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Catamaran"/>
      <p:regular r:id="rId16"/>
      <p:bold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Fira Sans Extra Condensed Medium"/>
      <p:regular r:id="rId22"/>
      <p:bold r:id="rId23"/>
      <p:italic r:id="rId24"/>
      <p:boldItalic r:id="rId25"/>
    </p:embeddedFont>
    <p:embeddedFont>
      <p:font typeface="Livvic"/>
      <p:regular r:id="rId26"/>
      <p:bold r:id="rId27"/>
      <p:italic r:id="rId28"/>
      <p:boldItalic r:id="rId29"/>
    </p:embeddedFont>
    <p:embeddedFont>
      <p:font typeface="Catamaran Light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FiraSansExtraCondensed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FiraSansExtraCondensedMedium-italic.fntdata"/><Relationship Id="rId23" Type="http://schemas.openxmlformats.org/officeDocument/2006/relationships/font" Target="fonts/FiraSansExtraCondensed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ivvic-regular.fntdata"/><Relationship Id="rId25" Type="http://schemas.openxmlformats.org/officeDocument/2006/relationships/font" Target="fonts/FiraSansExtraCondensedMedium-boldItalic.fntdata"/><Relationship Id="rId28" Type="http://schemas.openxmlformats.org/officeDocument/2006/relationships/font" Target="fonts/Livvic-italic.fntdata"/><Relationship Id="rId27" Type="http://schemas.openxmlformats.org/officeDocument/2006/relationships/font" Target="fonts/Livvic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ivvic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tamaranLight-bold.fntdata"/><Relationship Id="rId30" Type="http://schemas.openxmlformats.org/officeDocument/2006/relationships/font" Target="fonts/CatamaranLight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Catamaran-bold.fntdata"/><Relationship Id="rId16" Type="http://schemas.openxmlformats.org/officeDocument/2006/relationships/font" Target="fonts/Catamaran-regular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6ec595dee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6ec595dee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6ec595dee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6ec595dee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e6ec595dee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e6ec595dee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e6ec595dee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e6ec595dee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6ec595de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e6ec595de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e6ec595dee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e6ec595dee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e6ec595dee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e6ec595dee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e6ec595dee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e6ec595dee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6ec595dee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e6ec595dee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15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1" name="Google Shape;61;p15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5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5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4" name="Google Shape;64;p15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5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8" name="Google Shape;68;p15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5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" name="Google Shape;71;p15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15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7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" name="Google Shape;80;p17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17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2" name="Google Shape;82;p17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7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4" name="Google Shape;84;p17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5" name="Google Shape;85;p17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8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18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1" name="Google Shape;91;p18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2" name="Google Shape;92;p18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0" name="Google Shape;110;p24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3" name="Google Shape;113;p25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4" name="Google Shape;114;p25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5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6" name="Google Shape;116;p25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7" name="Google Shape;117;p25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8" name="Google Shape;118;p25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9" name="Google Shape;119;p25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0" name="Google Shape;120;p25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25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2" name="Google Shape;122;p25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25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4" name="Google Shape;124;p25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9" name="Google Shape;129;p27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0" name="Google Shape;130;p27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1" name="Google Shape;131;p27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2" name="Google Shape;132;p27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0" name="Google Shape;140;p29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1" name="Google Shape;141;p29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2" name="Google Shape;142;p29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3" name="Google Shape;143;p29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6" name="Google Shape;146;p30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7" name="Google Shape;147;p30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0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9" name="Google Shape;149;p30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31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5" name="Google Shape;155;p32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8" name="Google Shape;158;p33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9" name="Google Shape;159;p33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44" y="-44650"/>
            <a:ext cx="77114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4"/>
          <p:cNvSpPr/>
          <p:nvPr/>
        </p:nvSpPr>
        <p:spPr>
          <a:xfrm rot="5400000">
            <a:off x="171600" y="676100"/>
            <a:ext cx="3358800" cy="3702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4"/>
          <p:cNvSpPr txBox="1"/>
          <p:nvPr>
            <p:ph type="ctrTitle"/>
          </p:nvPr>
        </p:nvSpPr>
        <p:spPr>
          <a:xfrm>
            <a:off x="365700" y="1362650"/>
            <a:ext cx="2970600" cy="232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HONOR SYSTEM COUNCIL </a:t>
            </a:r>
            <a:endParaRPr sz="5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7" name="Google Shape;167;p34"/>
          <p:cNvSpPr/>
          <p:nvPr/>
        </p:nvSpPr>
        <p:spPr>
          <a:xfrm flipH="1" rot="-5400000">
            <a:off x="7354200" y="2416550"/>
            <a:ext cx="3358800" cy="221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5"/>
          <p:cNvPicPr preferRelativeResize="0"/>
          <p:nvPr/>
        </p:nvPicPr>
        <p:blipFill rotWithShape="1">
          <a:blip r:embed="rId3">
            <a:alphaModFix/>
          </a:blip>
          <a:srcRect b="0" l="11606" r="25106" t="0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B6D7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5"/>
          <p:cNvSpPr txBox="1"/>
          <p:nvPr>
            <p:ph idx="1" type="subTitle"/>
          </p:nvPr>
        </p:nvSpPr>
        <p:spPr>
          <a:xfrm flipH="1">
            <a:off x="616725" y="1710900"/>
            <a:ext cx="3948300" cy="18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group of 12-16 undergraduate students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Students dedicated to Stetson’s campus </a:t>
            </a:r>
            <a:r>
              <a:rPr lang="en" sz="1400"/>
              <a:t>community </a:t>
            </a:r>
            <a:r>
              <a:rPr lang="en" sz="1400"/>
              <a:t>and its values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Individuals who care about academic integrity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are </a:t>
            </a:r>
            <a:r>
              <a:rPr b="1" lang="en" sz="1400">
                <a:latin typeface="Catamaran"/>
                <a:ea typeface="Catamaran"/>
                <a:cs typeface="Catamaran"/>
                <a:sym typeface="Catamaran"/>
              </a:rPr>
              <a:t>NOT</a:t>
            </a:r>
            <a:r>
              <a:rPr lang="en" sz="1400"/>
              <a:t> the “academic police”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strive to uphold community academic standards</a:t>
            </a:r>
            <a:endParaRPr sz="1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5"/>
          <p:cNvSpPr txBox="1"/>
          <p:nvPr>
            <p:ph type="title"/>
          </p:nvPr>
        </p:nvSpPr>
        <p:spPr>
          <a:xfrm>
            <a:off x="841875" y="31982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the Honor Council?</a:t>
            </a:r>
            <a:endParaRPr/>
          </a:p>
        </p:txBody>
      </p:sp>
      <p:sp>
        <p:nvSpPr>
          <p:cNvPr id="176" name="Google Shape;176;p3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B6D7A8">
              <a:alpha val="651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5"/>
          <p:cNvPicPr preferRelativeResize="0"/>
          <p:nvPr/>
        </p:nvPicPr>
        <p:blipFill rotWithShape="1">
          <a:blip r:embed="rId4">
            <a:alphaModFix/>
          </a:blip>
          <a:srcRect b="13060" l="14373" r="12478" t="15100"/>
          <a:stretch/>
        </p:blipFill>
        <p:spPr>
          <a:xfrm>
            <a:off x="5550500" y="1625750"/>
            <a:ext cx="1975774" cy="194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idx="4" type="ctrTitle"/>
          </p:nvPr>
        </p:nvSpPr>
        <p:spPr>
          <a:xfrm rot="292">
            <a:off x="4981050" y="96075"/>
            <a:ext cx="35319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Do We Do?</a:t>
            </a:r>
            <a:endParaRPr sz="3000"/>
          </a:p>
        </p:txBody>
      </p:sp>
      <p:sp>
        <p:nvSpPr>
          <p:cNvPr id="183" name="Google Shape;183;p36"/>
          <p:cNvSpPr txBox="1"/>
          <p:nvPr>
            <p:ph idx="1" type="subTitle"/>
          </p:nvPr>
        </p:nvSpPr>
        <p:spPr>
          <a:xfrm>
            <a:off x="4981050" y="1349975"/>
            <a:ext cx="3679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is done through marketing and education initiatives. These include tablings, workshops, classroom visits and other on-campus activities hosted by the Honor Council. </a:t>
            </a:r>
            <a:endParaRPr sz="1400"/>
          </a:p>
        </p:txBody>
      </p:sp>
      <p:sp>
        <p:nvSpPr>
          <p:cNvPr id="184" name="Google Shape;184;p36"/>
          <p:cNvSpPr txBox="1"/>
          <p:nvPr>
            <p:ph type="ctrTitle"/>
          </p:nvPr>
        </p:nvSpPr>
        <p:spPr>
          <a:xfrm>
            <a:off x="5495400" y="965075"/>
            <a:ext cx="25032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Promote and uphold academic integrity</a:t>
            </a:r>
            <a:endParaRPr/>
          </a:p>
        </p:txBody>
      </p:sp>
      <p:sp>
        <p:nvSpPr>
          <p:cNvPr id="185" name="Google Shape;185;p36"/>
          <p:cNvSpPr txBox="1"/>
          <p:nvPr>
            <p:ph idx="3" type="ctrTitle"/>
          </p:nvPr>
        </p:nvSpPr>
        <p:spPr>
          <a:xfrm>
            <a:off x="5511300" y="2542953"/>
            <a:ext cx="2619300" cy="66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 potential Honor Code violation</a:t>
            </a:r>
            <a:endParaRPr/>
          </a:p>
        </p:txBody>
      </p:sp>
      <p:sp>
        <p:nvSpPr>
          <p:cNvPr id="186" name="Google Shape;186;p36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6"/>
          <p:cNvSpPr/>
          <p:nvPr/>
        </p:nvSpPr>
        <p:spPr>
          <a:xfrm>
            <a:off x="4091850" y="2623525"/>
            <a:ext cx="159300" cy="186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6"/>
          <p:cNvPicPr preferRelativeResize="0"/>
          <p:nvPr/>
        </p:nvPicPr>
        <p:blipFill rotWithShape="1">
          <a:blip r:embed="rId3">
            <a:alphaModFix/>
          </a:blip>
          <a:srcRect b="0" l="0" r="0" t="21568"/>
          <a:stretch/>
        </p:blipFill>
        <p:spPr>
          <a:xfrm>
            <a:off x="0" y="652475"/>
            <a:ext cx="4091850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6"/>
          <p:cNvPicPr preferRelativeResize="0"/>
          <p:nvPr/>
        </p:nvPicPr>
        <p:blipFill rotWithShape="1">
          <a:blip r:embed="rId4">
            <a:alphaModFix/>
          </a:blip>
          <a:srcRect b="0" l="31525" r="0" t="0"/>
          <a:stretch/>
        </p:blipFill>
        <p:spPr>
          <a:xfrm>
            <a:off x="0" y="2623525"/>
            <a:ext cx="4091850" cy="18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6"/>
          <p:cNvSpPr txBox="1"/>
          <p:nvPr>
            <p:ph idx="1" type="subTitle"/>
          </p:nvPr>
        </p:nvSpPr>
        <p:spPr>
          <a:xfrm>
            <a:off x="4981050" y="3203550"/>
            <a:ext cx="3679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address violations through investigating cases. These cases are handled through small claims or hearings.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make recommendations and implement restorative sanctions by collaborating with students and professors to educate students. 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7"/>
          <p:cNvPicPr preferRelativeResize="0"/>
          <p:nvPr/>
        </p:nvPicPr>
        <p:blipFill rotWithShape="1">
          <a:blip r:embed="rId3">
            <a:alphaModFix/>
          </a:blip>
          <a:srcRect b="0" l="0" r="0" t="30269"/>
          <a:stretch/>
        </p:blipFill>
        <p:spPr>
          <a:xfrm>
            <a:off x="627275" y="0"/>
            <a:ext cx="5960448" cy="364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7"/>
          <p:cNvSpPr txBox="1"/>
          <p:nvPr>
            <p:ph idx="4" type="ctrTitle"/>
          </p:nvPr>
        </p:nvSpPr>
        <p:spPr>
          <a:xfrm>
            <a:off x="7031150" y="703650"/>
            <a:ext cx="1828200" cy="11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Why does this matter?</a:t>
            </a:r>
            <a:endParaRPr sz="3000"/>
          </a:p>
        </p:txBody>
      </p:sp>
      <p:sp>
        <p:nvSpPr>
          <p:cNvPr id="197" name="Google Shape;197;p37"/>
          <p:cNvSpPr/>
          <p:nvPr/>
        </p:nvSpPr>
        <p:spPr>
          <a:xfrm>
            <a:off x="0" y="2632200"/>
            <a:ext cx="7215000" cy="25113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7"/>
          <p:cNvSpPr txBox="1"/>
          <p:nvPr>
            <p:ph idx="2" type="ctrTitle"/>
          </p:nvPr>
        </p:nvSpPr>
        <p:spPr>
          <a:xfrm>
            <a:off x="349775" y="2993024"/>
            <a:ext cx="1828200" cy="95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Creates Value to any Stetson Degree</a:t>
            </a:r>
            <a:endParaRPr/>
          </a:p>
        </p:txBody>
      </p:sp>
      <p:sp>
        <p:nvSpPr>
          <p:cNvPr id="199" name="Google Shape;199;p37"/>
          <p:cNvSpPr txBox="1"/>
          <p:nvPr>
            <p:ph type="ctrTitle"/>
          </p:nvPr>
        </p:nvSpPr>
        <p:spPr>
          <a:xfrm>
            <a:off x="4816250" y="2993025"/>
            <a:ext cx="2214900" cy="151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Gain an Authentic Learning Experience and Application of Knowledge</a:t>
            </a:r>
            <a:endParaRPr/>
          </a:p>
        </p:txBody>
      </p:sp>
      <p:sp>
        <p:nvSpPr>
          <p:cNvPr id="200" name="Google Shape;200;p37"/>
          <p:cNvSpPr txBox="1"/>
          <p:nvPr>
            <p:ph idx="5" type="ctrTitle"/>
          </p:nvPr>
        </p:nvSpPr>
        <p:spPr>
          <a:xfrm>
            <a:off x="2650375" y="2993026"/>
            <a:ext cx="1798800" cy="121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Builds and Maintains Professional integrity</a:t>
            </a:r>
            <a:endParaRPr/>
          </a:p>
        </p:txBody>
      </p:sp>
      <p:sp>
        <p:nvSpPr>
          <p:cNvPr id="201" name="Google Shape;201;p37"/>
          <p:cNvSpPr/>
          <p:nvPr/>
        </p:nvSpPr>
        <p:spPr>
          <a:xfrm flipH="1" rot="10800000">
            <a:off x="0" y="2424900"/>
            <a:ext cx="7215000" cy="207300"/>
          </a:xfrm>
          <a:prstGeom prst="rect">
            <a:avLst/>
          </a:prstGeom>
          <a:solidFill>
            <a:srgbClr val="B6D7A8">
              <a:alpha val="5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idx="6" type="ctrTitle"/>
          </p:nvPr>
        </p:nvSpPr>
        <p:spPr>
          <a:xfrm>
            <a:off x="0" y="104975"/>
            <a:ext cx="9144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Constitutes as Academic Dishonesty?</a:t>
            </a:r>
            <a:endParaRPr/>
          </a:p>
        </p:txBody>
      </p:sp>
      <p:sp>
        <p:nvSpPr>
          <p:cNvPr id="207" name="Google Shape;207;p38"/>
          <p:cNvSpPr txBox="1"/>
          <p:nvPr>
            <p:ph idx="1" type="subTitle"/>
          </p:nvPr>
        </p:nvSpPr>
        <p:spPr>
          <a:xfrm>
            <a:off x="3793950" y="1479500"/>
            <a:ext cx="15561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Taking another's words as your own</a:t>
            </a:r>
            <a:endParaRPr sz="1400"/>
          </a:p>
        </p:txBody>
      </p:sp>
      <p:sp>
        <p:nvSpPr>
          <p:cNvPr id="208" name="Google Shape;208;p38"/>
          <p:cNvSpPr/>
          <p:nvPr/>
        </p:nvSpPr>
        <p:spPr>
          <a:xfrm>
            <a:off x="1382150" y="921000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8"/>
          <p:cNvSpPr/>
          <p:nvPr/>
        </p:nvSpPr>
        <p:spPr>
          <a:xfrm>
            <a:off x="4331479" y="921000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8"/>
          <p:cNvSpPr/>
          <p:nvPr/>
        </p:nvSpPr>
        <p:spPr>
          <a:xfrm>
            <a:off x="7156813" y="921000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8"/>
          <p:cNvSpPr/>
          <p:nvPr/>
        </p:nvSpPr>
        <p:spPr>
          <a:xfrm>
            <a:off x="1371950" y="2900975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8"/>
          <p:cNvSpPr/>
          <p:nvPr/>
        </p:nvSpPr>
        <p:spPr>
          <a:xfrm>
            <a:off x="4331479" y="2900975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8"/>
          <p:cNvSpPr/>
          <p:nvPr/>
        </p:nvSpPr>
        <p:spPr>
          <a:xfrm>
            <a:off x="7164688" y="2760900"/>
            <a:ext cx="459000" cy="459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8"/>
          <p:cNvSpPr txBox="1"/>
          <p:nvPr>
            <p:ph idx="1" type="subTitle"/>
          </p:nvPr>
        </p:nvSpPr>
        <p:spPr>
          <a:xfrm>
            <a:off x="696050" y="1479500"/>
            <a:ext cx="18312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Using fraudulent, falsified, or fabricated evidence/material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15" name="Google Shape;215;p38"/>
          <p:cNvSpPr txBox="1"/>
          <p:nvPr>
            <p:ph idx="1" type="subTitle"/>
          </p:nvPr>
        </p:nvSpPr>
        <p:spPr>
          <a:xfrm>
            <a:off x="3429450" y="3536000"/>
            <a:ext cx="22560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Unauthorized Collaboration</a:t>
            </a:r>
            <a:endParaRPr sz="1400"/>
          </a:p>
        </p:txBody>
      </p:sp>
      <p:sp>
        <p:nvSpPr>
          <p:cNvPr id="216" name="Google Shape;216;p38"/>
          <p:cNvSpPr txBox="1"/>
          <p:nvPr>
            <p:ph idx="1" type="subTitle"/>
          </p:nvPr>
        </p:nvSpPr>
        <p:spPr>
          <a:xfrm>
            <a:off x="6365500" y="1479500"/>
            <a:ext cx="20574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Receiving unauthorized aid of any kind on tests, papers or other assignments</a:t>
            </a:r>
            <a:endParaRPr sz="1400"/>
          </a:p>
        </p:txBody>
      </p:sp>
      <p:sp>
        <p:nvSpPr>
          <p:cNvPr id="217" name="Google Shape;217;p38"/>
          <p:cNvSpPr txBox="1"/>
          <p:nvPr>
            <p:ph idx="1" type="subTitle"/>
          </p:nvPr>
        </p:nvSpPr>
        <p:spPr>
          <a:xfrm>
            <a:off x="696050" y="3469275"/>
            <a:ext cx="18312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Self-plagiarism, or resubmission of work for which you received academic credit in another course</a:t>
            </a:r>
            <a:endParaRPr sz="1400"/>
          </a:p>
        </p:txBody>
      </p:sp>
      <p:sp>
        <p:nvSpPr>
          <p:cNvPr id="218" name="Google Shape;218;p38"/>
          <p:cNvSpPr txBox="1"/>
          <p:nvPr>
            <p:ph idx="1" type="subTitle"/>
          </p:nvPr>
        </p:nvSpPr>
        <p:spPr>
          <a:xfrm>
            <a:off x="6153700" y="3315850"/>
            <a:ext cx="24351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Destroying, stealing, or making inaccessible any academic work by another student/academic resource material available to other students</a:t>
            </a:r>
            <a:endParaRPr sz="1400"/>
          </a:p>
        </p:txBody>
      </p:sp>
      <p:sp>
        <p:nvSpPr>
          <p:cNvPr id="219" name="Google Shape;219;p38"/>
          <p:cNvSpPr/>
          <p:nvPr/>
        </p:nvSpPr>
        <p:spPr>
          <a:xfrm>
            <a:off x="1404164" y="961017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/>
          <p:nvPr/>
        </p:nvSpPr>
        <p:spPr>
          <a:xfrm>
            <a:off x="1393964" y="2940992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8"/>
          <p:cNvSpPr/>
          <p:nvPr/>
        </p:nvSpPr>
        <p:spPr>
          <a:xfrm>
            <a:off x="4353502" y="961017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4353502" y="2940992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7186714" y="2800917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8"/>
          <p:cNvSpPr/>
          <p:nvPr/>
        </p:nvSpPr>
        <p:spPr>
          <a:xfrm>
            <a:off x="7186714" y="961017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/>
          <p:nvPr/>
        </p:nvSpPr>
        <p:spPr>
          <a:xfrm rot="-5400000">
            <a:off x="6132150" y="-588000"/>
            <a:ext cx="1057500" cy="4042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9"/>
          <p:cNvSpPr txBox="1"/>
          <p:nvPr>
            <p:ph type="ctrTitle"/>
          </p:nvPr>
        </p:nvSpPr>
        <p:spPr>
          <a:xfrm>
            <a:off x="5219550" y="1176600"/>
            <a:ext cx="2882700" cy="51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USE OF </a:t>
            </a:r>
            <a:r>
              <a:rPr lang="en">
                <a:solidFill>
                  <a:schemeClr val="lt1"/>
                </a:solidFill>
              </a:rPr>
              <a:t>AI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31" name="Google Shape;231;p39"/>
          <p:cNvSpPr txBox="1"/>
          <p:nvPr>
            <p:ph idx="1" type="subTitle"/>
          </p:nvPr>
        </p:nvSpPr>
        <p:spPr>
          <a:xfrm>
            <a:off x="4660650" y="2172875"/>
            <a:ext cx="4000500" cy="20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know AI is popular for students to use for academic work </a:t>
            </a:r>
            <a:r>
              <a:rPr b="1" lang="en" sz="1400">
                <a:latin typeface="Catamaran"/>
                <a:ea typeface="Catamaran"/>
                <a:cs typeface="Catamaran"/>
                <a:sym typeface="Catamaran"/>
              </a:rPr>
              <a:t>HOWEVER</a:t>
            </a:r>
            <a:r>
              <a:rPr lang="en" sz="1400"/>
              <a:t> AI usage is at the </a:t>
            </a:r>
            <a:r>
              <a:rPr lang="en" sz="1400" u="sng"/>
              <a:t>discretion of the professor</a:t>
            </a:r>
            <a:endParaRPr sz="1400" u="sng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There are many Honor Council cases we get due to students using AI </a:t>
            </a:r>
            <a:r>
              <a:rPr b="1" lang="en" sz="1400">
                <a:latin typeface="Catamaran"/>
                <a:ea typeface="Catamaran"/>
                <a:cs typeface="Catamaran"/>
                <a:sym typeface="Catamaran"/>
              </a:rPr>
              <a:t>WITHOUT </a:t>
            </a:r>
            <a:r>
              <a:rPr lang="en" sz="1400"/>
              <a:t>professor permission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AI includes: Chat GPT, Grammarly GO, Google Assistant, etc.</a:t>
            </a:r>
            <a:endParaRPr sz="1400"/>
          </a:p>
        </p:txBody>
      </p:sp>
      <p:pic>
        <p:nvPicPr>
          <p:cNvPr id="232" name="Google Shape;232;p39"/>
          <p:cNvPicPr preferRelativeResize="0"/>
          <p:nvPr/>
        </p:nvPicPr>
        <p:blipFill rotWithShape="1">
          <a:blip r:embed="rId3">
            <a:alphaModFix/>
          </a:blip>
          <a:srcRect b="5038" l="3297" r="2496" t="2514"/>
          <a:stretch/>
        </p:blipFill>
        <p:spPr>
          <a:xfrm>
            <a:off x="213875" y="1086450"/>
            <a:ext cx="4252026" cy="27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 rot="5400000">
            <a:off x="2240125" y="2645900"/>
            <a:ext cx="1643600" cy="24624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0"/>
          <p:cNvSpPr/>
          <p:nvPr/>
        </p:nvSpPr>
        <p:spPr>
          <a:xfrm flipH="1" rot="-5400000">
            <a:off x="4745099" y="953300"/>
            <a:ext cx="1744000" cy="226095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0"/>
          <p:cNvSpPr/>
          <p:nvPr/>
        </p:nvSpPr>
        <p:spPr>
          <a:xfrm flipH="1" rot="-5400000">
            <a:off x="4843250" y="2698675"/>
            <a:ext cx="1643600" cy="235685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0"/>
          <p:cNvSpPr txBox="1"/>
          <p:nvPr>
            <p:ph type="ctrTitle"/>
          </p:nvPr>
        </p:nvSpPr>
        <p:spPr>
          <a:xfrm>
            <a:off x="3184850" y="222675"/>
            <a:ext cx="25224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you do your part?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0"/>
          <p:cNvSpPr/>
          <p:nvPr/>
        </p:nvSpPr>
        <p:spPr>
          <a:xfrm rot="5400000">
            <a:off x="2285825" y="948475"/>
            <a:ext cx="1735275" cy="227932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0"/>
          <p:cNvSpPr/>
          <p:nvPr/>
        </p:nvSpPr>
        <p:spPr>
          <a:xfrm>
            <a:off x="4003100" y="2710325"/>
            <a:ext cx="885900" cy="520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0"/>
          <p:cNvSpPr/>
          <p:nvPr/>
        </p:nvSpPr>
        <p:spPr>
          <a:xfrm>
            <a:off x="4238564" y="2781242"/>
            <a:ext cx="414967" cy="378970"/>
          </a:xfrm>
          <a:custGeom>
            <a:rect b="b" l="l" r="r" t="t"/>
            <a:pathLst>
              <a:path extrusionOk="0" h="11907" w="13038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/>
        </p:nvSpPr>
        <p:spPr>
          <a:xfrm>
            <a:off x="2403175" y="1680475"/>
            <a:ext cx="18354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Take efforts to prevent academic dishonesty 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45" name="Google Shape;245;p40"/>
          <p:cNvSpPr txBox="1"/>
          <p:nvPr/>
        </p:nvSpPr>
        <p:spPr>
          <a:xfrm>
            <a:off x="4686750" y="1480150"/>
            <a:ext cx="16452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Staying up to date on the </a:t>
            </a: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Honor Code &amp; encouraging others too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4686750" y="3457375"/>
            <a:ext cx="16452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Utilizing Stetson’s free educational workshops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47" name="Google Shape;247;p40"/>
          <p:cNvSpPr txBox="1"/>
          <p:nvPr/>
        </p:nvSpPr>
        <p:spPr>
          <a:xfrm>
            <a:off x="2647950" y="3055300"/>
            <a:ext cx="16452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2283175" y="3405475"/>
            <a:ext cx="1955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Attending Honor Council workshops &amp; marketing efforts to stay informed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/>
          <p:nvPr/>
        </p:nvSpPr>
        <p:spPr>
          <a:xfrm>
            <a:off x="0" y="229075"/>
            <a:ext cx="3152700" cy="2523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1"/>
          <p:cNvSpPr/>
          <p:nvPr/>
        </p:nvSpPr>
        <p:spPr>
          <a:xfrm>
            <a:off x="3873250" y="3102525"/>
            <a:ext cx="5270700" cy="944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/>
        </p:nvSpPr>
        <p:spPr>
          <a:xfrm flipH="1">
            <a:off x="4466199" y="1364600"/>
            <a:ext cx="4702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You can report the incident on the SU Academic Honesty </a:t>
            </a:r>
            <a:r>
              <a:rPr lang="en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Reporting Form (shown below).</a:t>
            </a:r>
            <a:endParaRPr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56" name="Google Shape;256;p41"/>
          <p:cNvSpPr txBox="1"/>
          <p:nvPr>
            <p:ph type="ctrTitle"/>
          </p:nvPr>
        </p:nvSpPr>
        <p:spPr>
          <a:xfrm>
            <a:off x="5355688" y="52500"/>
            <a:ext cx="29997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I Witnessed A Violation…</a:t>
            </a:r>
            <a:endParaRPr/>
          </a:p>
        </p:txBody>
      </p:sp>
      <p:pic>
        <p:nvPicPr>
          <p:cNvPr id="257" name="Google Shape;257;p41"/>
          <p:cNvPicPr preferRelativeResize="0"/>
          <p:nvPr/>
        </p:nvPicPr>
        <p:blipFill rotWithShape="1">
          <a:blip r:embed="rId3">
            <a:alphaModFix/>
          </a:blip>
          <a:srcRect b="0" l="0" r="0" t="8088"/>
          <a:stretch/>
        </p:blipFill>
        <p:spPr>
          <a:xfrm>
            <a:off x="848300" y="540001"/>
            <a:ext cx="3557448" cy="30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/>
          <p:nvPr/>
        </p:nvSpPr>
        <p:spPr>
          <a:xfrm>
            <a:off x="2388522" y="1364604"/>
            <a:ext cx="487515" cy="486396"/>
          </a:xfrm>
          <a:custGeom>
            <a:rect b="b" l="l" r="r" t="t"/>
            <a:pathLst>
              <a:path extrusionOk="0" h="14845" w="14878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1"/>
          <p:cNvSpPr/>
          <p:nvPr/>
        </p:nvSpPr>
        <p:spPr>
          <a:xfrm>
            <a:off x="1042355" y="2354218"/>
            <a:ext cx="3152751" cy="17585"/>
          </a:xfrm>
          <a:custGeom>
            <a:rect b="b" l="l" r="r" t="t"/>
            <a:pathLst>
              <a:path extrusionOk="0" h="835" w="148173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1"/>
          <p:cNvSpPr/>
          <p:nvPr/>
        </p:nvSpPr>
        <p:spPr>
          <a:xfrm>
            <a:off x="1042355" y="2354218"/>
            <a:ext cx="1510383" cy="17585"/>
          </a:xfrm>
          <a:custGeom>
            <a:rect b="b" l="l" r="r" t="t"/>
            <a:pathLst>
              <a:path extrusionOk="0" h="835" w="70985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1"/>
          <p:cNvSpPr/>
          <p:nvPr/>
        </p:nvSpPr>
        <p:spPr>
          <a:xfrm>
            <a:off x="2539116" y="2337350"/>
            <a:ext cx="51832" cy="51302"/>
          </a:xfrm>
          <a:custGeom>
            <a:rect b="b" l="l" r="r" t="t"/>
            <a:pathLst>
              <a:path extrusionOk="0" h="2436" w="2436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"/>
          <p:cNvSpPr/>
          <p:nvPr/>
        </p:nvSpPr>
        <p:spPr>
          <a:xfrm>
            <a:off x="1230513" y="2256223"/>
            <a:ext cx="47527" cy="52655"/>
          </a:xfrm>
          <a:custGeom>
            <a:rect b="b" l="l" r="r" t="t"/>
            <a:pathLst>
              <a:path extrusionOk="0" h="3697" w="3337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"/>
          <p:cNvSpPr/>
          <p:nvPr/>
        </p:nvSpPr>
        <p:spPr>
          <a:xfrm>
            <a:off x="1288462" y="2252605"/>
            <a:ext cx="10468" cy="59875"/>
          </a:xfrm>
          <a:custGeom>
            <a:rect b="b" l="l" r="r" t="t"/>
            <a:pathLst>
              <a:path extrusionOk="0" h="4204" w="735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/>
          <p:nvPr/>
        </p:nvSpPr>
        <p:spPr>
          <a:xfrm>
            <a:off x="1117448" y="2252605"/>
            <a:ext cx="9984" cy="59875"/>
          </a:xfrm>
          <a:custGeom>
            <a:rect b="b" l="l" r="r" t="t"/>
            <a:pathLst>
              <a:path extrusionOk="0" h="4204" w="701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1"/>
          <p:cNvSpPr/>
          <p:nvPr/>
        </p:nvSpPr>
        <p:spPr>
          <a:xfrm>
            <a:off x="1091314" y="2252605"/>
            <a:ext cx="9998" cy="59875"/>
          </a:xfrm>
          <a:custGeom>
            <a:rect b="b" l="l" r="r" t="t"/>
            <a:pathLst>
              <a:path extrusionOk="0" h="4204" w="702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1"/>
          <p:cNvSpPr/>
          <p:nvPr/>
        </p:nvSpPr>
        <p:spPr>
          <a:xfrm>
            <a:off x="6802329" y="2114088"/>
            <a:ext cx="29938" cy="59875"/>
          </a:xfrm>
          <a:custGeom>
            <a:rect b="b" l="l" r="r" t="t"/>
            <a:pathLst>
              <a:path extrusionOk="0" h="4204" w="2102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1"/>
          <p:cNvSpPr/>
          <p:nvPr/>
        </p:nvSpPr>
        <p:spPr>
          <a:xfrm>
            <a:off x="6840325" y="2114088"/>
            <a:ext cx="30422" cy="59875"/>
          </a:xfrm>
          <a:custGeom>
            <a:rect b="b" l="l" r="r" t="t"/>
            <a:pathLst>
              <a:path extrusionOk="0" h="4204" w="2136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750" y="2295098"/>
            <a:ext cx="3273249" cy="230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1"/>
          <p:cNvSpPr/>
          <p:nvPr/>
        </p:nvSpPr>
        <p:spPr>
          <a:xfrm>
            <a:off x="5455852" y="4303005"/>
            <a:ext cx="2640443" cy="14727"/>
          </a:xfrm>
          <a:custGeom>
            <a:rect b="b" l="l" r="r" t="t"/>
            <a:pathLst>
              <a:path extrusionOk="0" h="835" w="148173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1"/>
          <p:cNvSpPr/>
          <p:nvPr/>
        </p:nvSpPr>
        <p:spPr>
          <a:xfrm>
            <a:off x="5455852" y="4303005"/>
            <a:ext cx="1264953" cy="14727"/>
          </a:xfrm>
          <a:custGeom>
            <a:rect b="b" l="l" r="r" t="t"/>
            <a:pathLst>
              <a:path extrusionOk="0" h="835" w="70985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1"/>
          <p:cNvSpPr/>
          <p:nvPr/>
        </p:nvSpPr>
        <p:spPr>
          <a:xfrm>
            <a:off x="6709356" y="4288879"/>
            <a:ext cx="43410" cy="42965"/>
          </a:xfrm>
          <a:custGeom>
            <a:rect b="b" l="l" r="r" t="t"/>
            <a:pathLst>
              <a:path extrusionOk="0" h="2436" w="2436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1"/>
          <p:cNvSpPr/>
          <p:nvPr/>
        </p:nvSpPr>
        <p:spPr>
          <a:xfrm>
            <a:off x="5613430" y="4220937"/>
            <a:ext cx="39802" cy="44096"/>
          </a:xfrm>
          <a:custGeom>
            <a:rect b="b" l="l" r="r" t="t"/>
            <a:pathLst>
              <a:path extrusionOk="0" h="3697" w="3337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1"/>
          <p:cNvSpPr/>
          <p:nvPr/>
        </p:nvSpPr>
        <p:spPr>
          <a:xfrm>
            <a:off x="5661961" y="4217907"/>
            <a:ext cx="8767" cy="50143"/>
          </a:xfrm>
          <a:custGeom>
            <a:rect b="b" l="l" r="r" t="t"/>
            <a:pathLst>
              <a:path extrusionOk="0" h="4204" w="735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1"/>
          <p:cNvSpPr/>
          <p:nvPr/>
        </p:nvSpPr>
        <p:spPr>
          <a:xfrm>
            <a:off x="5518741" y="4217907"/>
            <a:ext cx="8361" cy="50143"/>
          </a:xfrm>
          <a:custGeom>
            <a:rect b="b" l="l" r="r" t="t"/>
            <a:pathLst>
              <a:path extrusionOk="0" h="4204" w="701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1"/>
          <p:cNvSpPr/>
          <p:nvPr/>
        </p:nvSpPr>
        <p:spPr>
          <a:xfrm>
            <a:off x="5496854" y="4217907"/>
            <a:ext cx="8373" cy="50143"/>
          </a:xfrm>
          <a:custGeom>
            <a:rect b="b" l="l" r="r" t="t"/>
            <a:pathLst>
              <a:path extrusionOk="0" h="4204" w="702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5650" y="674425"/>
            <a:ext cx="3273252" cy="186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 rotWithShape="1">
          <a:blip r:embed="rId6">
            <a:alphaModFix/>
          </a:blip>
          <a:srcRect b="0" l="8426" r="10153" t="0"/>
          <a:stretch/>
        </p:blipFill>
        <p:spPr>
          <a:xfrm>
            <a:off x="5454850" y="2450975"/>
            <a:ext cx="2665052" cy="19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 flipH="1">
            <a:off x="452200" y="3910975"/>
            <a:ext cx="3316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The form is also accessible on the Honor Council Stetson website under “Reporting a Violation.”</a:t>
            </a:r>
            <a:endParaRPr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/>
          <p:nvPr/>
        </p:nvSpPr>
        <p:spPr>
          <a:xfrm>
            <a:off x="2154750" y="3221950"/>
            <a:ext cx="4275000" cy="150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2"/>
          <p:cNvSpPr txBox="1"/>
          <p:nvPr>
            <p:ph idx="1" type="subTitle"/>
          </p:nvPr>
        </p:nvSpPr>
        <p:spPr>
          <a:xfrm>
            <a:off x="2777700" y="3341050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You can a</a:t>
            </a:r>
            <a:r>
              <a:rPr lang="en" sz="2000">
                <a:solidFill>
                  <a:schemeClr val="lt1"/>
                </a:solidFill>
              </a:rPr>
              <a:t>pply for the Honor Council though Engage within MyStetson 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85" name="Google Shape;285;p42"/>
          <p:cNvSpPr txBox="1"/>
          <p:nvPr>
            <p:ph type="ctrTitle"/>
          </p:nvPr>
        </p:nvSpPr>
        <p:spPr>
          <a:xfrm>
            <a:off x="303850" y="721775"/>
            <a:ext cx="2179500" cy="24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Want to Join the Council?</a:t>
            </a:r>
            <a:endParaRPr sz="3500"/>
          </a:p>
        </p:txBody>
      </p:sp>
      <p:sp>
        <p:nvSpPr>
          <p:cNvPr id="286" name="Google Shape;286;p42"/>
          <p:cNvSpPr/>
          <p:nvPr/>
        </p:nvSpPr>
        <p:spPr>
          <a:xfrm>
            <a:off x="0" y="550500"/>
            <a:ext cx="2849700" cy="138600"/>
          </a:xfrm>
          <a:prstGeom prst="rect">
            <a:avLst/>
          </a:prstGeom>
          <a:solidFill>
            <a:srgbClr val="6AA84F">
              <a:alpha val="41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575" y="0"/>
            <a:ext cx="2885343" cy="32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/>
        </p:nvSpPr>
        <p:spPr>
          <a:xfrm>
            <a:off x="6640700" y="1720225"/>
            <a:ext cx="251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5970700" y="16010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Join a group of students who want to help others succeed!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