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9"/>
  </p:notesMasterIdLst>
  <p:sldIdLst>
    <p:sldId id="280" r:id="rId2"/>
    <p:sldId id="281" r:id="rId3"/>
    <p:sldId id="282" r:id="rId4"/>
    <p:sldId id="283" r:id="rId5"/>
    <p:sldId id="279" r:id="rId6"/>
    <p:sldId id="284" r:id="rId7"/>
    <p:sldId id="285" r:id="rId8"/>
    <p:sldId id="261" r:id="rId9"/>
    <p:sldId id="263" r:id="rId10"/>
    <p:sldId id="287" r:id="rId11"/>
    <p:sldId id="262" r:id="rId12"/>
    <p:sldId id="266" r:id="rId13"/>
    <p:sldId id="289" r:id="rId14"/>
    <p:sldId id="260" r:id="rId15"/>
    <p:sldId id="291" r:id="rId16"/>
    <p:sldId id="265" r:id="rId17"/>
    <p:sldId id="286" r:id="rId18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66"/>
    <a:srgbClr val="FF33CC"/>
    <a:srgbClr val="3B1367"/>
    <a:srgbClr val="3D2258"/>
    <a:srgbClr val="403446"/>
    <a:srgbClr val="993300"/>
    <a:srgbClr val="800000"/>
    <a:srgbClr val="000066"/>
    <a:srgbClr val="66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50" autoAdjust="0"/>
    <p:restoredTop sz="94660"/>
  </p:normalViewPr>
  <p:slideViewPr>
    <p:cSldViewPr>
      <p:cViewPr>
        <p:scale>
          <a:sx n="70" d="100"/>
          <a:sy n="70" d="100"/>
        </p:scale>
        <p:origin x="1152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50360429-CDE7-44E2-A8E6-0F43B59482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A1C53E6-9170-4084-8690-7161B2743A2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6E78940-A588-48FC-8519-262A0F01267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6975" y="701675"/>
            <a:ext cx="4683125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7F114306-0C07-4179-B508-5927EE3D305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448175"/>
            <a:ext cx="5661025" cy="421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AFA2BD24-6E65-4338-9A6E-685769C6A8B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3175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1628424C-ED3D-42F1-9705-21F4763E20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CFB558A-7D87-43E7-991F-4A03BA57A8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3BE3F018-0FA8-4A50-9584-33D3362A73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2921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31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0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29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01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3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45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17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FB0875-A779-4547-A0DB-EFB009D418D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A452CDD-2470-47FA-97A9-A2C0BF4691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0E96A7A-34E6-46E8-9BC2-10BFEA9755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19F00AAF-042D-4AB2-8BD9-153B976C75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2921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31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0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29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01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3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45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17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469D92-2CC9-4F39-8DD2-59938B2D0E09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8A9E4E3-F554-42FC-B4D2-9C539C3A26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32101C5-D2D8-431B-B493-FAD526FBE4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19F00AAF-042D-4AB2-8BD9-153B976C75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2921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31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0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29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01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3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45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17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469D92-2CC9-4F39-8DD2-59938B2D0E09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8A9E4E3-F554-42FC-B4D2-9C539C3A26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32101C5-D2D8-431B-B493-FAD526FBE4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0255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326E9E85-A057-411D-B933-C82913338D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2921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31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0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29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01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3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45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17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7B7881-8C52-4C69-8E37-82907315B4B0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871F4D8C-7763-4A48-B8CC-8E064CDA25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A430376A-A8DE-427D-83EE-86613EC7DC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53BB42E1-7DD1-417A-8219-0C5987526B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2921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31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0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29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01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3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45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17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7785BA-0239-422F-A22D-C0557A49295D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47EE2E66-17C5-4626-A52F-BA07F10A24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7E1E3779-EACA-48FB-90C6-EAACBBE0C5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8564F8F0-A232-46CD-91A9-A2D12F63DA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2921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31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0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29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01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3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45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17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28BF95-12CA-4AB8-820E-84DF7E70F5C5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5BF003-F487-42B9-B283-9B85A13C0C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121CF457-C777-483B-A6BA-BB28E97B66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97CFB185-E747-415B-8144-1A20485628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2921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31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0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29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01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3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45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17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71020A-2138-4F8A-B561-DC8120ED8477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DC9C0D9-4A64-436B-8F6F-07DB29BE86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195CF5DF-E2E8-4EA9-AE91-4E6DF72D08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2018DB49-E268-4B3E-9724-409EB61285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2921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31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0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29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01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3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45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17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195137-933F-4955-AF1F-0DFABB9461BF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F0247B1-D418-404C-96D9-EFFFC95F34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25402021-D221-4A13-A85D-DEB3E6FCC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CC27C31D-66B0-425A-87A4-4FDED78F0C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2921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31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0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29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01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3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45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17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9948DF0-B02D-424F-9578-6B6CE7177497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04ABA64-71AD-4AEE-A550-8A2A807027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3DC4C08-9E33-4707-88C3-962690A220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2EC8615-D3A9-4C47-B0ED-0E96965F57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2921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31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0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29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01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3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45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17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66AF63-D0FE-42F6-97A3-3B29B5147B61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F1F7F79-F1D0-4FB8-9E68-2E738B1A4F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864A2851-7E0E-4B5A-A2F3-C781A23048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9602A95A-89FD-436A-9697-B0B661BE2F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2921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31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0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29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01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3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45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17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BA70C0-E9CA-4AFA-A3D9-4FDAFC40A023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C1422BAE-B320-4174-BAC9-F6D6DE8A9E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8EEB61B9-E8E0-4C26-848B-703B49FD6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98CBBAF0-FF9F-4213-BD2E-EE1E991CDD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2921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31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0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29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01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3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45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17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99C8A4-F956-41B7-8042-93C389F960D6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B469283-A145-4FD6-A2BA-1A7AD38BE2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BCFD5F3E-B71E-4523-AC77-5FA360B7D4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C9DB4EC-FECE-4871-9FA3-B9215A376A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2921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731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30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12963" indent="-2333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701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3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845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1763" indent="-2333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11A485-4981-4FB6-AFAF-DF6D7D1A126C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C6A93C7E-493A-445F-A470-790F5C9E3C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E8B0805D-72F7-49A5-813E-075CA19438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>
            <a:extLst>
              <a:ext uri="{FF2B5EF4-FFF2-40B4-BE49-F238E27FC236}">
                <a16:creationId xmlns:a16="http://schemas.microsoft.com/office/drawing/2014/main" id="{11D9C866-E7BC-41A7-AD7E-E92B741378C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4ACE3EA5-4175-4EBF-8461-EECFD40C58BC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>
              <a:extLst>
                <a:ext uri="{FF2B5EF4-FFF2-40B4-BE49-F238E27FC236}">
                  <a16:creationId xmlns:a16="http://schemas.microsoft.com/office/drawing/2014/main" id="{F3DD3D03-F39A-4F6B-AA5A-566D19D82D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7" name="Oval 10">
              <a:extLst>
                <a:ext uri="{FF2B5EF4-FFF2-40B4-BE49-F238E27FC236}">
                  <a16:creationId xmlns:a16="http://schemas.microsoft.com/office/drawing/2014/main" id="{B2D13566-6F73-4975-AC20-A542645C64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Oval 11">
              <a:extLst>
                <a:ext uri="{FF2B5EF4-FFF2-40B4-BE49-F238E27FC236}">
                  <a16:creationId xmlns:a16="http://schemas.microsoft.com/office/drawing/2014/main" id="{19BA6B47-C221-4635-A90C-99717D2AA7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Oval 12">
              <a:extLst>
                <a:ext uri="{FF2B5EF4-FFF2-40B4-BE49-F238E27FC236}">
                  <a16:creationId xmlns:a16="http://schemas.microsoft.com/office/drawing/2014/main" id="{BC7005F8-E9C0-48A3-BC23-7F8A8A005B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" name="Oval 13">
              <a:extLst>
                <a:ext uri="{FF2B5EF4-FFF2-40B4-BE49-F238E27FC236}">
                  <a16:creationId xmlns:a16="http://schemas.microsoft.com/office/drawing/2014/main" id="{19B054BB-474F-451D-9A8B-5236736E3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1" name="Oval 14">
              <a:extLst>
                <a:ext uri="{FF2B5EF4-FFF2-40B4-BE49-F238E27FC236}">
                  <a16:creationId xmlns:a16="http://schemas.microsoft.com/office/drawing/2014/main" id="{4700416F-D115-4C0A-8B5A-3CF286BA8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2" name="Oval 15">
              <a:extLst>
                <a:ext uri="{FF2B5EF4-FFF2-40B4-BE49-F238E27FC236}">
                  <a16:creationId xmlns:a16="http://schemas.microsoft.com/office/drawing/2014/main" id="{19B34E32-B060-405A-A7EB-637FD36A19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3" name="Oval 16">
              <a:extLst>
                <a:ext uri="{FF2B5EF4-FFF2-40B4-BE49-F238E27FC236}">
                  <a16:creationId xmlns:a16="http://schemas.microsoft.com/office/drawing/2014/main" id="{6D1556D2-870A-4307-97D8-F129F2FC8F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4" name="Oval 17">
              <a:extLst>
                <a:ext uri="{FF2B5EF4-FFF2-40B4-BE49-F238E27FC236}">
                  <a16:creationId xmlns:a16="http://schemas.microsoft.com/office/drawing/2014/main" id="{66395C6E-7812-4FDA-B144-B9A23061BB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5" name="Oval 18">
              <a:extLst>
                <a:ext uri="{FF2B5EF4-FFF2-40B4-BE49-F238E27FC236}">
                  <a16:creationId xmlns:a16="http://schemas.microsoft.com/office/drawing/2014/main" id="{2ED35C81-4C69-48C8-A356-6077CA32F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6" name="Oval 19">
              <a:extLst>
                <a:ext uri="{FF2B5EF4-FFF2-40B4-BE49-F238E27FC236}">
                  <a16:creationId xmlns:a16="http://schemas.microsoft.com/office/drawing/2014/main" id="{DE604BF3-29B0-4602-8CF4-9BC7E0F45F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F9C13BD6-DCB3-4128-A86F-C9EF8B8542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8" name="Oval 21">
              <a:extLst>
                <a:ext uri="{FF2B5EF4-FFF2-40B4-BE49-F238E27FC236}">
                  <a16:creationId xmlns:a16="http://schemas.microsoft.com/office/drawing/2014/main" id="{7400477F-A37E-4445-818C-4C108B6699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9" name="Oval 22">
              <a:extLst>
                <a:ext uri="{FF2B5EF4-FFF2-40B4-BE49-F238E27FC236}">
                  <a16:creationId xmlns:a16="http://schemas.microsoft.com/office/drawing/2014/main" id="{75377AB6-A985-4815-813F-DBBB9BFB36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" name="Oval 23">
              <a:extLst>
                <a:ext uri="{FF2B5EF4-FFF2-40B4-BE49-F238E27FC236}">
                  <a16:creationId xmlns:a16="http://schemas.microsoft.com/office/drawing/2014/main" id="{EAAF313F-5C15-4E2D-9A1F-82C5FF2C4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" name="Oval 24">
              <a:extLst>
                <a:ext uri="{FF2B5EF4-FFF2-40B4-BE49-F238E27FC236}">
                  <a16:creationId xmlns:a16="http://schemas.microsoft.com/office/drawing/2014/main" id="{50C1E487-B080-4481-ABDE-6816AE26A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2" name="Oval 25">
              <a:extLst>
                <a:ext uri="{FF2B5EF4-FFF2-40B4-BE49-F238E27FC236}">
                  <a16:creationId xmlns:a16="http://schemas.microsoft.com/office/drawing/2014/main" id="{A707EDB4-219F-4F64-8A0B-1546C9BFD5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3" name="Oval 26">
              <a:extLst>
                <a:ext uri="{FF2B5EF4-FFF2-40B4-BE49-F238E27FC236}">
                  <a16:creationId xmlns:a16="http://schemas.microsoft.com/office/drawing/2014/main" id="{8E1D419E-C2CE-431C-B5B8-BE03D4669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4" name="Oval 27">
              <a:extLst>
                <a:ext uri="{FF2B5EF4-FFF2-40B4-BE49-F238E27FC236}">
                  <a16:creationId xmlns:a16="http://schemas.microsoft.com/office/drawing/2014/main" id="{7EA84455-4D7C-42EC-A7CB-87EB61D24D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5" name="Oval 28">
              <a:extLst>
                <a:ext uri="{FF2B5EF4-FFF2-40B4-BE49-F238E27FC236}">
                  <a16:creationId xmlns:a16="http://schemas.microsoft.com/office/drawing/2014/main" id="{9F10EF7C-48DC-4A9A-98D0-32BBDF485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6" name="Oval 29">
              <a:extLst>
                <a:ext uri="{FF2B5EF4-FFF2-40B4-BE49-F238E27FC236}">
                  <a16:creationId xmlns:a16="http://schemas.microsoft.com/office/drawing/2014/main" id="{677E5988-6835-4CEB-8633-B11F54056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7" name="Oval 30">
              <a:extLst>
                <a:ext uri="{FF2B5EF4-FFF2-40B4-BE49-F238E27FC236}">
                  <a16:creationId xmlns:a16="http://schemas.microsoft.com/office/drawing/2014/main" id="{A1AC8427-64C2-4082-8D48-CF7E7AE31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8" name="Oval 31">
              <a:extLst>
                <a:ext uri="{FF2B5EF4-FFF2-40B4-BE49-F238E27FC236}">
                  <a16:creationId xmlns:a16="http://schemas.microsoft.com/office/drawing/2014/main" id="{E93219B4-0360-4AD5-952A-6FE7A4667D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9" name="Oval 32">
              <a:extLst>
                <a:ext uri="{FF2B5EF4-FFF2-40B4-BE49-F238E27FC236}">
                  <a16:creationId xmlns:a16="http://schemas.microsoft.com/office/drawing/2014/main" id="{4B0BC3E1-39FC-465F-8E6C-407EBB220A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0" name="Oval 33">
              <a:extLst>
                <a:ext uri="{FF2B5EF4-FFF2-40B4-BE49-F238E27FC236}">
                  <a16:creationId xmlns:a16="http://schemas.microsoft.com/office/drawing/2014/main" id="{039282E7-5C45-4FBD-B09E-5E6C9850C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1" name="Oval 34">
              <a:extLst>
                <a:ext uri="{FF2B5EF4-FFF2-40B4-BE49-F238E27FC236}">
                  <a16:creationId xmlns:a16="http://schemas.microsoft.com/office/drawing/2014/main" id="{792F8AB3-212C-48C1-AC5A-A503754950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2" name="Oval 35">
              <a:extLst>
                <a:ext uri="{FF2B5EF4-FFF2-40B4-BE49-F238E27FC236}">
                  <a16:creationId xmlns:a16="http://schemas.microsoft.com/office/drawing/2014/main" id="{5A0CEDDC-22EE-4AE9-A44B-0DBF807BA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3" name="Oval 36">
              <a:extLst>
                <a:ext uri="{FF2B5EF4-FFF2-40B4-BE49-F238E27FC236}">
                  <a16:creationId xmlns:a16="http://schemas.microsoft.com/office/drawing/2014/main" id="{859146A3-0594-4F35-984D-034A963CA0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4" name="Oval 37">
              <a:extLst>
                <a:ext uri="{FF2B5EF4-FFF2-40B4-BE49-F238E27FC236}">
                  <a16:creationId xmlns:a16="http://schemas.microsoft.com/office/drawing/2014/main" id="{FEA48380-C3E1-4A13-AB87-49C03C3924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5" name="Oval 38">
              <a:extLst>
                <a:ext uri="{FF2B5EF4-FFF2-40B4-BE49-F238E27FC236}">
                  <a16:creationId xmlns:a16="http://schemas.microsoft.com/office/drawing/2014/main" id="{F4CB3B88-2FF5-49C7-9265-C5933047EA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6" name="Oval 39">
              <a:extLst>
                <a:ext uri="{FF2B5EF4-FFF2-40B4-BE49-F238E27FC236}">
                  <a16:creationId xmlns:a16="http://schemas.microsoft.com/office/drawing/2014/main" id="{5E0528FE-38E9-4F42-A36F-D52598057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37" name="Line 40">
            <a:extLst>
              <a:ext uri="{FF2B5EF4-FFF2-40B4-BE49-F238E27FC236}">
                <a16:creationId xmlns:a16="http://schemas.microsoft.com/office/drawing/2014/main" id="{0A7969B8-6E3E-49F0-9FCA-5CF9CF3B4C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CE27B459-791F-4C1D-8254-E42F7AE27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>
            <a:extLst>
              <a:ext uri="{FF2B5EF4-FFF2-40B4-BE49-F238E27FC236}">
                <a16:creationId xmlns:a16="http://schemas.microsoft.com/office/drawing/2014/main" id="{FAA3DBB7-CD49-4E70-A04E-E5BD007F0A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>
            <a:extLst>
              <a:ext uri="{FF2B5EF4-FFF2-40B4-BE49-F238E27FC236}">
                <a16:creationId xmlns:a16="http://schemas.microsoft.com/office/drawing/2014/main" id="{B3689B5E-CC74-484E-98AA-C5161EC0E1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CE3D8-E838-43C8-A661-D53277EE93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106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4EED0DE-FF10-4527-BEC6-7DEE9ADB22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FC1EAFD-A349-488D-82C3-118E326D40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D828029-03C2-4420-8679-F2EA3C413C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9AC1B-3487-4431-9AC9-538509B5A1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3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13412EE-81EA-413D-B720-6FEC6AC0DA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7B4F8C2-265D-4F9E-AA3E-67621C65EA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BDD21A0-CAAD-4FAA-B796-E9F0E1F087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50CC5-6FAF-446F-BC39-641D5A94A3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1081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22B644-6FA1-4478-9E88-ED6415CDD4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2A9FFA-A284-4C34-A012-64A46A26C7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91EEC0B-8F58-4B9B-B025-2C64981585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173ED-42BD-4A3F-A252-0E20AEC22F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758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79E80D-C78D-488E-A85C-62B06B578C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97F288-62B6-4B11-A333-0BE878DC49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724A019-69B8-482B-BC87-4DA1D58036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E05E0-919D-4769-BC3C-8AC66A666C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7350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2A66271-B0E9-4D91-8389-137E145BEF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6DE4004-3381-4CBC-9B83-195179C67D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DC76401-A34C-43CD-A321-3DCE1EFD47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2EE11-45B7-4D8C-8F5B-5F572BC39D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350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AD1BE13-B2E2-4634-8E1B-E1F7B52AA2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A5B290C-1D81-4549-AF72-60F62ED493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656D82C-5C91-4310-BBBC-09E51A2CBA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500CD-986A-43D8-BF92-A06D84ECE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3099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84D20DE-7F1D-4110-A328-7F82EEE017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6C12058-6A13-422E-9428-FD9255763E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AC0A84C-2DE3-4CA1-9496-33FD874A98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DF3C3-980E-4228-9E00-8692BE2E62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75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7C547F-2CF3-4C64-9595-7F05D93621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3759C7-0114-43D3-BFFB-D1E5ED09EA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289FEE8-D315-4EA1-8BEB-AE1A021498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CEE09-4C67-459E-9E09-E83E985832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9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2A8CECA-DEEE-446B-9BE3-E4EB39AD3E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F55F4CB-AEB1-46F8-AC00-6ADBDEB77B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D9DC22DA-267E-43B8-A3CC-44AE33A6A1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67A4B-8FDF-47B0-9754-DDBAF6D150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19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E33CDEE-84D2-4179-A05A-8142453A7A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00CA0D7-9C62-4E39-A157-FC857DB0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7C5F024-5844-4176-B496-ED6D4C26F7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E0C02-ACD0-4E88-89EF-76479EB7C2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6991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755F4FE5-34D0-418C-922D-0EA23948D4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8F1D991-6757-47BA-AA3A-BE2F8E055D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9F1CA732-3DEE-45BD-AB0B-5E642351B2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590E9-23A5-455B-9A94-D03C968270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9072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DE5CDC-C13F-4AB8-B59B-AD550D3011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C67CF0-698C-49B6-A172-E591121BB7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7F0D5D5-05AF-49B9-8ECF-F615551E14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3BFA5-F43C-4F84-AC21-8F8A0CBE89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515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631B12-796E-4F70-997F-18ED204C26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973125-2B99-4505-B6A1-A79FF9EC78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23C2ACD-1488-4645-8B24-14A5E61509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60C60-9534-4B3D-BD49-D58DF32851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5443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5A858BA8-7F8B-4B56-843A-DFC6D04C1097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5B06B27-45AF-4B81-80C6-70E1B9B2A9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A4B7B6D-1934-4255-BA77-00537CBF5C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EF8BEFAE-836F-41E5-905C-8E6876F36F3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6DE4B635-89BD-4AEB-AC10-E3FA4167630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8470EC9F-B824-4FF6-9D30-BACED36C5E7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50A52EDF-54D1-4C5F-B83B-487F17DA22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>
            <a:extLst>
              <a:ext uri="{FF2B5EF4-FFF2-40B4-BE49-F238E27FC236}">
                <a16:creationId xmlns:a16="http://schemas.microsoft.com/office/drawing/2014/main" id="{1B9D691A-FFA2-481A-A34C-4BE6FCA8CB6B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>
              <a:extLst>
                <a:ext uri="{FF2B5EF4-FFF2-40B4-BE49-F238E27FC236}">
                  <a16:creationId xmlns:a16="http://schemas.microsoft.com/office/drawing/2014/main" id="{C4DB1FBF-E382-4D85-AEC3-89E6527EB9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Oval 10">
              <a:extLst>
                <a:ext uri="{FF2B5EF4-FFF2-40B4-BE49-F238E27FC236}">
                  <a16:creationId xmlns:a16="http://schemas.microsoft.com/office/drawing/2014/main" id="{EF43C7F6-7088-4708-B70A-BB87B7BB6C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5" name="Oval 11">
              <a:extLst>
                <a:ext uri="{FF2B5EF4-FFF2-40B4-BE49-F238E27FC236}">
                  <a16:creationId xmlns:a16="http://schemas.microsoft.com/office/drawing/2014/main" id="{211A4746-40B5-4002-BB00-3AADC08B54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6" name="Oval 12">
              <a:extLst>
                <a:ext uri="{FF2B5EF4-FFF2-40B4-BE49-F238E27FC236}">
                  <a16:creationId xmlns:a16="http://schemas.microsoft.com/office/drawing/2014/main" id="{07AE853E-8EE8-4427-BEE0-46A72358F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7" name="Oval 13">
              <a:extLst>
                <a:ext uri="{FF2B5EF4-FFF2-40B4-BE49-F238E27FC236}">
                  <a16:creationId xmlns:a16="http://schemas.microsoft.com/office/drawing/2014/main" id="{5310145D-3ADD-4B79-9246-A2EDC871E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8" name="Oval 14">
              <a:extLst>
                <a:ext uri="{FF2B5EF4-FFF2-40B4-BE49-F238E27FC236}">
                  <a16:creationId xmlns:a16="http://schemas.microsoft.com/office/drawing/2014/main" id="{548FEDAC-E61C-455A-97E5-EF4D408BFB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9" name="Oval 15">
              <a:extLst>
                <a:ext uri="{FF2B5EF4-FFF2-40B4-BE49-F238E27FC236}">
                  <a16:creationId xmlns:a16="http://schemas.microsoft.com/office/drawing/2014/main" id="{AD4A090B-0CA7-49C8-A430-9D92F3807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0" name="Oval 16">
              <a:extLst>
                <a:ext uri="{FF2B5EF4-FFF2-40B4-BE49-F238E27FC236}">
                  <a16:creationId xmlns:a16="http://schemas.microsoft.com/office/drawing/2014/main" id="{04466C27-9045-47E6-86F6-C61D1DA951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1" name="Oval 17">
              <a:extLst>
                <a:ext uri="{FF2B5EF4-FFF2-40B4-BE49-F238E27FC236}">
                  <a16:creationId xmlns:a16="http://schemas.microsoft.com/office/drawing/2014/main" id="{5F51A598-E630-4B20-B15B-9D2F639A57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2" name="Oval 18">
              <a:extLst>
                <a:ext uri="{FF2B5EF4-FFF2-40B4-BE49-F238E27FC236}">
                  <a16:creationId xmlns:a16="http://schemas.microsoft.com/office/drawing/2014/main" id="{FBFE3F91-AD11-47C1-B4D6-229187AFD8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3" name="Oval 19">
              <a:extLst>
                <a:ext uri="{FF2B5EF4-FFF2-40B4-BE49-F238E27FC236}">
                  <a16:creationId xmlns:a16="http://schemas.microsoft.com/office/drawing/2014/main" id="{588AA1E4-3426-43A9-AEA3-2FB633E249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4" name="Oval 20">
              <a:extLst>
                <a:ext uri="{FF2B5EF4-FFF2-40B4-BE49-F238E27FC236}">
                  <a16:creationId xmlns:a16="http://schemas.microsoft.com/office/drawing/2014/main" id="{62C571DD-8564-406A-844E-B4BCC7155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5" name="Oval 21">
              <a:extLst>
                <a:ext uri="{FF2B5EF4-FFF2-40B4-BE49-F238E27FC236}">
                  <a16:creationId xmlns:a16="http://schemas.microsoft.com/office/drawing/2014/main" id="{56A07926-332A-4B40-AE5F-A411576C83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6" name="Oval 22">
              <a:extLst>
                <a:ext uri="{FF2B5EF4-FFF2-40B4-BE49-F238E27FC236}">
                  <a16:creationId xmlns:a16="http://schemas.microsoft.com/office/drawing/2014/main" id="{D5671169-3D02-4757-8DBE-31B845CA63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7" name="Oval 23">
              <a:extLst>
                <a:ext uri="{FF2B5EF4-FFF2-40B4-BE49-F238E27FC236}">
                  <a16:creationId xmlns:a16="http://schemas.microsoft.com/office/drawing/2014/main" id="{2E125FC4-0B77-4CBF-BCFC-32718B215B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8" name="Oval 24">
              <a:extLst>
                <a:ext uri="{FF2B5EF4-FFF2-40B4-BE49-F238E27FC236}">
                  <a16:creationId xmlns:a16="http://schemas.microsoft.com/office/drawing/2014/main" id="{B9616408-C0FC-43BF-B816-A735B0934A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9" name="Oval 25">
              <a:extLst>
                <a:ext uri="{FF2B5EF4-FFF2-40B4-BE49-F238E27FC236}">
                  <a16:creationId xmlns:a16="http://schemas.microsoft.com/office/drawing/2014/main" id="{F63D06D9-EC6D-420A-B550-EBBC89F8A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0" name="Oval 26">
              <a:extLst>
                <a:ext uri="{FF2B5EF4-FFF2-40B4-BE49-F238E27FC236}">
                  <a16:creationId xmlns:a16="http://schemas.microsoft.com/office/drawing/2014/main" id="{22B089EB-66A6-4D52-B12E-0A9CF50C0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1" name="Oval 27">
              <a:extLst>
                <a:ext uri="{FF2B5EF4-FFF2-40B4-BE49-F238E27FC236}">
                  <a16:creationId xmlns:a16="http://schemas.microsoft.com/office/drawing/2014/main" id="{D57FE19B-9D4F-439B-84B1-AD49451A4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2" name="Oval 28">
              <a:extLst>
                <a:ext uri="{FF2B5EF4-FFF2-40B4-BE49-F238E27FC236}">
                  <a16:creationId xmlns:a16="http://schemas.microsoft.com/office/drawing/2014/main" id="{5752F5DD-B074-4F6A-A827-37AE77A84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3" name="Oval 29">
              <a:extLst>
                <a:ext uri="{FF2B5EF4-FFF2-40B4-BE49-F238E27FC236}">
                  <a16:creationId xmlns:a16="http://schemas.microsoft.com/office/drawing/2014/main" id="{E67AB9AE-FA62-4E13-8C34-458A64EC40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4" name="Oval 30">
              <a:extLst>
                <a:ext uri="{FF2B5EF4-FFF2-40B4-BE49-F238E27FC236}">
                  <a16:creationId xmlns:a16="http://schemas.microsoft.com/office/drawing/2014/main" id="{493C41D0-47C9-4F15-BE2E-E50388011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5" name="Oval 31">
              <a:extLst>
                <a:ext uri="{FF2B5EF4-FFF2-40B4-BE49-F238E27FC236}">
                  <a16:creationId xmlns:a16="http://schemas.microsoft.com/office/drawing/2014/main" id="{89DF7216-C90F-4942-A507-1DC33AD993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6" name="Oval 32">
              <a:extLst>
                <a:ext uri="{FF2B5EF4-FFF2-40B4-BE49-F238E27FC236}">
                  <a16:creationId xmlns:a16="http://schemas.microsoft.com/office/drawing/2014/main" id="{7569D85E-4511-4C24-A823-639A0B3CA2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7" name="Oval 33">
              <a:extLst>
                <a:ext uri="{FF2B5EF4-FFF2-40B4-BE49-F238E27FC236}">
                  <a16:creationId xmlns:a16="http://schemas.microsoft.com/office/drawing/2014/main" id="{8ADF0863-BCCE-4198-B68C-68CBAF0FA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8" name="Oval 34">
              <a:extLst>
                <a:ext uri="{FF2B5EF4-FFF2-40B4-BE49-F238E27FC236}">
                  <a16:creationId xmlns:a16="http://schemas.microsoft.com/office/drawing/2014/main" id="{522F737A-783D-40A0-BFD3-7AA901D9ED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9" name="Oval 35">
              <a:extLst>
                <a:ext uri="{FF2B5EF4-FFF2-40B4-BE49-F238E27FC236}">
                  <a16:creationId xmlns:a16="http://schemas.microsoft.com/office/drawing/2014/main" id="{D230B8E3-47A6-47E0-950A-BBA71F4AD3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0" name="Oval 36">
              <a:extLst>
                <a:ext uri="{FF2B5EF4-FFF2-40B4-BE49-F238E27FC236}">
                  <a16:creationId xmlns:a16="http://schemas.microsoft.com/office/drawing/2014/main" id="{5517360F-8FA9-4884-9D5F-C99B4C2000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1" name="Oval 37">
              <a:extLst>
                <a:ext uri="{FF2B5EF4-FFF2-40B4-BE49-F238E27FC236}">
                  <a16:creationId xmlns:a16="http://schemas.microsoft.com/office/drawing/2014/main" id="{BB80A44C-6ED7-4ED8-9CCA-19D3BBF0C5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2" name="Oval 38">
              <a:extLst>
                <a:ext uri="{FF2B5EF4-FFF2-40B4-BE49-F238E27FC236}">
                  <a16:creationId xmlns:a16="http://schemas.microsoft.com/office/drawing/2014/main" id="{A88B02F7-238E-4AF2-8DD8-15EA53598E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3" name="Oval 39">
              <a:extLst>
                <a:ext uri="{FF2B5EF4-FFF2-40B4-BE49-F238E27FC236}">
                  <a16:creationId xmlns:a16="http://schemas.microsoft.com/office/drawing/2014/main" id="{88568D80-2712-474D-835E-6097CE791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  <p:sldLayoutId id="2147483892" r:id="rId12"/>
    <p:sldLayoutId id="2147483893" r:id="rId13"/>
    <p:sldLayoutId id="214748389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5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6.jpeg"/><Relationship Id="rId9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5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6.jpeg"/><Relationship Id="rId9" Type="http://schemas.openxmlformats.org/officeDocument/2006/relationships/image" Target="../media/image11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5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6.jpeg"/><Relationship Id="rId9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2EF1B32-7298-4FA7-ABE4-EA01F9DDCB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Mineral Identification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44039AA-FEF9-4E5A-9299-3F4CBC2AF8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Let’s identify some minerals!</a:t>
            </a:r>
          </a:p>
        </p:txBody>
      </p:sp>
      <p:grpSp>
        <p:nvGrpSpPr>
          <p:cNvPr id="4100" name="Group 2">
            <a:extLst>
              <a:ext uri="{FF2B5EF4-FFF2-40B4-BE49-F238E27FC236}">
                <a16:creationId xmlns:a16="http://schemas.microsoft.com/office/drawing/2014/main" id="{1974EE37-FE8E-464B-B2EB-BED7BEA28433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2109788"/>
            <a:ext cx="1838325" cy="638175"/>
            <a:chOff x="5455476" y="504193"/>
            <a:chExt cx="2088324" cy="638807"/>
          </a:xfrm>
        </p:grpSpPr>
        <p:pic>
          <p:nvPicPr>
            <p:cNvPr id="4101" name="Picture 66" descr="S:\Gillespie\Logos and Symbols\logo-1-horizontal.JPG">
              <a:extLst>
                <a:ext uri="{FF2B5EF4-FFF2-40B4-BE49-F238E27FC236}">
                  <a16:creationId xmlns:a16="http://schemas.microsoft.com/office/drawing/2014/main" id="{6AE623CD-0CBF-4B51-9364-0826F1E2C9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9326" y="874712"/>
              <a:ext cx="1938274" cy="268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68" descr="S:\Gillespie\Logos and Symbols\gillespie_museum_Alt logo.jpg">
              <a:extLst>
                <a:ext uri="{FF2B5EF4-FFF2-40B4-BE49-F238E27FC236}">
                  <a16:creationId xmlns:a16="http://schemas.microsoft.com/office/drawing/2014/main" id="{0222DAC4-14CF-427A-9242-8E7286A939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5476" y="504193"/>
              <a:ext cx="2088324" cy="410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3" name="Picture 64" descr="S:\Gillespie\Logos and Symbols\gillespie_museum_print (2).jpg">
              <a:extLst>
                <a:ext uri="{FF2B5EF4-FFF2-40B4-BE49-F238E27FC236}">
                  <a16:creationId xmlns:a16="http://schemas.microsoft.com/office/drawing/2014/main" id="{5A5F5AD2-569A-4C96-B367-F0C6F39F32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3100" b="28838"/>
            <a:stretch>
              <a:fillRect/>
            </a:stretch>
          </p:blipFill>
          <p:spPr bwMode="auto">
            <a:xfrm>
              <a:off x="5585618" y="840367"/>
              <a:ext cx="1835943" cy="780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>
            <a:extLst>
              <a:ext uri="{FF2B5EF4-FFF2-40B4-BE49-F238E27FC236}">
                <a16:creationId xmlns:a16="http://schemas.microsoft.com/office/drawing/2014/main" id="{A9A54104-294E-448A-AE83-A2B1E3A224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Color Word Bank</a:t>
            </a:r>
          </a:p>
        </p:txBody>
      </p:sp>
      <p:sp>
        <p:nvSpPr>
          <p:cNvPr id="19459" name="Line 55">
            <a:extLst>
              <a:ext uri="{FF2B5EF4-FFF2-40B4-BE49-F238E27FC236}">
                <a16:creationId xmlns:a16="http://schemas.microsoft.com/office/drawing/2014/main" id="{0461D95E-E3DF-4CF8-84D6-1779AA4D8EC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447800"/>
            <a:ext cx="6629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802080-9205-4003-8FEE-A4630A44A48C}"/>
              </a:ext>
            </a:extLst>
          </p:cNvPr>
          <p:cNvSpPr/>
          <p:nvPr/>
        </p:nvSpPr>
        <p:spPr>
          <a:xfrm>
            <a:off x="457200" y="1752600"/>
            <a:ext cx="1646238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Gold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046C4C-AEFE-4BF1-982B-8D083A75E4B9}"/>
              </a:ext>
            </a:extLst>
          </p:cNvPr>
          <p:cNvSpPr/>
          <p:nvPr/>
        </p:nvSpPr>
        <p:spPr>
          <a:xfrm>
            <a:off x="1320800" y="3276600"/>
            <a:ext cx="1878013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5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Black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52AAF4D-C6E3-40CA-8231-D5454206D30B}"/>
              </a:ext>
            </a:extLst>
          </p:cNvPr>
          <p:cNvSpPr/>
          <p:nvPr/>
        </p:nvSpPr>
        <p:spPr>
          <a:xfrm>
            <a:off x="857250" y="5181600"/>
            <a:ext cx="2492375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5400" dirty="0">
                <a:ln w="0"/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Orange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DD76BD3-2958-4656-98B5-AC03F3AE2177}"/>
              </a:ext>
            </a:extLst>
          </p:cNvPr>
          <p:cNvSpPr/>
          <p:nvPr/>
        </p:nvSpPr>
        <p:spPr>
          <a:xfrm>
            <a:off x="3368675" y="2590800"/>
            <a:ext cx="1916113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5400" dirty="0">
                <a:ln w="0"/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Silver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D6C930-7CD9-433F-98BA-60ED147A5343}"/>
              </a:ext>
            </a:extLst>
          </p:cNvPr>
          <p:cNvSpPr/>
          <p:nvPr/>
        </p:nvSpPr>
        <p:spPr>
          <a:xfrm>
            <a:off x="6185609" y="4857552"/>
            <a:ext cx="195438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5400" dirty="0">
                <a:ln w="0">
                  <a:solidFill>
                    <a:schemeClr val="tx1"/>
                  </a:solidFill>
                </a:ln>
                <a:solidFill>
                  <a:srgbClr val="FFFF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White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B0D1B8-7DB6-43F7-A912-E7ACF49C0F61}"/>
              </a:ext>
            </a:extLst>
          </p:cNvPr>
          <p:cNvSpPr/>
          <p:nvPr/>
        </p:nvSpPr>
        <p:spPr>
          <a:xfrm>
            <a:off x="6645275" y="3136900"/>
            <a:ext cx="2160588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5400" dirty="0">
                <a:ln w="0"/>
                <a:solidFill>
                  <a:srgbClr val="FFFF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Yellow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F72BB9-8A79-47D6-B2E2-42689356AB1E}"/>
              </a:ext>
            </a:extLst>
          </p:cNvPr>
          <p:cNvSpPr/>
          <p:nvPr/>
        </p:nvSpPr>
        <p:spPr>
          <a:xfrm>
            <a:off x="3848100" y="4097338"/>
            <a:ext cx="1684338" cy="9223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5400" dirty="0">
                <a:ln w="0"/>
                <a:solidFill>
                  <a:schemeClr val="bg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Gray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5DDADC-4D8A-4697-B40D-A0FFCD41D35B}"/>
              </a:ext>
            </a:extLst>
          </p:cNvPr>
          <p:cNvSpPr/>
          <p:nvPr/>
        </p:nvSpPr>
        <p:spPr>
          <a:xfrm>
            <a:off x="5533177" y="1642360"/>
            <a:ext cx="183896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5400" dirty="0">
                <a:ln w="0">
                  <a:solidFill>
                    <a:schemeClr val="tx1"/>
                  </a:solidFill>
                </a:ln>
                <a:solidFill>
                  <a:schemeClr val="accent3">
                    <a:lumMod val="9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Clear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al013-t">
            <a:extLst>
              <a:ext uri="{FF2B5EF4-FFF2-40B4-BE49-F238E27FC236}">
                <a16:creationId xmlns:a16="http://schemas.microsoft.com/office/drawing/2014/main" id="{09AA4C4F-AF4B-4701-9050-C6FD1DB0B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48025">
            <a:off x="1130300" y="5692775"/>
            <a:ext cx="558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3" descr="b27b_1">
            <a:extLst>
              <a:ext uri="{FF2B5EF4-FFF2-40B4-BE49-F238E27FC236}">
                <a16:creationId xmlns:a16="http://schemas.microsoft.com/office/drawing/2014/main" id="{06F0643E-A1DC-4278-87A0-6A2B81230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0" b="6010"/>
          <a:stretch>
            <a:fillRect/>
          </a:stretch>
        </p:blipFill>
        <p:spPr bwMode="auto">
          <a:xfrm>
            <a:off x="914400" y="2555875"/>
            <a:ext cx="990600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Rectangle 4">
            <a:extLst>
              <a:ext uri="{FF2B5EF4-FFF2-40B4-BE49-F238E27FC236}">
                <a16:creationId xmlns:a16="http://schemas.microsoft.com/office/drawing/2014/main" id="{73640171-23F1-463A-89E2-3FAA54A969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Streak Example…</a:t>
            </a:r>
          </a:p>
        </p:txBody>
      </p:sp>
      <p:graphicFrame>
        <p:nvGraphicFramePr>
          <p:cNvPr id="51269" name="Group 69">
            <a:extLst>
              <a:ext uri="{FF2B5EF4-FFF2-40B4-BE49-F238E27FC236}">
                <a16:creationId xmlns:a16="http://schemas.microsoft.com/office/drawing/2014/main" id="{AFFC7469-65DC-4C04-9C04-97AE6B0788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1854940"/>
              </p:ext>
            </p:extLst>
          </p:nvPr>
        </p:nvGraphicFramePr>
        <p:xfrm>
          <a:off x="304800" y="1825625"/>
          <a:ext cx="8458200" cy="4592636"/>
        </p:xfrm>
        <a:graphic>
          <a:graphicData uri="http://schemas.openxmlformats.org/drawingml/2006/table">
            <a:tbl>
              <a:tblPr/>
              <a:tblGrid>
                <a:gridCol w="1693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0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3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2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Color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Streak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else?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9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Black/Gray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Red/Brown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9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8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559" name="Line 55">
            <a:extLst>
              <a:ext uri="{FF2B5EF4-FFF2-40B4-BE49-F238E27FC236}">
                <a16:creationId xmlns:a16="http://schemas.microsoft.com/office/drawing/2014/main" id="{53CA5114-CF5F-48D8-868C-35324C1FEA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447800"/>
            <a:ext cx="6629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61" name="Picture 57" descr="Sulfur_w-_clay_Native_element_Beowowe_Eureka_COunty_Nevada_1848">
            <a:extLst>
              <a:ext uri="{FF2B5EF4-FFF2-40B4-BE49-F238E27FC236}">
                <a16:creationId xmlns:a16="http://schemas.microsoft.com/office/drawing/2014/main" id="{955287B2-1229-4CF8-A2DA-7AF130736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7" t="22775" r="4626" b="27402"/>
          <a:stretch>
            <a:fillRect/>
          </a:stretch>
        </p:blipFill>
        <p:spPr bwMode="auto">
          <a:xfrm>
            <a:off x="990600" y="3970338"/>
            <a:ext cx="8382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2" name="Picture 58" descr="123814-004-E6DE48F1">
            <a:extLst>
              <a:ext uri="{FF2B5EF4-FFF2-40B4-BE49-F238E27FC236}">
                <a16:creationId xmlns:a16="http://schemas.microsoft.com/office/drawing/2014/main" id="{E94154EA-B99D-4EDE-B4D7-E8BA9EE91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25"/>
          <a:stretch>
            <a:fillRect/>
          </a:stretch>
        </p:blipFill>
        <p:spPr bwMode="auto">
          <a:xfrm>
            <a:off x="1143000" y="45720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63" name="Picture 59" descr="quartzPointL">
            <a:extLst>
              <a:ext uri="{FF2B5EF4-FFF2-40B4-BE49-F238E27FC236}">
                <a16:creationId xmlns:a16="http://schemas.microsoft.com/office/drawing/2014/main" id="{64CD29BC-5B30-48AF-AFD4-68391A3DB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181600"/>
            <a:ext cx="6096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76" descr="966">
            <a:extLst>
              <a:ext uri="{FF2B5EF4-FFF2-40B4-BE49-F238E27FC236}">
                <a16:creationId xmlns:a16="http://schemas.microsoft.com/office/drawing/2014/main" id="{C2190C38-7E96-43F0-B107-77ECEEBB63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99" t="2767" r="17999" b="76096"/>
          <a:stretch/>
        </p:blipFill>
        <p:spPr bwMode="auto">
          <a:xfrm>
            <a:off x="705751" y="3308353"/>
            <a:ext cx="1199249" cy="531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5C36770-F455-4034-BA7E-1A6FE0629D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40" y="3940336"/>
            <a:ext cx="839860" cy="55546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6B3950C-E601-46A8-8F53-C859F7E8BF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Identification:</a:t>
            </a:r>
            <a:br>
              <a:rPr lang="en-US" altLang="en-US" dirty="0"/>
            </a:br>
            <a:r>
              <a:rPr lang="en-US" altLang="en-US" dirty="0"/>
              <a:t>What is it called?</a:t>
            </a:r>
          </a:p>
        </p:txBody>
      </p:sp>
      <p:graphicFrame>
        <p:nvGraphicFramePr>
          <p:cNvPr id="56467" name="Group 147">
            <a:extLst>
              <a:ext uri="{FF2B5EF4-FFF2-40B4-BE49-F238E27FC236}">
                <a16:creationId xmlns:a16="http://schemas.microsoft.com/office/drawing/2014/main" id="{1993D6C3-AF23-49D7-BB5C-78762718DBF1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762000" y="1905000"/>
          <a:ext cx="4191000" cy="4419603"/>
        </p:xfrm>
        <a:graphic>
          <a:graphicData uri="http://schemas.openxmlformats.org/drawingml/2006/table">
            <a:tbl>
              <a:tblPr/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69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Color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Streak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Gold/Orange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White/Clear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Silver/Gray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Black/Gray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Black/Gray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Red/Brown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0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Gold/Silver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Gray/Black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02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White/Clear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White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Yellow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Yellow/White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3581" name="Line 4">
            <a:extLst>
              <a:ext uri="{FF2B5EF4-FFF2-40B4-BE49-F238E27FC236}">
                <a16:creationId xmlns:a16="http://schemas.microsoft.com/office/drawing/2014/main" id="{CB0C4B9A-0AC0-4185-A30A-BF0A816AD44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447800"/>
            <a:ext cx="6629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56466" name="Group 146">
            <a:extLst>
              <a:ext uri="{FF2B5EF4-FFF2-40B4-BE49-F238E27FC236}">
                <a16:creationId xmlns:a16="http://schemas.microsoft.com/office/drawing/2014/main" id="{CBBF354E-EB53-4505-8E32-5DF9007A6A06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019800" y="1905000"/>
          <a:ext cx="2209800" cy="4419603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07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7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CALCITE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7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GALENA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HEMATITE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07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PYRITE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07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QUARTZ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6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SULFUR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3600" name="AutoShape 149">
            <a:extLst>
              <a:ext uri="{FF2B5EF4-FFF2-40B4-BE49-F238E27FC236}">
                <a16:creationId xmlns:a16="http://schemas.microsoft.com/office/drawing/2014/main" id="{5DABB04F-8692-4296-A8EB-712141429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590800"/>
            <a:ext cx="914400" cy="533400"/>
          </a:xfrm>
          <a:prstGeom prst="rightArrow">
            <a:avLst>
              <a:gd name="adj1" fmla="val 44639"/>
              <a:gd name="adj2" fmla="val 66365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3601" name="AutoShape 150">
            <a:extLst>
              <a:ext uri="{FF2B5EF4-FFF2-40B4-BE49-F238E27FC236}">
                <a16:creationId xmlns:a16="http://schemas.microsoft.com/office/drawing/2014/main" id="{73B89931-4274-4BEF-A177-1B9F7873A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00400"/>
            <a:ext cx="914400" cy="533400"/>
          </a:xfrm>
          <a:prstGeom prst="rightArrow">
            <a:avLst>
              <a:gd name="adj1" fmla="val 44639"/>
              <a:gd name="adj2" fmla="val 6636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3602" name="AutoShape 151">
            <a:extLst>
              <a:ext uri="{FF2B5EF4-FFF2-40B4-BE49-F238E27FC236}">
                <a16:creationId xmlns:a16="http://schemas.microsoft.com/office/drawing/2014/main" id="{DF46A0DE-4831-4224-9721-C4CEA91F8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886200"/>
            <a:ext cx="914400" cy="533400"/>
          </a:xfrm>
          <a:prstGeom prst="rightArrow">
            <a:avLst>
              <a:gd name="adj1" fmla="val 44639"/>
              <a:gd name="adj2" fmla="val 66365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3603" name="AutoShape 152">
            <a:extLst>
              <a:ext uri="{FF2B5EF4-FFF2-40B4-BE49-F238E27FC236}">
                <a16:creationId xmlns:a16="http://schemas.microsoft.com/office/drawing/2014/main" id="{1E7B3BE2-D4AC-41F0-A0A7-1558897AF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495800"/>
            <a:ext cx="914400" cy="533400"/>
          </a:xfrm>
          <a:prstGeom prst="rightArrow">
            <a:avLst>
              <a:gd name="adj1" fmla="val 44639"/>
              <a:gd name="adj2" fmla="val 6636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3604" name="AutoShape 153">
            <a:extLst>
              <a:ext uri="{FF2B5EF4-FFF2-40B4-BE49-F238E27FC236}">
                <a16:creationId xmlns:a16="http://schemas.microsoft.com/office/drawing/2014/main" id="{AB0106E0-C6C9-4613-8214-9D2560664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181600"/>
            <a:ext cx="914400" cy="533400"/>
          </a:xfrm>
          <a:prstGeom prst="rightArrow">
            <a:avLst>
              <a:gd name="adj1" fmla="val 44639"/>
              <a:gd name="adj2" fmla="val 66365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3605" name="AutoShape 154">
            <a:extLst>
              <a:ext uri="{FF2B5EF4-FFF2-40B4-BE49-F238E27FC236}">
                <a16:creationId xmlns:a16="http://schemas.microsoft.com/office/drawing/2014/main" id="{E28FC6B7-5BAB-42AC-B443-581EA83B7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791200"/>
            <a:ext cx="914400" cy="533400"/>
          </a:xfrm>
          <a:prstGeom prst="rightArrow">
            <a:avLst>
              <a:gd name="adj1" fmla="val 44639"/>
              <a:gd name="adj2" fmla="val 6636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E4C54D0-084E-4F97-B6AE-51345EF987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/>
              <a:t>Hardness: </a:t>
            </a:r>
            <a:br>
              <a:rPr lang="en-US" altLang="en-US"/>
            </a:br>
            <a:r>
              <a:rPr lang="en-US" altLang="en-US"/>
              <a:t>Want to know more?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4EA0273-1C48-43EC-A7AC-E7548DD0EA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640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/>
              <a:t>Another property scientists use for identifying a mineral is its </a:t>
            </a:r>
            <a:r>
              <a:rPr lang="en-US" altLang="en-US" sz="2400" b="1" dirty="0"/>
              <a:t>hardness</a:t>
            </a:r>
            <a:r>
              <a:rPr lang="en-US" altLang="en-US" sz="2400" dirty="0"/>
              <a:t>. A glass plate is used for this test.    Some minerals will scratch glass; others will not.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en-US" sz="1000" dirty="0">
              <a:solidFill>
                <a:schemeClr val="accent2"/>
              </a:solidFill>
            </a:endParaRPr>
          </a:p>
          <a:p>
            <a:pPr eaLnBrk="1" hangingPunct="1">
              <a:defRPr/>
            </a:pPr>
            <a:r>
              <a:rPr lang="en-US" sz="2400" dirty="0"/>
              <a:t>The hardness of a </a:t>
            </a:r>
            <a:r>
              <a:rPr lang="en-US" sz="2400" b="1" dirty="0"/>
              <a:t>mineral</a:t>
            </a:r>
            <a:r>
              <a:rPr lang="en-US" sz="2400" dirty="0"/>
              <a:t> depends upon how strongly the atoms are bonded and packed within that mineral's crystal</a:t>
            </a:r>
            <a:r>
              <a:rPr lang="en-US" sz="2400" b="1" dirty="0"/>
              <a:t> </a:t>
            </a:r>
            <a:r>
              <a:rPr lang="en-US" sz="2400" dirty="0"/>
              <a:t>structure</a:t>
            </a:r>
            <a:r>
              <a:rPr lang="en-US" sz="2400" b="1" dirty="0"/>
              <a:t>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/>
              <a:t>        For example: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The carbon atoms in diamonds have a very strong bond, making diamond the hardest mineral (10) on the Mohs hardness scale.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Pyrite is hard (6 on Mohs scale); gold is soft (3 on Mohs scale).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z="2000" dirty="0">
                <a:solidFill>
                  <a:srgbClr val="00B0F0"/>
                </a:solidFill>
              </a:rPr>
              <a:t>Takeaway: A simple hardness test can keep you from being “fooled.”</a:t>
            </a:r>
          </a:p>
          <a:p>
            <a:pPr eaLnBrk="1" hangingPunct="1">
              <a:defRPr/>
            </a:pPr>
            <a:endParaRPr lang="en-US" altLang="en-US" sz="1200" dirty="0">
              <a:solidFill>
                <a:schemeClr val="accent2"/>
              </a:solidFill>
            </a:endParaRPr>
          </a:p>
          <a:p>
            <a:pPr lvl="1" eaLnBrk="1" hangingPunct="1">
              <a:defRPr/>
            </a:pPr>
            <a:endParaRPr lang="en-US" altLang="en-US" sz="1200" dirty="0">
              <a:solidFill>
                <a:srgbClr val="FF33CC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400" dirty="0"/>
          </a:p>
        </p:txBody>
      </p:sp>
      <p:sp>
        <p:nvSpPr>
          <p:cNvPr id="25604" name="Line 4">
            <a:extLst>
              <a:ext uri="{FF2B5EF4-FFF2-40B4-BE49-F238E27FC236}">
                <a16:creationId xmlns:a16="http://schemas.microsoft.com/office/drawing/2014/main" id="{3B968DE4-D7C3-4F66-8EE1-1FE7F79F16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447800"/>
            <a:ext cx="6629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49356A-771B-43D2-8E9C-22F96104341B}"/>
              </a:ext>
            </a:extLst>
          </p:cNvPr>
          <p:cNvSpPr/>
          <p:nvPr/>
        </p:nvSpPr>
        <p:spPr>
          <a:xfrm>
            <a:off x="5720060" y="4152960"/>
            <a:ext cx="18473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endParaRPr lang="en-US" altLang="en-US" sz="2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FF"/>
              </a:solidFill>
              <a:effectLst>
                <a:outerShdw blurRad="50800" algn="tl" rotWithShape="0">
                  <a:srgbClr val="000000"/>
                </a:outerShdw>
              </a:effectLst>
              <a:latin typeface="Arial" charset="0"/>
            </a:endParaRPr>
          </a:p>
          <a:p>
            <a:pPr algn="ctr" eaLnBrk="1" hangingPunct="1">
              <a:defRPr/>
            </a:pPr>
            <a:endParaRPr lang="en-US" altLang="en-US" sz="2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FF"/>
              </a:solidFill>
              <a:effectLst>
                <a:outerShdw blurRad="50800" algn="tl" rotWithShape="0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9">
            <a:extLst>
              <a:ext uri="{FF2B5EF4-FFF2-40B4-BE49-F238E27FC236}">
                <a16:creationId xmlns:a16="http://schemas.microsoft.com/office/drawing/2014/main" id="{209DDEFE-0AAE-4742-9FC7-666D6F46BC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Mohs Scale of Hardness</a:t>
            </a:r>
          </a:p>
        </p:txBody>
      </p:sp>
      <p:sp>
        <p:nvSpPr>
          <p:cNvPr id="27651" name="Line 4">
            <a:extLst>
              <a:ext uri="{FF2B5EF4-FFF2-40B4-BE49-F238E27FC236}">
                <a16:creationId xmlns:a16="http://schemas.microsoft.com/office/drawing/2014/main" id="{2E378258-659B-4675-B48C-2BDC59D913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447800"/>
            <a:ext cx="6629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12">
            <a:extLst>
              <a:ext uri="{FF2B5EF4-FFF2-40B4-BE49-F238E27FC236}">
                <a16:creationId xmlns:a16="http://schemas.microsoft.com/office/drawing/2014/main" id="{1080E970-595B-4317-956C-02361BC05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1865313"/>
            <a:ext cx="4587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F275123D-A91E-41AF-AE39-A3E97DF09DC2}"/>
              </a:ext>
            </a:extLst>
          </p:cNvPr>
          <p:cNvPicPr>
            <a:picLocks noGrp="1" noChangeAspect="1" noChangeArrowheads="1"/>
          </p:cNvPicPr>
          <p:nvPr>
            <p:ph type="ch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1" y="1572649"/>
            <a:ext cx="7315200" cy="2161147"/>
          </a:xfrm>
          <a:noFill/>
        </p:spPr>
      </p:pic>
      <p:sp>
        <p:nvSpPr>
          <p:cNvPr id="9" name="Text Box 7">
            <a:extLst>
              <a:ext uri="{FF2B5EF4-FFF2-40B4-BE49-F238E27FC236}">
                <a16:creationId xmlns:a16="http://schemas.microsoft.com/office/drawing/2014/main" id="{C6493586-AD7B-4842-9AF8-E41C5262B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026460"/>
            <a:ext cx="28194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/>
              <a:t>This scale was established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/>
              <a:t>in 1812 by the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/>
              <a:t>German mineralogist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/>
              <a:t>Friedrich Mohs,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/>
              <a:t>using 10 common minerals, from talc (1) to diamond (10).</a:t>
            </a: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5C3E52C1-A1E3-4127-BF2B-A9BB0D6EC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858644"/>
            <a:ext cx="4565396" cy="3900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6666"/>
                </a:solidFill>
              </a:rPr>
              <a:t>Another way to think about it:</a:t>
            </a:r>
          </a:p>
          <a:p>
            <a:pPr eaLnBrk="1" hangingPunct="1">
              <a:lnSpc>
                <a:spcPct val="65000"/>
              </a:lnSpc>
              <a:spcBef>
                <a:spcPts val="1400"/>
              </a:spcBef>
              <a:buClrTx/>
              <a:buSzTx/>
              <a:buFontTx/>
              <a:buNone/>
            </a:pPr>
            <a:r>
              <a:rPr lang="en-US" altLang="en-US" dirty="0"/>
              <a:t>        	</a:t>
            </a:r>
            <a:r>
              <a:rPr lang="en-US" altLang="en-US" sz="2400" dirty="0"/>
              <a:t>Fingernail:          2</a:t>
            </a:r>
          </a:p>
          <a:p>
            <a:pPr eaLnBrk="1" hangingPunct="1">
              <a:lnSpc>
                <a:spcPct val="65000"/>
              </a:lnSpc>
              <a:spcBef>
                <a:spcPts val="1400"/>
              </a:spcBef>
              <a:buClrTx/>
              <a:buSzTx/>
              <a:buFontTx/>
              <a:buNone/>
            </a:pPr>
            <a:r>
              <a:rPr lang="en-US" altLang="en-US" sz="2400" dirty="0"/>
              <a:t>          	Copper penny:   3</a:t>
            </a:r>
          </a:p>
          <a:p>
            <a:pPr eaLnBrk="1" hangingPunct="1">
              <a:lnSpc>
                <a:spcPct val="65000"/>
              </a:lnSpc>
              <a:spcBef>
                <a:spcPts val="1400"/>
              </a:spcBef>
              <a:buClrTx/>
              <a:buSzTx/>
              <a:buFontTx/>
              <a:buNone/>
            </a:pPr>
            <a:r>
              <a:rPr lang="en-US" altLang="en-US" sz="2400" dirty="0"/>
              <a:t>          	Steel knife:         4</a:t>
            </a:r>
          </a:p>
          <a:p>
            <a:pPr eaLnBrk="1" hangingPunct="1">
              <a:lnSpc>
                <a:spcPct val="65000"/>
              </a:lnSpc>
              <a:spcBef>
                <a:spcPts val="1400"/>
              </a:spcBef>
              <a:buClrTx/>
              <a:buSzTx/>
              <a:buFontTx/>
              <a:buNone/>
            </a:pPr>
            <a:r>
              <a:rPr lang="en-US" altLang="en-US" sz="2400" dirty="0"/>
              <a:t>          	Glass plate:        5 ½ </a:t>
            </a:r>
          </a:p>
          <a:p>
            <a:pPr eaLnBrk="1" hangingPunct="1">
              <a:lnSpc>
                <a:spcPct val="65000"/>
              </a:lnSpc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400" dirty="0"/>
              <a:t>          	Steel file:            6 ½</a:t>
            </a:r>
            <a:r>
              <a:rPr lang="en-US" altLang="en-US" dirty="0"/>
              <a:t> 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9">
            <a:extLst>
              <a:ext uri="{FF2B5EF4-FFF2-40B4-BE49-F238E27FC236}">
                <a16:creationId xmlns:a16="http://schemas.microsoft.com/office/drawing/2014/main" id="{209DDEFE-0AAE-4742-9FC7-666D6F46BC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Mohs Scale of Hardness</a:t>
            </a:r>
          </a:p>
        </p:txBody>
      </p:sp>
      <p:sp>
        <p:nvSpPr>
          <p:cNvPr id="27651" name="Line 4">
            <a:extLst>
              <a:ext uri="{FF2B5EF4-FFF2-40B4-BE49-F238E27FC236}">
                <a16:creationId xmlns:a16="http://schemas.microsoft.com/office/drawing/2014/main" id="{2E378258-659B-4675-B48C-2BDC59D913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447800"/>
            <a:ext cx="6629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7652" name="Object 8">
            <a:extLst>
              <a:ext uri="{FF2B5EF4-FFF2-40B4-BE49-F238E27FC236}">
                <a16:creationId xmlns:a16="http://schemas.microsoft.com/office/drawing/2014/main" id="{52104C1C-1098-4AEC-B70B-2DED4E39C65A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762000" y="1981200"/>
          <a:ext cx="70993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8" name="Chart" r:id="rId4" imgW="10649102" imgH="5715000" progId="MSGraph.Chart.8">
                  <p:embed followColorScheme="full"/>
                </p:oleObj>
              </mc:Choice>
              <mc:Fallback>
                <p:oleObj name="Chart" r:id="rId4" imgW="10649102" imgH="5715000" progId="MSGraph.Chart.8">
                  <p:embed followColorScheme="full"/>
                  <p:pic>
                    <p:nvPicPr>
                      <p:cNvPr id="27652" name="Object 8">
                        <a:extLst>
                          <a:ext uri="{FF2B5EF4-FFF2-40B4-BE49-F238E27FC236}">
                            <a16:creationId xmlns:a16="http://schemas.microsoft.com/office/drawing/2014/main" id="{52104C1C-1098-4AEC-B70B-2DED4E39C6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81200"/>
                        <a:ext cx="7099300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Text Box 12">
            <a:extLst>
              <a:ext uri="{FF2B5EF4-FFF2-40B4-BE49-F238E27FC236}">
                <a16:creationId xmlns:a16="http://schemas.microsoft.com/office/drawing/2014/main" id="{1080E970-595B-4317-956C-02361BC05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1865313"/>
            <a:ext cx="4587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405223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al013-t">
            <a:extLst>
              <a:ext uri="{FF2B5EF4-FFF2-40B4-BE49-F238E27FC236}">
                <a16:creationId xmlns:a16="http://schemas.microsoft.com/office/drawing/2014/main" id="{9B7BF3F9-9F83-4826-AB95-AFAFD183B5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48025">
            <a:off x="1130300" y="5692775"/>
            <a:ext cx="558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3" descr="b27b_1">
            <a:extLst>
              <a:ext uri="{FF2B5EF4-FFF2-40B4-BE49-F238E27FC236}">
                <a16:creationId xmlns:a16="http://schemas.microsoft.com/office/drawing/2014/main" id="{A993AE02-C7CA-4283-9F1A-B8A24CA5A1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0" b="6010"/>
          <a:stretch>
            <a:fillRect/>
          </a:stretch>
        </p:blipFill>
        <p:spPr bwMode="auto">
          <a:xfrm>
            <a:off x="914400" y="2555875"/>
            <a:ext cx="990600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Rectangle 4">
            <a:extLst>
              <a:ext uri="{FF2B5EF4-FFF2-40B4-BE49-F238E27FC236}">
                <a16:creationId xmlns:a16="http://schemas.microsoft.com/office/drawing/2014/main" id="{D242A5E8-A0CA-4CB2-94E2-1EC261879E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Check Your Answers…</a:t>
            </a:r>
          </a:p>
        </p:txBody>
      </p:sp>
      <p:graphicFrame>
        <p:nvGraphicFramePr>
          <p:cNvPr id="55381" name="Group 85">
            <a:extLst>
              <a:ext uri="{FF2B5EF4-FFF2-40B4-BE49-F238E27FC236}">
                <a16:creationId xmlns:a16="http://schemas.microsoft.com/office/drawing/2014/main" id="{64B16D44-9A27-402E-9027-A19B1B8582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7434779"/>
              </p:ext>
            </p:extLst>
          </p:nvPr>
        </p:nvGraphicFramePr>
        <p:xfrm>
          <a:off x="304800" y="1825625"/>
          <a:ext cx="8458200" cy="4592636"/>
        </p:xfrm>
        <a:graphic>
          <a:graphicData uri="http://schemas.openxmlformats.org/drawingml/2006/table">
            <a:tbl>
              <a:tblPr/>
              <a:tblGrid>
                <a:gridCol w="1691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1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1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1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1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2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Color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Streak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else?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9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Black/Gray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Red/Brown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Hematite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Heavy/shiny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Hardness +5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Gold/Silver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Gray/Black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Pyrite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Shiny/hard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Hardness +5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9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Yellow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Yellow/White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Sulfur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Stinky/crumbly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Hardness -5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Silver/Gray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Black/Gray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Galena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Metal/shiny/hard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Hardness -5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White/Clear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White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Quartz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Shiny/translucent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Hardness +5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8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Gold/Orange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White/Clear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Calcite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Shiny/translucent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Hardness -5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9751" name="Line 55">
            <a:extLst>
              <a:ext uri="{FF2B5EF4-FFF2-40B4-BE49-F238E27FC236}">
                <a16:creationId xmlns:a16="http://schemas.microsoft.com/office/drawing/2014/main" id="{ADB65D08-0838-4B01-88D1-222914EB69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447800"/>
            <a:ext cx="6629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9753" name="Picture 57" descr="Sulfur_w-_clay_Native_element_Beowowe_Eureka_COunty_Nevada_1848">
            <a:extLst>
              <a:ext uri="{FF2B5EF4-FFF2-40B4-BE49-F238E27FC236}">
                <a16:creationId xmlns:a16="http://schemas.microsoft.com/office/drawing/2014/main" id="{0C9FBBEA-027E-49D4-8C12-F3319D6D5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7" t="22775" r="4626" b="27402"/>
          <a:stretch>
            <a:fillRect/>
          </a:stretch>
        </p:blipFill>
        <p:spPr bwMode="auto">
          <a:xfrm>
            <a:off x="990600" y="3970338"/>
            <a:ext cx="8382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54" name="Picture 58" descr="123814-004-E6DE48F1">
            <a:extLst>
              <a:ext uri="{FF2B5EF4-FFF2-40B4-BE49-F238E27FC236}">
                <a16:creationId xmlns:a16="http://schemas.microsoft.com/office/drawing/2014/main" id="{8E42328E-1923-41EF-91BD-35AE2C728F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25"/>
          <a:stretch>
            <a:fillRect/>
          </a:stretch>
        </p:blipFill>
        <p:spPr bwMode="auto">
          <a:xfrm>
            <a:off x="1143000" y="45720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55" name="Picture 59" descr="quartzPointL">
            <a:extLst>
              <a:ext uri="{FF2B5EF4-FFF2-40B4-BE49-F238E27FC236}">
                <a16:creationId xmlns:a16="http://schemas.microsoft.com/office/drawing/2014/main" id="{B1809F80-EAC8-41D8-9ECB-6586A263A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181600"/>
            <a:ext cx="6096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76" descr="966">
            <a:extLst>
              <a:ext uri="{FF2B5EF4-FFF2-40B4-BE49-F238E27FC236}">
                <a16:creationId xmlns:a16="http://schemas.microsoft.com/office/drawing/2014/main" id="{F4DEA88D-8426-473E-9CD5-EB560E7F43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99" t="2767" r="17999" b="76096"/>
          <a:stretch/>
        </p:blipFill>
        <p:spPr bwMode="auto">
          <a:xfrm>
            <a:off x="705751" y="3308353"/>
            <a:ext cx="1199249" cy="531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182E0DF-AFCC-4A44-B74D-7ED37E3152A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40" y="3940336"/>
            <a:ext cx="839860" cy="555463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1F167C0-C3C8-4C42-A3FD-8592C581640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Congratulations!</a:t>
            </a:r>
          </a:p>
        </p:txBody>
      </p:sp>
      <p:sp>
        <p:nvSpPr>
          <p:cNvPr id="20483" name="Rectangle 8">
            <a:extLst>
              <a:ext uri="{FF2B5EF4-FFF2-40B4-BE49-F238E27FC236}">
                <a16:creationId xmlns:a16="http://schemas.microsoft.com/office/drawing/2014/main" id="{B4ECAC58-088C-4C53-A9B9-DA43001C526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You rock as a mineralogist!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961FC4AD-AA4C-43B5-9CA8-8D60058A01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do good scientists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B211F-D952-4F76-A3DF-C68C1EB48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44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GOOD SCIENTISTS…</a:t>
            </a:r>
          </a:p>
          <a:p>
            <a:pPr>
              <a:defRPr/>
            </a:pPr>
            <a:r>
              <a:rPr lang="en-US" dirty="0"/>
              <a:t> work together and share their information.</a:t>
            </a:r>
          </a:p>
          <a:p>
            <a:pPr>
              <a:defRPr/>
            </a:pPr>
            <a:r>
              <a:rPr lang="en-US" dirty="0"/>
              <a:t> observe carefully.</a:t>
            </a:r>
          </a:p>
          <a:p>
            <a:pPr>
              <a:defRPr/>
            </a:pPr>
            <a:r>
              <a:rPr lang="en-US" dirty="0"/>
              <a:t> record their observations.</a:t>
            </a:r>
          </a:p>
          <a:p>
            <a:pPr>
              <a:defRPr/>
            </a:pPr>
            <a:r>
              <a:rPr lang="en-US" dirty="0"/>
              <a:t> learn from their observations and continue to     test, examine, and discuss.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148" name="Line 4">
            <a:extLst>
              <a:ext uri="{FF2B5EF4-FFF2-40B4-BE49-F238E27FC236}">
                <a16:creationId xmlns:a16="http://schemas.microsoft.com/office/drawing/2014/main" id="{DFCFFE0A-F591-46AD-B7B5-E97A3E22A09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447800"/>
            <a:ext cx="7162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5CB2D26-B35E-4FFB-AA30-6CDD4A66BD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are minerals?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66EB42A-CB08-470E-A969-1A9DC4D45B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4400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MINERALS ARE…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rgbClr val="3B1367"/>
                </a:solidFill>
              </a:rPr>
              <a:t>matter.</a:t>
            </a:r>
          </a:p>
          <a:p>
            <a:pPr eaLnBrk="1" hangingPunct="1">
              <a:defRPr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inorganic</a:t>
            </a: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/>
              <a:t>(nonliving) solids found in nature.</a:t>
            </a:r>
          </a:p>
          <a:p>
            <a:pPr eaLnBrk="1" hangingPunct="1">
              <a:defRPr/>
            </a:pPr>
            <a:r>
              <a:rPr lang="en-US" altLang="en-US" dirty="0"/>
              <a:t>made up of </a:t>
            </a:r>
            <a: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  <a:t>elements</a:t>
            </a:r>
            <a:r>
              <a:rPr lang="en-US" altLang="en-US" dirty="0">
                <a:solidFill>
                  <a:schemeClr val="hlink"/>
                </a:solidFill>
              </a:rPr>
              <a:t> </a:t>
            </a:r>
            <a:r>
              <a:rPr lang="en-US" altLang="en-US" dirty="0"/>
              <a:t>such as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		silicon, oxygen, carbon, iron.                             		( </a:t>
            </a:r>
            <a: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  <a:t>Si          O           C       Fe</a:t>
            </a:r>
            <a:r>
              <a:rPr lang="en-US" altLang="en-US" dirty="0"/>
              <a:t>)</a:t>
            </a:r>
          </a:p>
          <a:p>
            <a:pPr eaLnBrk="1" hangingPunct="1">
              <a:defRPr/>
            </a:pPr>
            <a:r>
              <a:rPr lang="en-US" alt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NOT ROCKS!!  </a:t>
            </a:r>
            <a:r>
              <a:rPr lang="en-US" altLang="en-US" dirty="0"/>
              <a:t>Rocks are </a:t>
            </a:r>
            <a:r>
              <a:rPr lang="en-US" altLang="en-US" b="1" dirty="0"/>
              <a:t>made up </a:t>
            </a:r>
            <a:r>
              <a:rPr lang="en-US" altLang="en-US" dirty="0"/>
              <a:t>of minerals.</a:t>
            </a:r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198A56EB-C10A-4744-BD8A-49644A01BB7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447800"/>
            <a:ext cx="6629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73C501E-1F8B-438A-B26E-6B27C22921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Physical Properties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F34851C-595A-4B9B-8FD5-A7779581F16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077200" cy="44116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What are </a:t>
            </a:r>
            <a:r>
              <a:rPr lang="en-US" altLang="en-US" dirty="0">
                <a:solidFill>
                  <a:srgbClr val="0070C0"/>
                </a:solidFill>
              </a:rPr>
              <a:t>physical properties of matter</a:t>
            </a:r>
            <a:r>
              <a:rPr lang="en-US" altLang="en-US" dirty="0"/>
              <a:t>?</a:t>
            </a:r>
          </a:p>
          <a:p>
            <a:pPr lvl="1" eaLnBrk="1" hangingPunct="1">
              <a:defRPr/>
            </a:pPr>
            <a:r>
              <a:rPr lang="en-US" altLang="en-US" dirty="0"/>
              <a:t>Shape, color, texture, size, etc.</a:t>
            </a:r>
          </a:p>
          <a:p>
            <a:pPr eaLnBrk="1" hangingPunct="1">
              <a:defRPr/>
            </a:pPr>
            <a:r>
              <a:rPr lang="en-US" altLang="en-US" dirty="0"/>
              <a:t>The </a:t>
            </a:r>
            <a:r>
              <a:rPr lang="en-US" altLang="en-US" dirty="0">
                <a:solidFill>
                  <a:schemeClr val="accent5">
                    <a:lumMod val="50000"/>
                  </a:schemeClr>
                </a:solidFill>
              </a:rPr>
              <a:t>physical properties of minerals </a:t>
            </a:r>
            <a:r>
              <a:rPr lang="en-US" altLang="en-US" dirty="0"/>
              <a:t>are…</a:t>
            </a:r>
          </a:p>
          <a:p>
            <a:pPr lvl="1" eaLnBrk="1" hangingPunct="1">
              <a:defRPr/>
            </a:pPr>
            <a:endParaRPr lang="en-US" altLang="en-US" sz="3000" dirty="0"/>
          </a:p>
        </p:txBody>
      </p:sp>
      <p:graphicFrame>
        <p:nvGraphicFramePr>
          <p:cNvPr id="33882" name="Group 90">
            <a:extLst>
              <a:ext uri="{FF2B5EF4-FFF2-40B4-BE49-F238E27FC236}">
                <a16:creationId xmlns:a16="http://schemas.microsoft.com/office/drawing/2014/main" id="{FD2BB79A-03D9-4B12-BB37-121E8B79C20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18897646"/>
              </p:ext>
            </p:extLst>
          </p:nvPr>
        </p:nvGraphicFramePr>
        <p:xfrm>
          <a:off x="1447800" y="3276600"/>
          <a:ext cx="6019800" cy="3206750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6750">
                <a:tc>
                  <a:txBody>
                    <a:bodyPr/>
                    <a:lstStyle/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Transparency</a:t>
                      </a: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Luster</a:t>
                      </a: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Fracture</a:t>
                      </a: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Cleavage</a:t>
                      </a: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Specific Gravity</a:t>
                      </a: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Crystal Form</a:t>
                      </a:r>
                    </a:p>
                  </a:txBody>
                  <a:tcPr marL="182880" marR="182880" marT="182848" marB="1828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l"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l"/>
                        <a:tabLst/>
                        <a:defRPr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COLOR</a:t>
                      </a: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STREAK</a:t>
                      </a: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HARDNESS</a:t>
                      </a: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l"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2880" marR="182880" marT="182848" marB="182848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227" name="Line 91">
            <a:extLst>
              <a:ext uri="{FF2B5EF4-FFF2-40B4-BE49-F238E27FC236}">
                <a16:creationId xmlns:a16="http://schemas.microsoft.com/office/drawing/2014/main" id="{DB9C202C-7D50-4E93-A95E-5A726E23E2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447800"/>
            <a:ext cx="6629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F798E3B-2170-46DA-AC4C-3A598C3891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Physical Properties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E482E8B-E4E8-4AB4-888E-FECF4B00316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077200" cy="4411662"/>
          </a:xfrm>
        </p:spPr>
        <p:txBody>
          <a:bodyPr/>
          <a:lstStyle/>
          <a:p>
            <a:pPr eaLnBrk="1" hangingPunct="1">
              <a:defRPr/>
            </a:pPr>
            <a:endParaRPr lang="en-US" altLang="en-US" sz="1000" dirty="0"/>
          </a:p>
          <a:p>
            <a:pPr eaLnBrk="1" hangingPunct="1">
              <a:defRPr/>
            </a:pPr>
            <a:r>
              <a:rPr lang="en-US" altLang="en-US" dirty="0"/>
              <a:t>Some 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</a:rPr>
              <a:t>physical properties of minerals </a:t>
            </a:r>
            <a:r>
              <a:rPr lang="en-US" altLang="en-US" dirty="0"/>
              <a:t>we won’t be examining in this lab:</a:t>
            </a:r>
          </a:p>
          <a:p>
            <a:pPr lvl="1" eaLnBrk="1" hangingPunct="1">
              <a:defRPr/>
            </a:pPr>
            <a:endParaRPr lang="en-US" altLang="en-US" sz="3000" dirty="0"/>
          </a:p>
        </p:txBody>
      </p:sp>
      <p:graphicFrame>
        <p:nvGraphicFramePr>
          <p:cNvPr id="76816" name="Group 16">
            <a:extLst>
              <a:ext uri="{FF2B5EF4-FFF2-40B4-BE49-F238E27FC236}">
                <a16:creationId xmlns:a16="http://schemas.microsoft.com/office/drawing/2014/main" id="{D1FB1776-B2EC-441B-8062-BEBE1CE6917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77985535"/>
              </p:ext>
            </p:extLst>
          </p:nvPr>
        </p:nvGraphicFramePr>
        <p:xfrm>
          <a:off x="1447800" y="3276600"/>
          <a:ext cx="6019800" cy="3028950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28950">
                <a:tc>
                  <a:txBody>
                    <a:bodyPr/>
                    <a:lstStyle/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Transparency</a:t>
                      </a: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Fracture/Cleavage</a:t>
                      </a: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Crystal Form</a:t>
                      </a:r>
                    </a:p>
                  </a:txBody>
                  <a:tcPr marL="182880" marR="182880" marT="182605" marB="1826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charset="0"/>
                        </a:rPr>
                        <a:t>How well light passes through</a:t>
                      </a: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charset="0"/>
                        </a:rPr>
                        <a:t>How it breaks</a:t>
                      </a: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charset="0"/>
                        </a:rPr>
                        <a:t>The pattern of its</a:t>
                      </a:r>
                    </a:p>
                    <a:p>
                      <a:pPr marL="3444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66"/>
                          </a:solidFill>
                          <a:effectLst/>
                          <a:latin typeface="Arial" charset="0"/>
                        </a:rPr>
                        <a:t> crystal formation</a:t>
                      </a:r>
                    </a:p>
                  </a:txBody>
                  <a:tcPr marL="182880" marR="182880" marT="182605" marB="182605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275" name="Line 11">
            <a:extLst>
              <a:ext uri="{FF2B5EF4-FFF2-40B4-BE49-F238E27FC236}">
                <a16:creationId xmlns:a16="http://schemas.microsoft.com/office/drawing/2014/main" id="{76FF4208-3D98-4BD8-AE9C-700D6422BD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447800"/>
            <a:ext cx="6629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14B6816-8700-48B9-AC0E-8A01FAEEB3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/>
              <a:t>Color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4EA0273-1C48-43EC-A7AC-E7548DD0EA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7164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Some minerals are easy to identify by color.</a:t>
            </a:r>
          </a:p>
          <a:p>
            <a:pPr eaLnBrk="1" hangingPunct="1">
              <a:defRPr/>
            </a:pPr>
            <a:r>
              <a:rPr lang="en-US" altLang="en-US" sz="2400" dirty="0"/>
              <a:t>Malachite is always </a:t>
            </a:r>
            <a:r>
              <a:rPr lang="en-US" altLang="en-US" sz="2400" dirty="0">
                <a:solidFill>
                  <a:srgbClr val="00B050"/>
                </a:solidFill>
              </a:rPr>
              <a:t>green.</a:t>
            </a:r>
          </a:p>
          <a:p>
            <a:pPr eaLnBrk="1" hangingPunct="1">
              <a:defRPr/>
            </a:pPr>
            <a:endParaRPr lang="en-US" altLang="en-US" sz="12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But the color of other minerals change when there are traces of other elements.</a:t>
            </a:r>
          </a:p>
          <a:p>
            <a:pPr eaLnBrk="1" hangingPunct="1">
              <a:defRPr/>
            </a:pPr>
            <a:r>
              <a:rPr lang="en-US" altLang="en-US" sz="2400" dirty="0"/>
              <a:t>Quartz is clear in its purest form.</a:t>
            </a:r>
          </a:p>
          <a:p>
            <a:pPr eaLnBrk="1" hangingPunct="1">
              <a:defRPr/>
            </a:pPr>
            <a:r>
              <a:rPr lang="en-US" altLang="en-US" sz="2400" dirty="0"/>
              <a:t>With traces of iron, it becomes </a:t>
            </a:r>
            <a:r>
              <a:rPr lang="en-US" alt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purple…amethyst.</a:t>
            </a:r>
          </a:p>
          <a:p>
            <a:pPr eaLnBrk="1" hangingPunct="1">
              <a:defRPr/>
            </a:pPr>
            <a:r>
              <a:rPr lang="en-US" altLang="en-US" sz="2400" dirty="0"/>
              <a:t>With traces of manganese, it become </a:t>
            </a:r>
            <a:r>
              <a:rPr lang="en-US" altLang="en-US" sz="2400" dirty="0">
                <a:solidFill>
                  <a:srgbClr val="FF33CC"/>
                </a:solidFill>
              </a:rPr>
              <a:t>pink…rose quartz.</a:t>
            </a:r>
          </a:p>
          <a:p>
            <a:pPr eaLnBrk="1" hangingPunct="1">
              <a:defRPr/>
            </a:pPr>
            <a:endParaRPr lang="en-US" altLang="en-US" sz="1600" dirty="0"/>
          </a:p>
          <a:p>
            <a:pPr marL="0" indent="0" eaLnBrk="1" hangingPunct="1">
              <a:buNone/>
              <a:defRPr/>
            </a:pPr>
            <a:r>
              <a:rPr lang="en-US" altLang="en-US" sz="2400" dirty="0">
                <a:solidFill>
                  <a:srgbClr val="00B0F0"/>
                </a:solidFill>
              </a:rPr>
              <a:t>Takeaway: Visual color helps in identification. Because visual color can be affected by traces of elements, scientists use another test, of streak color.</a:t>
            </a:r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F6A63C5E-DED2-4F10-AA30-E28C3CBA6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447800"/>
            <a:ext cx="6629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6708B5A-6126-4505-8C8F-4827489E99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Streak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6EBD1E2-4DAE-412C-8325-F9ED52326A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11663"/>
          </a:xfrm>
          <a:extLst/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/>
              <a:t>Rubbing a mineral firmly across an unglazed porcelain tile (streak plate) leaves a line of powder.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en-US" sz="1400" dirty="0"/>
          </a:p>
          <a:p>
            <a:pPr eaLnBrk="1" hangingPunct="1">
              <a:defRPr/>
            </a:pPr>
            <a:r>
              <a:rPr lang="en-US" altLang="en-US" sz="2800" dirty="0"/>
              <a:t>The </a:t>
            </a:r>
            <a:r>
              <a:rPr lang="en-US" altLang="en-US" sz="2800" i="1" dirty="0"/>
              <a:t>streak color</a:t>
            </a:r>
            <a:r>
              <a:rPr lang="en-US" altLang="en-US" sz="2800" dirty="0"/>
              <a:t> of a mineral is always the same, regardless of its visual color.</a:t>
            </a:r>
          </a:p>
          <a:p>
            <a:pPr lvl="1">
              <a:defRPr/>
            </a:pPr>
            <a:r>
              <a:rPr lang="en-US" altLang="en-US" sz="2400" dirty="0"/>
              <a:t>For instance, both </a:t>
            </a:r>
            <a:r>
              <a:rPr lang="en-US" altLang="en-US" sz="2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amethyst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9900F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altLang="en-US" sz="2400" dirty="0"/>
              <a:t>and </a:t>
            </a:r>
            <a:r>
              <a:rPr lang="en-US" altLang="en-US" sz="2400" dirty="0">
                <a:solidFill>
                  <a:srgbClr val="FF33CC"/>
                </a:solidFill>
              </a:rPr>
              <a:t>rose quartz </a:t>
            </a:r>
            <a:r>
              <a:rPr lang="en-US" altLang="en-US" sz="2400" dirty="0"/>
              <a:t>leave the white streak of </a:t>
            </a:r>
            <a:r>
              <a:rPr lang="en-US" altLang="en-US" sz="2400" dirty="0">
                <a:solidFill>
                  <a:schemeClr val="bg1">
                    <a:lumMod val="50000"/>
                  </a:schemeClr>
                </a:solidFill>
              </a:rPr>
              <a:t>quartz</a:t>
            </a:r>
            <a:r>
              <a:rPr lang="en-US" altLang="en-US" sz="2400" dirty="0"/>
              <a:t> in its purest form.  </a:t>
            </a:r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endParaRPr lang="en-US" altLang="en-US" sz="1200" dirty="0"/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solidFill>
                  <a:srgbClr val="00B0F0"/>
                </a:solidFill>
              </a:rPr>
              <a:t>Takeaway: Streak color is an even more reliable way to identify a mineral.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800" dirty="0"/>
          </a:p>
        </p:txBody>
      </p:sp>
      <p:pic>
        <p:nvPicPr>
          <p:cNvPr id="14340" name="Picture 4">
            <a:extLst>
              <a:ext uri="{FF2B5EF4-FFF2-40B4-BE49-F238E27FC236}">
                <a16:creationId xmlns:a16="http://schemas.microsoft.com/office/drawing/2014/main" id="{4951021E-8C84-4999-B049-1DB72F6DB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6626225" cy="2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3">
            <a:extLst>
              <a:ext uri="{FF2B5EF4-FFF2-40B4-BE49-F238E27FC236}">
                <a16:creationId xmlns:a16="http://schemas.microsoft.com/office/drawing/2014/main" id="{4440637F-E9B2-44DE-988B-EC466A664D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6172200" cy="655638"/>
          </a:xfrm>
        </p:spPr>
        <p:txBody>
          <a:bodyPr/>
          <a:lstStyle/>
          <a:p>
            <a:pPr eaLnBrk="1" hangingPunct="1"/>
            <a:r>
              <a:rPr lang="en-US" altLang="en-US"/>
              <a:t>Mineral Identification Lab</a:t>
            </a:r>
          </a:p>
        </p:txBody>
      </p:sp>
      <p:sp>
        <p:nvSpPr>
          <p:cNvPr id="15363" name="Line 251">
            <a:extLst>
              <a:ext uri="{FF2B5EF4-FFF2-40B4-BE49-F238E27FC236}">
                <a16:creationId xmlns:a16="http://schemas.microsoft.com/office/drawing/2014/main" id="{A0A050E3-89E1-4D09-A210-D6CD7AED54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838200"/>
            <a:ext cx="6629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364" name="Picture 324" descr="cal013-t">
            <a:extLst>
              <a:ext uri="{FF2B5EF4-FFF2-40B4-BE49-F238E27FC236}">
                <a16:creationId xmlns:a16="http://schemas.microsoft.com/office/drawing/2014/main" id="{D4FE9FEA-8562-4F77-AFB1-6B6F84C1C4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48025">
            <a:off x="1130300" y="5692775"/>
            <a:ext cx="558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325" descr="b27b_1">
            <a:extLst>
              <a:ext uri="{FF2B5EF4-FFF2-40B4-BE49-F238E27FC236}">
                <a16:creationId xmlns:a16="http://schemas.microsoft.com/office/drawing/2014/main" id="{575B238C-F14E-42AE-912B-CA25ACB58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0" b="6010"/>
          <a:stretch>
            <a:fillRect/>
          </a:stretch>
        </p:blipFill>
        <p:spPr bwMode="auto">
          <a:xfrm>
            <a:off x="914400" y="2555875"/>
            <a:ext cx="990600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9533" name="Group 381">
            <a:extLst>
              <a:ext uri="{FF2B5EF4-FFF2-40B4-BE49-F238E27FC236}">
                <a16:creationId xmlns:a16="http://schemas.microsoft.com/office/drawing/2014/main" id="{EF09976D-1122-49F4-9ED9-65864F921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415606"/>
              </p:ext>
            </p:extLst>
          </p:nvPr>
        </p:nvGraphicFramePr>
        <p:xfrm>
          <a:off x="304800" y="1825625"/>
          <a:ext cx="8458200" cy="4592636"/>
        </p:xfrm>
        <a:graphic>
          <a:graphicData uri="http://schemas.openxmlformats.org/drawingml/2006/table">
            <a:tbl>
              <a:tblPr/>
              <a:tblGrid>
                <a:gridCol w="1693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0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3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2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Color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Streak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else?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9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9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8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5416" name="Picture 376" descr="966">
            <a:extLst>
              <a:ext uri="{FF2B5EF4-FFF2-40B4-BE49-F238E27FC236}">
                <a16:creationId xmlns:a16="http://schemas.microsoft.com/office/drawing/2014/main" id="{8F653805-AA49-49F5-A912-4F8490D303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99" t="2767" r="17999" b="76096"/>
          <a:stretch/>
        </p:blipFill>
        <p:spPr bwMode="auto">
          <a:xfrm>
            <a:off x="705751" y="3308353"/>
            <a:ext cx="1199249" cy="531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17" name="Picture 377" descr="Sulfur_w-_clay_Native_element_Beowowe_Eureka_COunty_Nevada_1848">
            <a:extLst>
              <a:ext uri="{FF2B5EF4-FFF2-40B4-BE49-F238E27FC236}">
                <a16:creationId xmlns:a16="http://schemas.microsoft.com/office/drawing/2014/main" id="{3B2441D0-12ED-4440-85B3-1A9D636EC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7" t="22775" r="4626" b="27402"/>
          <a:stretch>
            <a:fillRect/>
          </a:stretch>
        </p:blipFill>
        <p:spPr bwMode="auto">
          <a:xfrm>
            <a:off x="990600" y="3970338"/>
            <a:ext cx="8382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18" name="Picture 378" descr="123814-004-E6DE48F1">
            <a:extLst>
              <a:ext uri="{FF2B5EF4-FFF2-40B4-BE49-F238E27FC236}">
                <a16:creationId xmlns:a16="http://schemas.microsoft.com/office/drawing/2014/main" id="{04D1085B-91F7-4C33-B7E8-4A4751B6F8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25"/>
          <a:stretch>
            <a:fillRect/>
          </a:stretch>
        </p:blipFill>
        <p:spPr bwMode="auto">
          <a:xfrm>
            <a:off x="1143000" y="45720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19" name="Picture 379" descr="quartzPointL">
            <a:extLst>
              <a:ext uri="{FF2B5EF4-FFF2-40B4-BE49-F238E27FC236}">
                <a16:creationId xmlns:a16="http://schemas.microsoft.com/office/drawing/2014/main" id="{F6FE2F7C-1F2C-4E36-A2CC-A95279745C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181600"/>
            <a:ext cx="6096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21" name="TextBox 1">
            <a:extLst>
              <a:ext uri="{FF2B5EF4-FFF2-40B4-BE49-F238E27FC236}">
                <a16:creationId xmlns:a16="http://schemas.microsoft.com/office/drawing/2014/main" id="{768EAEAD-EDD4-4E69-9A6A-1F3780F4B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63600"/>
            <a:ext cx="7467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26004D"/>
                </a:solidFill>
              </a:rPr>
              <a:t>Fill in the chart on your worksheet by describing color, streak color,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26004D"/>
                </a:solidFill>
              </a:rPr>
              <a:t>and any other interesting things you notice. Once you’ve recorded color and streak, look at the “Identification” chart to find the mineral names.</a:t>
            </a:r>
            <a:endParaRPr lang="en-US" altLang="en-US"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AAE1B8A-2A34-47D4-AEAB-612C360B865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40" y="3940336"/>
            <a:ext cx="839860" cy="55546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al013-t">
            <a:extLst>
              <a:ext uri="{FF2B5EF4-FFF2-40B4-BE49-F238E27FC236}">
                <a16:creationId xmlns:a16="http://schemas.microsoft.com/office/drawing/2014/main" id="{77AD74A9-FE89-4EC9-8B03-7ED63B1F8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48025">
            <a:off x="1130300" y="5692775"/>
            <a:ext cx="558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 descr="b27b_1">
            <a:extLst>
              <a:ext uri="{FF2B5EF4-FFF2-40B4-BE49-F238E27FC236}">
                <a16:creationId xmlns:a16="http://schemas.microsoft.com/office/drawing/2014/main" id="{2C2E9C5B-9F65-4448-88F1-D1774CB12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0" b="6010"/>
          <a:stretch>
            <a:fillRect/>
          </a:stretch>
        </p:blipFill>
        <p:spPr bwMode="auto">
          <a:xfrm>
            <a:off x="914400" y="2555875"/>
            <a:ext cx="990600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Rectangle 4">
            <a:extLst>
              <a:ext uri="{FF2B5EF4-FFF2-40B4-BE49-F238E27FC236}">
                <a16:creationId xmlns:a16="http://schemas.microsoft.com/office/drawing/2014/main" id="{6E44684C-414F-46EE-9EE6-7927A9CF5D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Color Example…</a:t>
            </a:r>
          </a:p>
        </p:txBody>
      </p:sp>
      <p:graphicFrame>
        <p:nvGraphicFramePr>
          <p:cNvPr id="52285" name="Group 61">
            <a:extLst>
              <a:ext uri="{FF2B5EF4-FFF2-40B4-BE49-F238E27FC236}">
                <a16:creationId xmlns:a16="http://schemas.microsoft.com/office/drawing/2014/main" id="{9D5DD665-3D4B-436F-9031-4270B4D884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962437"/>
              </p:ext>
            </p:extLst>
          </p:nvPr>
        </p:nvGraphicFramePr>
        <p:xfrm>
          <a:off x="304800" y="1825625"/>
          <a:ext cx="8458200" cy="4592636"/>
        </p:xfrm>
        <a:graphic>
          <a:graphicData uri="http://schemas.openxmlformats.org/drawingml/2006/table">
            <a:tbl>
              <a:tblPr/>
              <a:tblGrid>
                <a:gridCol w="1693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0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3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2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Number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Color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Streak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else?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9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Black/Gray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8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9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8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463" name="Line 55">
            <a:extLst>
              <a:ext uri="{FF2B5EF4-FFF2-40B4-BE49-F238E27FC236}">
                <a16:creationId xmlns:a16="http://schemas.microsoft.com/office/drawing/2014/main" id="{5A691B88-AE40-4ACA-88EA-B457D80C5D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447800"/>
            <a:ext cx="6629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7465" name="Picture 57" descr="Sulfur_w-_clay_Native_element_Beowowe_Eureka_COunty_Nevada_1848">
            <a:extLst>
              <a:ext uri="{FF2B5EF4-FFF2-40B4-BE49-F238E27FC236}">
                <a16:creationId xmlns:a16="http://schemas.microsoft.com/office/drawing/2014/main" id="{D53D88FE-B589-4BC6-B4F7-F99EEEF84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7" t="22775" r="4626" b="27402"/>
          <a:stretch>
            <a:fillRect/>
          </a:stretch>
        </p:blipFill>
        <p:spPr bwMode="auto">
          <a:xfrm>
            <a:off x="990600" y="3970338"/>
            <a:ext cx="8382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66" name="Picture 58" descr="123814-004-E6DE48F1">
            <a:extLst>
              <a:ext uri="{FF2B5EF4-FFF2-40B4-BE49-F238E27FC236}">
                <a16:creationId xmlns:a16="http://schemas.microsoft.com/office/drawing/2014/main" id="{04848C65-7BB4-44C7-BB9E-C71055CFB5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25"/>
          <a:stretch>
            <a:fillRect/>
          </a:stretch>
        </p:blipFill>
        <p:spPr bwMode="auto">
          <a:xfrm>
            <a:off x="1143000" y="45720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67" name="Picture 59" descr="quartzPointL">
            <a:extLst>
              <a:ext uri="{FF2B5EF4-FFF2-40B4-BE49-F238E27FC236}">
                <a16:creationId xmlns:a16="http://schemas.microsoft.com/office/drawing/2014/main" id="{CF143D50-4FD8-4883-8242-3C162AB0C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181600"/>
            <a:ext cx="6096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76" descr="966">
            <a:extLst>
              <a:ext uri="{FF2B5EF4-FFF2-40B4-BE49-F238E27FC236}">
                <a16:creationId xmlns:a16="http://schemas.microsoft.com/office/drawing/2014/main" id="{1069F025-08E5-4170-80EE-686614AC01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99" t="2767" r="17999" b="76096"/>
          <a:stretch/>
        </p:blipFill>
        <p:spPr bwMode="auto">
          <a:xfrm>
            <a:off x="705751" y="3308353"/>
            <a:ext cx="1199249" cy="531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3FABD3F-6774-4792-B524-955B59A1B1F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40" y="3940336"/>
            <a:ext cx="839860" cy="5554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1425</TotalTime>
  <Words>811</Words>
  <Application>Microsoft Office PowerPoint</Application>
  <PresentationFormat>On-screen Show (4:3)</PresentationFormat>
  <Paragraphs>217</Paragraphs>
  <Slides>17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Aharoni</vt:lpstr>
      <vt:lpstr>Arial</vt:lpstr>
      <vt:lpstr>Wingdings</vt:lpstr>
      <vt:lpstr>Network</vt:lpstr>
      <vt:lpstr>Chart</vt:lpstr>
      <vt:lpstr>Mineral Identification</vt:lpstr>
      <vt:lpstr>What do good scientists do?</vt:lpstr>
      <vt:lpstr>What are minerals?</vt:lpstr>
      <vt:lpstr>Physical Properties</vt:lpstr>
      <vt:lpstr>Physical Properties</vt:lpstr>
      <vt:lpstr>Color</vt:lpstr>
      <vt:lpstr>Streak</vt:lpstr>
      <vt:lpstr>Mineral Identification Lab</vt:lpstr>
      <vt:lpstr>Color Example…</vt:lpstr>
      <vt:lpstr>Color Word Bank</vt:lpstr>
      <vt:lpstr>Streak Example…</vt:lpstr>
      <vt:lpstr>Identification: What is it called?</vt:lpstr>
      <vt:lpstr>Hardness:  Want to know more?</vt:lpstr>
      <vt:lpstr>Mohs Scale of Hardness</vt:lpstr>
      <vt:lpstr>Mohs Scale of Hardness</vt:lpstr>
      <vt:lpstr>Check Your Answers…</vt:lpstr>
      <vt:lpstr>Congratulations!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Mineral Identification</dc:title>
  <dc:creator>znolette</dc:creator>
  <cp:lastModifiedBy>Wendy Tanner</cp:lastModifiedBy>
  <cp:revision>80</cp:revision>
  <cp:lastPrinted>2020-09-17T16:33:49Z</cp:lastPrinted>
  <dcterms:created xsi:type="dcterms:W3CDTF">2009-06-09T15:44:55Z</dcterms:created>
  <dcterms:modified xsi:type="dcterms:W3CDTF">2020-09-17T22:40:27Z</dcterms:modified>
</cp:coreProperties>
</file>