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34"/>
  </p:notesMasterIdLst>
  <p:sldIdLst>
    <p:sldId id="256" r:id="rId4"/>
    <p:sldId id="257" r:id="rId5"/>
    <p:sldId id="258" r:id="rId6"/>
    <p:sldId id="259" r:id="rId7"/>
    <p:sldId id="264" r:id="rId8"/>
    <p:sldId id="265" r:id="rId9"/>
    <p:sldId id="266" r:id="rId10"/>
    <p:sldId id="268" r:id="rId11"/>
    <p:sldId id="269" r:id="rId12"/>
    <p:sldId id="270" r:id="rId13"/>
    <p:sldId id="271" r:id="rId14"/>
    <p:sldId id="273" r:id="rId15"/>
    <p:sldId id="275" r:id="rId16"/>
    <p:sldId id="277" r:id="rId17"/>
    <p:sldId id="279" r:id="rId18"/>
    <p:sldId id="281" r:id="rId19"/>
    <p:sldId id="282" r:id="rId20"/>
    <p:sldId id="283" r:id="rId21"/>
    <p:sldId id="286" r:id="rId22"/>
    <p:sldId id="287" r:id="rId23"/>
    <p:sldId id="289" r:id="rId24"/>
    <p:sldId id="290" r:id="rId25"/>
    <p:sldId id="292" r:id="rId26"/>
    <p:sldId id="296" r:id="rId27"/>
    <p:sldId id="298" r:id="rId28"/>
    <p:sldId id="299" r:id="rId29"/>
    <p:sldId id="301" r:id="rId30"/>
    <p:sldId id="302" r:id="rId31"/>
    <p:sldId id="303" r:id="rId32"/>
    <p:sldId id="304" r:id="rId33"/>
  </p:sldIdLst>
  <p:sldSz cx="18288000" cy="10287000"/>
  <p:notesSz cx="6858000" cy="9144000"/>
  <p:embeddedFontLst>
    <p:embeddedFont>
      <p:font typeface="Calibri" panose="020F0502020204030204" pitchFamily="34" charset="0"/>
      <p:regular r:id="rId35"/>
      <p:bold r:id="rId36"/>
      <p:italic r:id="rId37"/>
      <p:boldItalic r:id="rId38"/>
    </p:embeddedFont>
    <p:embeddedFont>
      <p:font typeface="HK Grotesk" panose="020B0604020202020204" charset="0"/>
      <p:regular r:id="rId39"/>
    </p:embeddedFont>
    <p:embeddedFont>
      <p:font typeface="HK Grotesk Bold" panose="020B0604020202020204" charset="0"/>
      <p:regular r:id="rId40"/>
    </p:embeddedFont>
    <p:embeddedFont>
      <p:font typeface="HK Grotesk Medium" panose="020B0604020202020204" charset="0"/>
      <p:regular r:id="rId41"/>
    </p:embeddedFont>
    <p:embeddedFont>
      <p:font typeface="HK Grotesk Semi-Bold" panose="020B0604020202020204" charset="0"/>
      <p:regular r:id="rId42"/>
    </p:embeddedFont>
    <p:embeddedFont>
      <p:font typeface="Noah"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47826" autoAdjust="0"/>
  </p:normalViewPr>
  <p:slideViewPr>
    <p:cSldViewPr>
      <p:cViewPr varScale="1">
        <p:scale>
          <a:sx n="36" d="100"/>
          <a:sy n="36" d="100"/>
        </p:scale>
        <p:origin x="27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microsoft.com/office/2016/11/relationships/changesInfo" Target="changesInfos/changesInfo1.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Marie Willacker" userId="88e31e8b-cc02-4327-a480-25baed6235e4" providerId="ADAL" clId="{3BA35A2F-DD7E-42DD-9866-7984741199C8}"/>
    <pc:docChg chg="delSld modSld">
      <pc:chgData name="Ann-Marie Willacker" userId="88e31e8b-cc02-4327-a480-25baed6235e4" providerId="ADAL" clId="{3BA35A2F-DD7E-42DD-9866-7984741199C8}" dt="2023-12-13T20:29:16.837" v="47" actId="6549"/>
      <pc:docMkLst>
        <pc:docMk/>
      </pc:docMkLst>
      <pc:sldChg chg="modNotesTx">
        <pc:chgData name="Ann-Marie Willacker" userId="88e31e8b-cc02-4327-a480-25baed6235e4" providerId="ADAL" clId="{3BA35A2F-DD7E-42DD-9866-7984741199C8}" dt="2023-12-13T20:26:31.176" v="0" actId="6549"/>
        <pc:sldMkLst>
          <pc:docMk/>
          <pc:sldMk cId="0" sldId="259"/>
        </pc:sldMkLst>
      </pc:sldChg>
      <pc:sldChg chg="del modNotesTx">
        <pc:chgData name="Ann-Marie Willacker" userId="88e31e8b-cc02-4327-a480-25baed6235e4" providerId="ADAL" clId="{3BA35A2F-DD7E-42DD-9866-7984741199C8}" dt="2023-12-13T20:26:40.043" v="2" actId="47"/>
        <pc:sldMkLst>
          <pc:docMk/>
          <pc:sldMk cId="0" sldId="260"/>
        </pc:sldMkLst>
      </pc:sldChg>
      <pc:sldChg chg="del">
        <pc:chgData name="Ann-Marie Willacker" userId="88e31e8b-cc02-4327-a480-25baed6235e4" providerId="ADAL" clId="{3BA35A2F-DD7E-42DD-9866-7984741199C8}" dt="2023-12-13T20:26:45.656" v="3" actId="47"/>
        <pc:sldMkLst>
          <pc:docMk/>
          <pc:sldMk cId="0" sldId="261"/>
        </pc:sldMkLst>
      </pc:sldChg>
      <pc:sldChg chg="del">
        <pc:chgData name="Ann-Marie Willacker" userId="88e31e8b-cc02-4327-a480-25baed6235e4" providerId="ADAL" clId="{3BA35A2F-DD7E-42DD-9866-7984741199C8}" dt="2023-12-13T20:26:47.107" v="4" actId="47"/>
        <pc:sldMkLst>
          <pc:docMk/>
          <pc:sldMk cId="0" sldId="262"/>
        </pc:sldMkLst>
      </pc:sldChg>
      <pc:sldChg chg="del">
        <pc:chgData name="Ann-Marie Willacker" userId="88e31e8b-cc02-4327-a480-25baed6235e4" providerId="ADAL" clId="{3BA35A2F-DD7E-42DD-9866-7984741199C8}" dt="2023-12-13T20:26:48.294" v="5" actId="47"/>
        <pc:sldMkLst>
          <pc:docMk/>
          <pc:sldMk cId="0" sldId="263"/>
        </pc:sldMkLst>
      </pc:sldChg>
      <pc:sldChg chg="modNotesTx">
        <pc:chgData name="Ann-Marie Willacker" userId="88e31e8b-cc02-4327-a480-25baed6235e4" providerId="ADAL" clId="{3BA35A2F-DD7E-42DD-9866-7984741199C8}" dt="2023-12-13T20:26:50.334" v="6" actId="6549"/>
        <pc:sldMkLst>
          <pc:docMk/>
          <pc:sldMk cId="0" sldId="264"/>
        </pc:sldMkLst>
      </pc:sldChg>
      <pc:sldChg chg="modNotesTx">
        <pc:chgData name="Ann-Marie Willacker" userId="88e31e8b-cc02-4327-a480-25baed6235e4" providerId="ADAL" clId="{3BA35A2F-DD7E-42DD-9866-7984741199C8}" dt="2023-12-13T20:26:54.741" v="7" actId="6549"/>
        <pc:sldMkLst>
          <pc:docMk/>
          <pc:sldMk cId="0" sldId="265"/>
        </pc:sldMkLst>
      </pc:sldChg>
      <pc:sldChg chg="modNotesTx">
        <pc:chgData name="Ann-Marie Willacker" userId="88e31e8b-cc02-4327-a480-25baed6235e4" providerId="ADAL" clId="{3BA35A2F-DD7E-42DD-9866-7984741199C8}" dt="2023-12-13T20:26:58.824" v="8" actId="6549"/>
        <pc:sldMkLst>
          <pc:docMk/>
          <pc:sldMk cId="0" sldId="266"/>
        </pc:sldMkLst>
      </pc:sldChg>
      <pc:sldChg chg="del">
        <pc:chgData name="Ann-Marie Willacker" userId="88e31e8b-cc02-4327-a480-25baed6235e4" providerId="ADAL" clId="{3BA35A2F-DD7E-42DD-9866-7984741199C8}" dt="2023-12-13T20:27:01.878" v="9" actId="47"/>
        <pc:sldMkLst>
          <pc:docMk/>
          <pc:sldMk cId="0" sldId="267"/>
        </pc:sldMkLst>
      </pc:sldChg>
      <pc:sldChg chg="modNotesTx">
        <pc:chgData name="Ann-Marie Willacker" userId="88e31e8b-cc02-4327-a480-25baed6235e4" providerId="ADAL" clId="{3BA35A2F-DD7E-42DD-9866-7984741199C8}" dt="2023-12-13T20:27:07.567" v="10" actId="6549"/>
        <pc:sldMkLst>
          <pc:docMk/>
          <pc:sldMk cId="0" sldId="268"/>
        </pc:sldMkLst>
      </pc:sldChg>
      <pc:sldChg chg="modNotesTx">
        <pc:chgData name="Ann-Marie Willacker" userId="88e31e8b-cc02-4327-a480-25baed6235e4" providerId="ADAL" clId="{3BA35A2F-DD7E-42DD-9866-7984741199C8}" dt="2023-12-13T20:27:12.416" v="12" actId="6549"/>
        <pc:sldMkLst>
          <pc:docMk/>
          <pc:sldMk cId="0" sldId="269"/>
        </pc:sldMkLst>
      </pc:sldChg>
      <pc:sldChg chg="modNotesTx">
        <pc:chgData name="Ann-Marie Willacker" userId="88e31e8b-cc02-4327-a480-25baed6235e4" providerId="ADAL" clId="{3BA35A2F-DD7E-42DD-9866-7984741199C8}" dt="2023-12-13T20:27:15.524" v="13" actId="6549"/>
        <pc:sldMkLst>
          <pc:docMk/>
          <pc:sldMk cId="0" sldId="270"/>
        </pc:sldMkLst>
      </pc:sldChg>
      <pc:sldChg chg="modNotesTx">
        <pc:chgData name="Ann-Marie Willacker" userId="88e31e8b-cc02-4327-a480-25baed6235e4" providerId="ADAL" clId="{3BA35A2F-DD7E-42DD-9866-7984741199C8}" dt="2023-12-13T20:27:25.773" v="14" actId="6549"/>
        <pc:sldMkLst>
          <pc:docMk/>
          <pc:sldMk cId="0" sldId="271"/>
        </pc:sldMkLst>
      </pc:sldChg>
      <pc:sldChg chg="del">
        <pc:chgData name="Ann-Marie Willacker" userId="88e31e8b-cc02-4327-a480-25baed6235e4" providerId="ADAL" clId="{3BA35A2F-DD7E-42DD-9866-7984741199C8}" dt="2023-12-13T20:27:29.477" v="15" actId="47"/>
        <pc:sldMkLst>
          <pc:docMk/>
          <pc:sldMk cId="0" sldId="272"/>
        </pc:sldMkLst>
      </pc:sldChg>
      <pc:sldChg chg="modNotesTx">
        <pc:chgData name="Ann-Marie Willacker" userId="88e31e8b-cc02-4327-a480-25baed6235e4" providerId="ADAL" clId="{3BA35A2F-DD7E-42DD-9866-7984741199C8}" dt="2023-12-13T20:27:32.191" v="16" actId="6549"/>
        <pc:sldMkLst>
          <pc:docMk/>
          <pc:sldMk cId="0" sldId="273"/>
        </pc:sldMkLst>
      </pc:sldChg>
      <pc:sldChg chg="del">
        <pc:chgData name="Ann-Marie Willacker" userId="88e31e8b-cc02-4327-a480-25baed6235e4" providerId="ADAL" clId="{3BA35A2F-DD7E-42DD-9866-7984741199C8}" dt="2023-12-13T20:27:38.117" v="17" actId="47"/>
        <pc:sldMkLst>
          <pc:docMk/>
          <pc:sldMk cId="0" sldId="274"/>
        </pc:sldMkLst>
      </pc:sldChg>
      <pc:sldChg chg="modNotesTx">
        <pc:chgData name="Ann-Marie Willacker" userId="88e31e8b-cc02-4327-a480-25baed6235e4" providerId="ADAL" clId="{3BA35A2F-DD7E-42DD-9866-7984741199C8}" dt="2023-12-13T20:27:59.465" v="21" actId="6549"/>
        <pc:sldMkLst>
          <pc:docMk/>
          <pc:sldMk cId="0" sldId="275"/>
        </pc:sldMkLst>
      </pc:sldChg>
      <pc:sldChg chg="del">
        <pc:chgData name="Ann-Marie Willacker" userId="88e31e8b-cc02-4327-a480-25baed6235e4" providerId="ADAL" clId="{3BA35A2F-DD7E-42DD-9866-7984741199C8}" dt="2023-12-13T20:27:41.276" v="18" actId="47"/>
        <pc:sldMkLst>
          <pc:docMk/>
          <pc:sldMk cId="0" sldId="276"/>
        </pc:sldMkLst>
      </pc:sldChg>
      <pc:sldChg chg="modNotesTx">
        <pc:chgData name="Ann-Marie Willacker" userId="88e31e8b-cc02-4327-a480-25baed6235e4" providerId="ADAL" clId="{3BA35A2F-DD7E-42DD-9866-7984741199C8}" dt="2023-12-13T20:28:03.212" v="22" actId="6549"/>
        <pc:sldMkLst>
          <pc:docMk/>
          <pc:sldMk cId="0" sldId="277"/>
        </pc:sldMkLst>
      </pc:sldChg>
      <pc:sldChg chg="del">
        <pc:chgData name="Ann-Marie Willacker" userId="88e31e8b-cc02-4327-a480-25baed6235e4" providerId="ADAL" clId="{3BA35A2F-DD7E-42DD-9866-7984741199C8}" dt="2023-12-13T20:27:43.444" v="19" actId="47"/>
        <pc:sldMkLst>
          <pc:docMk/>
          <pc:sldMk cId="0" sldId="278"/>
        </pc:sldMkLst>
      </pc:sldChg>
      <pc:sldChg chg="modNotesTx">
        <pc:chgData name="Ann-Marie Willacker" userId="88e31e8b-cc02-4327-a480-25baed6235e4" providerId="ADAL" clId="{3BA35A2F-DD7E-42DD-9866-7984741199C8}" dt="2023-12-13T20:28:06.235" v="23" actId="6549"/>
        <pc:sldMkLst>
          <pc:docMk/>
          <pc:sldMk cId="0" sldId="279"/>
        </pc:sldMkLst>
      </pc:sldChg>
      <pc:sldChg chg="del">
        <pc:chgData name="Ann-Marie Willacker" userId="88e31e8b-cc02-4327-a480-25baed6235e4" providerId="ADAL" clId="{3BA35A2F-DD7E-42DD-9866-7984741199C8}" dt="2023-12-13T20:27:46.466" v="20" actId="47"/>
        <pc:sldMkLst>
          <pc:docMk/>
          <pc:sldMk cId="0" sldId="280"/>
        </pc:sldMkLst>
      </pc:sldChg>
      <pc:sldChg chg="modNotesTx">
        <pc:chgData name="Ann-Marie Willacker" userId="88e31e8b-cc02-4327-a480-25baed6235e4" providerId="ADAL" clId="{3BA35A2F-DD7E-42DD-9866-7984741199C8}" dt="2023-12-13T20:28:09.458" v="24" actId="6549"/>
        <pc:sldMkLst>
          <pc:docMk/>
          <pc:sldMk cId="0" sldId="281"/>
        </pc:sldMkLst>
      </pc:sldChg>
      <pc:sldChg chg="modNotesTx">
        <pc:chgData name="Ann-Marie Willacker" userId="88e31e8b-cc02-4327-a480-25baed6235e4" providerId="ADAL" clId="{3BA35A2F-DD7E-42DD-9866-7984741199C8}" dt="2023-12-13T20:28:12.880" v="25" actId="6549"/>
        <pc:sldMkLst>
          <pc:docMk/>
          <pc:sldMk cId="0" sldId="282"/>
        </pc:sldMkLst>
      </pc:sldChg>
      <pc:sldChg chg="modNotesTx">
        <pc:chgData name="Ann-Marie Willacker" userId="88e31e8b-cc02-4327-a480-25baed6235e4" providerId="ADAL" clId="{3BA35A2F-DD7E-42DD-9866-7984741199C8}" dt="2023-12-13T20:28:19.004" v="26" actId="6549"/>
        <pc:sldMkLst>
          <pc:docMk/>
          <pc:sldMk cId="0" sldId="283"/>
        </pc:sldMkLst>
      </pc:sldChg>
      <pc:sldChg chg="del">
        <pc:chgData name="Ann-Marie Willacker" userId="88e31e8b-cc02-4327-a480-25baed6235e4" providerId="ADAL" clId="{3BA35A2F-DD7E-42DD-9866-7984741199C8}" dt="2023-12-13T20:28:21.040" v="27" actId="47"/>
        <pc:sldMkLst>
          <pc:docMk/>
          <pc:sldMk cId="0" sldId="284"/>
        </pc:sldMkLst>
      </pc:sldChg>
      <pc:sldChg chg="del">
        <pc:chgData name="Ann-Marie Willacker" userId="88e31e8b-cc02-4327-a480-25baed6235e4" providerId="ADAL" clId="{3BA35A2F-DD7E-42DD-9866-7984741199C8}" dt="2023-12-13T20:28:22.490" v="28" actId="47"/>
        <pc:sldMkLst>
          <pc:docMk/>
          <pc:sldMk cId="0" sldId="285"/>
        </pc:sldMkLst>
      </pc:sldChg>
      <pc:sldChg chg="modNotesTx">
        <pc:chgData name="Ann-Marie Willacker" userId="88e31e8b-cc02-4327-a480-25baed6235e4" providerId="ADAL" clId="{3BA35A2F-DD7E-42DD-9866-7984741199C8}" dt="2023-12-13T20:28:27.123" v="29" actId="6549"/>
        <pc:sldMkLst>
          <pc:docMk/>
          <pc:sldMk cId="0" sldId="286"/>
        </pc:sldMkLst>
      </pc:sldChg>
      <pc:sldChg chg="modNotesTx">
        <pc:chgData name="Ann-Marie Willacker" userId="88e31e8b-cc02-4327-a480-25baed6235e4" providerId="ADAL" clId="{3BA35A2F-DD7E-42DD-9866-7984741199C8}" dt="2023-12-13T20:28:30.330" v="30" actId="6549"/>
        <pc:sldMkLst>
          <pc:docMk/>
          <pc:sldMk cId="0" sldId="287"/>
        </pc:sldMkLst>
      </pc:sldChg>
      <pc:sldChg chg="del">
        <pc:chgData name="Ann-Marie Willacker" userId="88e31e8b-cc02-4327-a480-25baed6235e4" providerId="ADAL" clId="{3BA35A2F-DD7E-42DD-9866-7984741199C8}" dt="2023-12-13T20:28:32.899" v="31" actId="47"/>
        <pc:sldMkLst>
          <pc:docMk/>
          <pc:sldMk cId="0" sldId="288"/>
        </pc:sldMkLst>
      </pc:sldChg>
      <pc:sldChg chg="modNotesTx">
        <pc:chgData name="Ann-Marie Willacker" userId="88e31e8b-cc02-4327-a480-25baed6235e4" providerId="ADAL" clId="{3BA35A2F-DD7E-42DD-9866-7984741199C8}" dt="2023-12-13T20:28:36.323" v="32" actId="6549"/>
        <pc:sldMkLst>
          <pc:docMk/>
          <pc:sldMk cId="0" sldId="289"/>
        </pc:sldMkLst>
      </pc:sldChg>
      <pc:sldChg chg="modNotesTx">
        <pc:chgData name="Ann-Marie Willacker" userId="88e31e8b-cc02-4327-a480-25baed6235e4" providerId="ADAL" clId="{3BA35A2F-DD7E-42DD-9866-7984741199C8}" dt="2023-12-13T20:28:40.285" v="33" actId="6549"/>
        <pc:sldMkLst>
          <pc:docMk/>
          <pc:sldMk cId="0" sldId="290"/>
        </pc:sldMkLst>
      </pc:sldChg>
      <pc:sldChg chg="del">
        <pc:chgData name="Ann-Marie Willacker" userId="88e31e8b-cc02-4327-a480-25baed6235e4" providerId="ADAL" clId="{3BA35A2F-DD7E-42DD-9866-7984741199C8}" dt="2023-12-13T20:28:42.638" v="34" actId="47"/>
        <pc:sldMkLst>
          <pc:docMk/>
          <pc:sldMk cId="0" sldId="291"/>
        </pc:sldMkLst>
      </pc:sldChg>
      <pc:sldChg chg="modNotesTx">
        <pc:chgData name="Ann-Marie Willacker" userId="88e31e8b-cc02-4327-a480-25baed6235e4" providerId="ADAL" clId="{3BA35A2F-DD7E-42DD-9866-7984741199C8}" dt="2023-12-13T20:28:45.729" v="35" actId="6549"/>
        <pc:sldMkLst>
          <pc:docMk/>
          <pc:sldMk cId="0" sldId="292"/>
        </pc:sldMkLst>
      </pc:sldChg>
      <pc:sldChg chg="del">
        <pc:chgData name="Ann-Marie Willacker" userId="88e31e8b-cc02-4327-a480-25baed6235e4" providerId="ADAL" clId="{3BA35A2F-DD7E-42DD-9866-7984741199C8}" dt="2023-12-13T20:28:50.224" v="36" actId="47"/>
        <pc:sldMkLst>
          <pc:docMk/>
          <pc:sldMk cId="0" sldId="293"/>
        </pc:sldMkLst>
      </pc:sldChg>
      <pc:sldChg chg="del">
        <pc:chgData name="Ann-Marie Willacker" userId="88e31e8b-cc02-4327-a480-25baed6235e4" providerId="ADAL" clId="{3BA35A2F-DD7E-42DD-9866-7984741199C8}" dt="2023-12-13T20:28:51.497" v="37" actId="47"/>
        <pc:sldMkLst>
          <pc:docMk/>
          <pc:sldMk cId="0" sldId="294"/>
        </pc:sldMkLst>
      </pc:sldChg>
      <pc:sldChg chg="del">
        <pc:chgData name="Ann-Marie Willacker" userId="88e31e8b-cc02-4327-a480-25baed6235e4" providerId="ADAL" clId="{3BA35A2F-DD7E-42DD-9866-7984741199C8}" dt="2023-12-13T20:28:52.862" v="38" actId="47"/>
        <pc:sldMkLst>
          <pc:docMk/>
          <pc:sldMk cId="0" sldId="295"/>
        </pc:sldMkLst>
      </pc:sldChg>
      <pc:sldChg chg="modNotesTx">
        <pc:chgData name="Ann-Marie Willacker" userId="88e31e8b-cc02-4327-a480-25baed6235e4" providerId="ADAL" clId="{3BA35A2F-DD7E-42DD-9866-7984741199C8}" dt="2023-12-13T20:28:56.470" v="39" actId="6549"/>
        <pc:sldMkLst>
          <pc:docMk/>
          <pc:sldMk cId="0" sldId="296"/>
        </pc:sldMkLst>
      </pc:sldChg>
      <pc:sldChg chg="del">
        <pc:chgData name="Ann-Marie Willacker" userId="88e31e8b-cc02-4327-a480-25baed6235e4" providerId="ADAL" clId="{3BA35A2F-DD7E-42DD-9866-7984741199C8}" dt="2023-12-13T20:28:57.873" v="40" actId="47"/>
        <pc:sldMkLst>
          <pc:docMk/>
          <pc:sldMk cId="0" sldId="297"/>
        </pc:sldMkLst>
      </pc:sldChg>
      <pc:sldChg chg="modNotesTx">
        <pc:chgData name="Ann-Marie Willacker" userId="88e31e8b-cc02-4327-a480-25baed6235e4" providerId="ADAL" clId="{3BA35A2F-DD7E-42DD-9866-7984741199C8}" dt="2023-12-13T20:29:00.401" v="41" actId="6549"/>
        <pc:sldMkLst>
          <pc:docMk/>
          <pc:sldMk cId="0" sldId="298"/>
        </pc:sldMkLst>
      </pc:sldChg>
      <pc:sldChg chg="modNotesTx">
        <pc:chgData name="Ann-Marie Willacker" userId="88e31e8b-cc02-4327-a480-25baed6235e4" providerId="ADAL" clId="{3BA35A2F-DD7E-42DD-9866-7984741199C8}" dt="2023-12-13T20:29:03.154" v="42" actId="6549"/>
        <pc:sldMkLst>
          <pc:docMk/>
          <pc:sldMk cId="0" sldId="299"/>
        </pc:sldMkLst>
      </pc:sldChg>
      <pc:sldChg chg="del">
        <pc:chgData name="Ann-Marie Willacker" userId="88e31e8b-cc02-4327-a480-25baed6235e4" providerId="ADAL" clId="{3BA35A2F-DD7E-42DD-9866-7984741199C8}" dt="2023-12-13T20:29:05.659" v="43" actId="47"/>
        <pc:sldMkLst>
          <pc:docMk/>
          <pc:sldMk cId="0" sldId="300"/>
        </pc:sldMkLst>
      </pc:sldChg>
      <pc:sldChg chg="modNotesTx">
        <pc:chgData name="Ann-Marie Willacker" userId="88e31e8b-cc02-4327-a480-25baed6235e4" providerId="ADAL" clId="{3BA35A2F-DD7E-42DD-9866-7984741199C8}" dt="2023-12-13T20:29:08.664" v="44" actId="6549"/>
        <pc:sldMkLst>
          <pc:docMk/>
          <pc:sldMk cId="0" sldId="301"/>
        </pc:sldMkLst>
      </pc:sldChg>
      <pc:sldChg chg="modNotesTx">
        <pc:chgData name="Ann-Marie Willacker" userId="88e31e8b-cc02-4327-a480-25baed6235e4" providerId="ADAL" clId="{3BA35A2F-DD7E-42DD-9866-7984741199C8}" dt="2023-12-13T20:29:11.284" v="45" actId="6549"/>
        <pc:sldMkLst>
          <pc:docMk/>
          <pc:sldMk cId="0" sldId="302"/>
        </pc:sldMkLst>
      </pc:sldChg>
      <pc:sldChg chg="modNotesTx">
        <pc:chgData name="Ann-Marie Willacker" userId="88e31e8b-cc02-4327-a480-25baed6235e4" providerId="ADAL" clId="{3BA35A2F-DD7E-42DD-9866-7984741199C8}" dt="2023-12-13T20:29:14.548" v="46" actId="6549"/>
        <pc:sldMkLst>
          <pc:docMk/>
          <pc:sldMk cId="0" sldId="303"/>
        </pc:sldMkLst>
      </pc:sldChg>
      <pc:sldChg chg="modNotesTx">
        <pc:chgData name="Ann-Marie Willacker" userId="88e31e8b-cc02-4327-a480-25baed6235e4" providerId="ADAL" clId="{3BA35A2F-DD7E-42DD-9866-7984741199C8}" dt="2023-12-13T20:29:16.837" v="47" actId="6549"/>
        <pc:sldMkLst>
          <pc:docMk/>
          <pc:sldMk cId="0" sldId="3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13.12.2023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1918"/>
        </a:solidFill>
        <a:effectLst/>
      </p:bgPr>
    </p:bg>
    <p:spTree>
      <p:nvGrpSpPr>
        <p:cNvPr id="1" name=""/>
        <p:cNvGrpSpPr/>
        <p:nvPr/>
      </p:nvGrpSpPr>
      <p:grpSpPr>
        <a:xfrm>
          <a:off x="0" y="0"/>
          <a:ext cx="0" cy="0"/>
          <a:chOff x="0" y="0"/>
          <a:chExt cx="0" cy="0"/>
        </a:xfrm>
      </p:grpSpPr>
      <p:sp>
        <p:nvSpPr>
          <p:cNvPr id="2" name="Freeform 2"/>
          <p:cNvSpPr/>
          <p:nvPr/>
        </p:nvSpPr>
        <p:spPr>
          <a:xfrm>
            <a:off x="900514" y="900514"/>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900514" y="2283784"/>
            <a:ext cx="11371612" cy="6974516"/>
            <a:chOff x="0" y="0"/>
            <a:chExt cx="15162149" cy="9299354"/>
          </a:xfrm>
        </p:grpSpPr>
        <p:sp>
          <p:nvSpPr>
            <p:cNvPr id="4" name="TextBox 4"/>
            <p:cNvSpPr txBox="1"/>
            <p:nvPr/>
          </p:nvSpPr>
          <p:spPr>
            <a:xfrm>
              <a:off x="0" y="123825"/>
              <a:ext cx="15162149" cy="7373836"/>
            </a:xfrm>
            <a:prstGeom prst="rect">
              <a:avLst/>
            </a:prstGeom>
          </p:spPr>
          <p:txBody>
            <a:bodyPr lIns="0" tIns="0" rIns="0" bIns="0" rtlCol="0" anchor="t">
              <a:spAutoFit/>
            </a:bodyPr>
            <a:lstStyle/>
            <a:p>
              <a:pPr marL="0" lvl="0" indent="0" algn="l">
                <a:lnSpc>
                  <a:spcPts val="14327"/>
                </a:lnSpc>
              </a:pPr>
              <a:r>
                <a:rPr lang="en-US" sz="13025" spc="260">
                  <a:solidFill>
                    <a:srgbClr val="FFFFFF"/>
                  </a:solidFill>
                  <a:latin typeface="HK Grotesk Bold"/>
                </a:rPr>
                <a:t>NON-PROFIT LEADERSHIP SUMMIT</a:t>
              </a:r>
            </a:p>
          </p:txBody>
        </p:sp>
        <p:sp>
          <p:nvSpPr>
            <p:cNvPr id="5" name="TextBox 5"/>
            <p:cNvSpPr txBox="1"/>
            <p:nvPr/>
          </p:nvSpPr>
          <p:spPr>
            <a:xfrm>
              <a:off x="0" y="7654488"/>
              <a:ext cx="15162149" cy="1644866"/>
            </a:xfrm>
            <a:prstGeom prst="rect">
              <a:avLst/>
            </a:prstGeom>
          </p:spPr>
          <p:txBody>
            <a:bodyPr lIns="0" tIns="0" rIns="0" bIns="0" rtlCol="0" anchor="t">
              <a:spAutoFit/>
            </a:bodyPr>
            <a:lstStyle/>
            <a:p>
              <a:pPr marL="0" lvl="0" indent="0">
                <a:lnSpc>
                  <a:spcPts val="10359"/>
                </a:lnSpc>
                <a:spcBef>
                  <a:spcPct val="0"/>
                </a:spcBef>
              </a:pPr>
              <a:r>
                <a:rPr lang="en-US" sz="7399">
                  <a:solidFill>
                    <a:srgbClr val="FFFFFF"/>
                  </a:solidFill>
                  <a:latin typeface="HK Grotesk Medium"/>
                </a:rPr>
                <a:t>Strategic Planning</a:t>
              </a:r>
            </a:p>
          </p:txBody>
        </p:sp>
      </p:grpSp>
      <p:sp>
        <p:nvSpPr>
          <p:cNvPr id="6" name="Freeform 6"/>
          <p:cNvSpPr/>
          <p:nvPr/>
        </p:nvSpPr>
        <p:spPr>
          <a:xfrm>
            <a:off x="11178926" y="241201"/>
            <a:ext cx="7224289" cy="9804597"/>
          </a:xfrm>
          <a:custGeom>
            <a:avLst/>
            <a:gdLst/>
            <a:ahLst/>
            <a:cxnLst/>
            <a:rect l="l" t="t" r="r" b="b"/>
            <a:pathLst>
              <a:path w="7224289" h="9804597">
                <a:moveTo>
                  <a:pt x="0" y="0"/>
                </a:moveTo>
                <a:lnTo>
                  <a:pt x="7224289" y="0"/>
                </a:lnTo>
                <a:lnTo>
                  <a:pt x="7224289" y="9804598"/>
                </a:lnTo>
                <a:lnTo>
                  <a:pt x="0" y="9804598"/>
                </a:lnTo>
                <a:lnTo>
                  <a:pt x="0" y="0"/>
                </a:lnTo>
                <a:close/>
              </a:path>
            </a:pathLst>
          </a:custGeom>
          <a:blipFill>
            <a:blip r:embed="rId4"/>
            <a:stretch>
              <a:fillRect t="-59630" r="-187607" b="-52286"/>
            </a:stretch>
          </a:blipFill>
        </p:spPr>
        <p:txBody>
          <a:bodyPr/>
          <a:lstStyle/>
          <a:p>
            <a:endParaRPr lang="en-US"/>
          </a:p>
        </p:txBody>
      </p:sp>
      <p:sp>
        <p:nvSpPr>
          <p:cNvPr id="7" name="TextBox 7"/>
          <p:cNvSpPr txBox="1"/>
          <p:nvPr/>
        </p:nvSpPr>
        <p:spPr>
          <a:xfrm>
            <a:off x="1806810" y="1017716"/>
            <a:ext cx="5344732" cy="612775"/>
          </a:xfrm>
          <a:prstGeom prst="rect">
            <a:avLst/>
          </a:prstGeom>
        </p:spPr>
        <p:txBody>
          <a:bodyPr lIns="0" tIns="0" rIns="0" bIns="0" rtlCol="0" anchor="t">
            <a:spAutoFit/>
          </a:bodyPr>
          <a:lstStyle/>
          <a:p>
            <a:pPr>
              <a:lnSpc>
                <a:spcPts val="2374"/>
              </a:lnSpc>
            </a:pPr>
            <a:r>
              <a:rPr lang="en-US" sz="2499">
                <a:solidFill>
                  <a:srgbClr val="FFFFFF"/>
                </a:solidFill>
                <a:latin typeface="HK Grotesk Medium"/>
              </a:rPr>
              <a:t>Stetson University</a:t>
            </a:r>
          </a:p>
          <a:p>
            <a:pPr>
              <a:lnSpc>
                <a:spcPts val="2374"/>
              </a:lnSpc>
            </a:pPr>
            <a:r>
              <a:rPr lang="en-US" sz="2499">
                <a:solidFill>
                  <a:srgbClr val="FFFFFF"/>
                </a:solidFill>
                <a:latin typeface="HK Grotesk Medium"/>
              </a:rPr>
              <a:t>Center for Community Engagement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91918"/>
        </a:solidFill>
        <a:effectLst/>
      </p:bgPr>
    </p:bg>
    <p:spTree>
      <p:nvGrpSpPr>
        <p:cNvPr id="1" name=""/>
        <p:cNvGrpSpPr/>
        <p:nvPr/>
      </p:nvGrpSpPr>
      <p:grpSpPr>
        <a:xfrm>
          <a:off x="0" y="0"/>
          <a:ext cx="0" cy="0"/>
          <a:chOff x="0" y="0"/>
          <a:chExt cx="0" cy="0"/>
        </a:xfrm>
      </p:grpSpPr>
      <p:sp>
        <p:nvSpPr>
          <p:cNvPr id="2" name="Freeform 2"/>
          <p:cNvSpPr/>
          <p:nvPr/>
        </p:nvSpPr>
        <p:spPr>
          <a:xfrm>
            <a:off x="12233996" y="0"/>
            <a:ext cx="6054004" cy="10287000"/>
          </a:xfrm>
          <a:custGeom>
            <a:avLst/>
            <a:gdLst/>
            <a:ahLst/>
            <a:cxnLst/>
            <a:rect l="l" t="t" r="r" b="b"/>
            <a:pathLst>
              <a:path w="6054004" h="10287000">
                <a:moveTo>
                  <a:pt x="0" y="0"/>
                </a:moveTo>
                <a:lnTo>
                  <a:pt x="6054004" y="0"/>
                </a:lnTo>
                <a:lnTo>
                  <a:pt x="6054004" y="10287000"/>
                </a:lnTo>
                <a:lnTo>
                  <a:pt x="0" y="10287000"/>
                </a:lnTo>
                <a:lnTo>
                  <a:pt x="0" y="0"/>
                </a:lnTo>
                <a:close/>
              </a:path>
            </a:pathLst>
          </a:custGeom>
          <a:blipFill>
            <a:blip r:embed="rId3"/>
            <a:stretch>
              <a:fillRect l="-79423" r="-75617"/>
            </a:stretch>
          </a:blipFill>
        </p:spPr>
        <p:txBody>
          <a:bodyPr/>
          <a:lstStyle/>
          <a:p>
            <a:endParaRPr lang="en-US"/>
          </a:p>
        </p:txBody>
      </p:sp>
      <p:sp>
        <p:nvSpPr>
          <p:cNvPr id="3" name="AutoShape 3"/>
          <p:cNvSpPr/>
          <p:nvPr/>
        </p:nvSpPr>
        <p:spPr>
          <a:xfrm rot="-5400000">
            <a:off x="7083879" y="5138738"/>
            <a:ext cx="10290708"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219200" y="3116090"/>
            <a:ext cx="9573186" cy="5317156"/>
            <a:chOff x="0" y="0"/>
            <a:chExt cx="12764248" cy="7089541"/>
          </a:xfrm>
        </p:grpSpPr>
        <p:sp>
          <p:nvSpPr>
            <p:cNvPr id="5" name="TextBox 5"/>
            <p:cNvSpPr txBox="1"/>
            <p:nvPr/>
          </p:nvSpPr>
          <p:spPr>
            <a:xfrm>
              <a:off x="0" y="-38100"/>
              <a:ext cx="12764248" cy="3788833"/>
            </a:xfrm>
            <a:prstGeom prst="rect">
              <a:avLst/>
            </a:prstGeom>
          </p:spPr>
          <p:txBody>
            <a:bodyPr lIns="0" tIns="0" rIns="0" bIns="0" rtlCol="0" anchor="t">
              <a:spAutoFit/>
            </a:bodyPr>
            <a:lstStyle/>
            <a:p>
              <a:pPr algn="ctr">
                <a:lnSpc>
                  <a:spcPts val="4550"/>
                </a:lnSpc>
              </a:pPr>
              <a:r>
                <a:rPr lang="en-US" sz="3500">
                  <a:solidFill>
                    <a:srgbClr val="C7FECD"/>
                  </a:solidFill>
                  <a:latin typeface="HK Grotesk Semi-Bold"/>
                </a:rPr>
                <a:t>Your organization's strategic plan will be as unique as your organization. That means that there is no easy answer to what sections and categories your plan will have. In general, your categories will fall into one of two sections:</a:t>
              </a:r>
            </a:p>
          </p:txBody>
        </p:sp>
        <p:sp>
          <p:nvSpPr>
            <p:cNvPr id="6" name="TextBox 6"/>
            <p:cNvSpPr txBox="1"/>
            <p:nvPr/>
          </p:nvSpPr>
          <p:spPr>
            <a:xfrm>
              <a:off x="0" y="4184415"/>
              <a:ext cx="12764248" cy="2905126"/>
            </a:xfrm>
            <a:prstGeom prst="rect">
              <a:avLst/>
            </a:prstGeom>
          </p:spPr>
          <p:txBody>
            <a:bodyPr lIns="0" tIns="0" rIns="0" bIns="0" rtlCol="0" anchor="t">
              <a:spAutoFit/>
            </a:bodyPr>
            <a:lstStyle/>
            <a:p>
              <a:pPr algn="ctr">
                <a:lnSpc>
                  <a:spcPts val="5849"/>
                </a:lnSpc>
              </a:pPr>
              <a:endParaRPr/>
            </a:p>
            <a:p>
              <a:pPr algn="ctr">
                <a:lnSpc>
                  <a:spcPts val="5849"/>
                </a:lnSpc>
              </a:pPr>
              <a:r>
                <a:rPr lang="en-US" sz="4499">
                  <a:solidFill>
                    <a:srgbClr val="FFFFFF"/>
                  </a:solidFill>
                  <a:latin typeface="HK Grotesk Medium"/>
                </a:rPr>
                <a:t>Administrative</a:t>
              </a:r>
            </a:p>
            <a:p>
              <a:pPr algn="ctr">
                <a:lnSpc>
                  <a:spcPts val="5849"/>
                </a:lnSpc>
              </a:pPr>
              <a:r>
                <a:rPr lang="en-US" sz="4499">
                  <a:solidFill>
                    <a:srgbClr val="FFFFFF"/>
                  </a:solidFill>
                  <a:latin typeface="HK Grotesk Medium"/>
                </a:rPr>
                <a:t>Programs and Services</a:t>
              </a:r>
            </a:p>
          </p:txBody>
        </p:sp>
      </p:grpSp>
      <p:sp>
        <p:nvSpPr>
          <p:cNvPr id="7" name="TextBox 7"/>
          <p:cNvSpPr txBox="1"/>
          <p:nvPr/>
        </p:nvSpPr>
        <p:spPr>
          <a:xfrm>
            <a:off x="1219200" y="1390650"/>
            <a:ext cx="9573186" cy="1295400"/>
          </a:xfrm>
          <a:prstGeom prst="rect">
            <a:avLst/>
          </a:prstGeom>
        </p:spPr>
        <p:txBody>
          <a:bodyPr lIns="0" tIns="0" rIns="0" bIns="0" rtlCol="0" anchor="t">
            <a:spAutoFit/>
          </a:bodyPr>
          <a:lstStyle/>
          <a:p>
            <a:pPr algn="ctr">
              <a:lnSpc>
                <a:spcPts val="9900"/>
              </a:lnSpc>
            </a:pPr>
            <a:r>
              <a:rPr lang="en-US" sz="9000">
                <a:solidFill>
                  <a:srgbClr val="C7FECD"/>
                </a:solidFill>
                <a:latin typeface="HK Grotesk Bold"/>
              </a:rPr>
              <a:t>Your Categories</a:t>
            </a:r>
          </a:p>
        </p:txBody>
      </p:sp>
      <p:sp>
        <p:nvSpPr>
          <p:cNvPr id="8" name="AutoShape 8"/>
          <p:cNvSpPr/>
          <p:nvPr/>
        </p:nvSpPr>
        <p:spPr>
          <a:xfrm flipV="1">
            <a:off x="12148271" y="-255519"/>
            <a:ext cx="0" cy="10798039"/>
          </a:xfrm>
          <a:prstGeom prst="line">
            <a:avLst/>
          </a:prstGeom>
          <a:ln w="152400" cap="rnd">
            <a:solidFill>
              <a:srgbClr val="C7FECD"/>
            </a:solidFill>
            <a:prstDash val="solid"/>
            <a:headEnd type="none" w="sm" len="sm"/>
            <a:tailEnd type="none" w="sm" len="sm"/>
          </a:ln>
        </p:spPr>
        <p:txBody>
          <a:bodyPr/>
          <a:lstStyle/>
          <a:p>
            <a:endParaRPr lang="en-US"/>
          </a:p>
        </p:txBody>
      </p:sp>
      <p:sp>
        <p:nvSpPr>
          <p:cNvPr id="9" name="Freeform 9"/>
          <p:cNvSpPr/>
          <p:nvPr/>
        </p:nvSpPr>
        <p:spPr>
          <a:xfrm>
            <a:off x="10792386" y="8863285"/>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7FECD"/>
        </a:solidFill>
        <a:effectLst/>
      </p:bgPr>
    </p:bg>
    <p:spTree>
      <p:nvGrpSpPr>
        <p:cNvPr id="1" name=""/>
        <p:cNvGrpSpPr/>
        <p:nvPr/>
      </p:nvGrpSpPr>
      <p:grpSpPr>
        <a:xfrm>
          <a:off x="0" y="0"/>
          <a:ext cx="0" cy="0"/>
          <a:chOff x="0" y="0"/>
          <a:chExt cx="0" cy="0"/>
        </a:xfrm>
      </p:grpSpPr>
      <p:sp>
        <p:nvSpPr>
          <p:cNvPr id="2" name="AutoShape 2"/>
          <p:cNvSpPr/>
          <p:nvPr/>
        </p:nvSpPr>
        <p:spPr>
          <a:xfrm rot="-10800000">
            <a:off x="0" y="4291013"/>
            <a:ext cx="18288000" cy="0"/>
          </a:xfrm>
          <a:prstGeom prst="line">
            <a:avLst/>
          </a:prstGeom>
          <a:ln w="9525" cap="rnd">
            <a:solidFill>
              <a:srgbClr val="191918"/>
            </a:solidFill>
            <a:prstDash val="solid"/>
            <a:headEnd type="none" w="sm" len="sm"/>
            <a:tailEnd type="none" w="sm" len="sm"/>
          </a:ln>
        </p:spPr>
        <p:txBody>
          <a:bodyPr/>
          <a:lstStyle/>
          <a:p>
            <a:endParaRPr lang="en-US"/>
          </a:p>
        </p:txBody>
      </p:sp>
      <p:sp>
        <p:nvSpPr>
          <p:cNvPr id="3" name="AutoShape 3"/>
          <p:cNvSpPr/>
          <p:nvPr/>
        </p:nvSpPr>
        <p:spPr>
          <a:xfrm rot="-5400000">
            <a:off x="6150769" y="7289007"/>
            <a:ext cx="5986462" cy="0"/>
          </a:xfrm>
          <a:prstGeom prst="line">
            <a:avLst/>
          </a:prstGeom>
          <a:ln w="9525" cap="rnd">
            <a:solidFill>
              <a:srgbClr val="191918"/>
            </a:solidFill>
            <a:prstDash val="solid"/>
            <a:headEnd type="none" w="sm" len="sm"/>
            <a:tailEnd type="none" w="sm" len="sm"/>
          </a:ln>
        </p:spPr>
        <p:txBody>
          <a:bodyPr/>
          <a:lstStyle/>
          <a:p>
            <a:endParaRPr lang="en-US"/>
          </a:p>
        </p:txBody>
      </p:sp>
      <p:grpSp>
        <p:nvGrpSpPr>
          <p:cNvPr id="4" name="Group 4"/>
          <p:cNvGrpSpPr/>
          <p:nvPr/>
        </p:nvGrpSpPr>
        <p:grpSpPr>
          <a:xfrm>
            <a:off x="13383236" y="463437"/>
            <a:ext cx="3364139" cy="3364139"/>
            <a:chOff x="0" y="0"/>
            <a:chExt cx="4485519" cy="4485519"/>
          </a:xfrm>
        </p:grpSpPr>
        <p:grpSp>
          <p:nvGrpSpPr>
            <p:cNvPr id="5" name="Group 5"/>
            <p:cNvGrpSpPr/>
            <p:nvPr/>
          </p:nvGrpSpPr>
          <p:grpSpPr>
            <a:xfrm>
              <a:off x="0" y="0"/>
              <a:ext cx="4485519" cy="4485519"/>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91918"/>
              </a:solidFill>
            </p:spPr>
            <p:txBody>
              <a:bodyPr/>
              <a:lstStyle/>
              <a:p>
                <a:endParaRPr lang="en-US"/>
              </a:p>
            </p:txBody>
          </p:sp>
        </p:grpSp>
        <p:grpSp>
          <p:nvGrpSpPr>
            <p:cNvPr id="7" name="Group 7"/>
            <p:cNvGrpSpPr>
              <a:grpSpLocks noChangeAspect="1"/>
            </p:cNvGrpSpPr>
            <p:nvPr/>
          </p:nvGrpSpPr>
          <p:grpSpPr>
            <a:xfrm>
              <a:off x="237432" y="237440"/>
              <a:ext cx="4010654" cy="4010638"/>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7188" r="-22810"/>
                </a:stretch>
              </a:blipFill>
            </p:spPr>
            <p:txBody>
              <a:bodyPr/>
              <a:lstStyle/>
              <a:p>
                <a:endParaRPr lang="en-US"/>
              </a:p>
            </p:txBody>
          </p:sp>
        </p:grpSp>
      </p:grpSp>
      <p:sp>
        <p:nvSpPr>
          <p:cNvPr id="9" name="TextBox 9"/>
          <p:cNvSpPr txBox="1"/>
          <p:nvPr/>
        </p:nvSpPr>
        <p:spPr>
          <a:xfrm>
            <a:off x="1028700" y="1143000"/>
            <a:ext cx="11834187" cy="1850362"/>
          </a:xfrm>
          <a:prstGeom prst="rect">
            <a:avLst/>
          </a:prstGeom>
        </p:spPr>
        <p:txBody>
          <a:bodyPr lIns="0" tIns="0" rIns="0" bIns="0" rtlCol="0" anchor="t">
            <a:spAutoFit/>
          </a:bodyPr>
          <a:lstStyle/>
          <a:p>
            <a:pPr>
              <a:lnSpc>
                <a:spcPts val="14207"/>
              </a:lnSpc>
            </a:pPr>
            <a:r>
              <a:rPr lang="en-US" sz="12915">
                <a:solidFill>
                  <a:srgbClr val="191918"/>
                </a:solidFill>
                <a:latin typeface="HK Grotesk Bold"/>
              </a:rPr>
              <a:t>Plan Categories</a:t>
            </a:r>
          </a:p>
        </p:txBody>
      </p:sp>
      <p:grpSp>
        <p:nvGrpSpPr>
          <p:cNvPr id="10" name="Group 10"/>
          <p:cNvGrpSpPr/>
          <p:nvPr/>
        </p:nvGrpSpPr>
        <p:grpSpPr>
          <a:xfrm>
            <a:off x="1028700" y="4800151"/>
            <a:ext cx="6893201" cy="4952030"/>
            <a:chOff x="0" y="0"/>
            <a:chExt cx="9190934" cy="6602707"/>
          </a:xfrm>
        </p:grpSpPr>
        <p:sp>
          <p:nvSpPr>
            <p:cNvPr id="11" name="TextBox 11"/>
            <p:cNvSpPr txBox="1"/>
            <p:nvPr/>
          </p:nvSpPr>
          <p:spPr>
            <a:xfrm>
              <a:off x="0" y="-38100"/>
              <a:ext cx="9190934" cy="740833"/>
            </a:xfrm>
            <a:prstGeom prst="rect">
              <a:avLst/>
            </a:prstGeom>
          </p:spPr>
          <p:txBody>
            <a:bodyPr lIns="0" tIns="0" rIns="0" bIns="0" rtlCol="0" anchor="t">
              <a:spAutoFit/>
            </a:bodyPr>
            <a:lstStyle/>
            <a:p>
              <a:pPr>
                <a:lnSpc>
                  <a:spcPts val="4550"/>
                </a:lnSpc>
              </a:pPr>
              <a:r>
                <a:rPr lang="en-US" sz="3500">
                  <a:solidFill>
                    <a:srgbClr val="191918"/>
                  </a:solidFill>
                  <a:latin typeface="HK Grotesk Semi-Bold"/>
                </a:rPr>
                <a:t>Administrative</a:t>
              </a:r>
            </a:p>
          </p:txBody>
        </p:sp>
        <p:sp>
          <p:nvSpPr>
            <p:cNvPr id="12" name="TextBox 12"/>
            <p:cNvSpPr txBox="1"/>
            <p:nvPr/>
          </p:nvSpPr>
          <p:spPr>
            <a:xfrm>
              <a:off x="0" y="1155465"/>
              <a:ext cx="9190934" cy="5447242"/>
            </a:xfrm>
            <a:prstGeom prst="rect">
              <a:avLst/>
            </a:prstGeom>
          </p:spPr>
          <p:txBody>
            <a:bodyPr lIns="0" tIns="0" rIns="0" bIns="0" rtlCol="0" anchor="t">
              <a:spAutoFit/>
            </a:bodyPr>
            <a:lstStyle/>
            <a:p>
              <a:pPr>
                <a:lnSpc>
                  <a:spcPts val="3249"/>
                </a:lnSpc>
              </a:pPr>
              <a:r>
                <a:rPr lang="en-US" sz="2499">
                  <a:solidFill>
                    <a:srgbClr val="191918"/>
                  </a:solidFill>
                  <a:latin typeface="HK Grotesk Medium"/>
                </a:rPr>
                <a:t>The administrative section will contain things like staffing, marketing, and infrastructure goals. Here are a few possibilities of categories your plan might need:</a:t>
              </a:r>
            </a:p>
            <a:p>
              <a:pPr>
                <a:lnSpc>
                  <a:spcPts val="3249"/>
                </a:lnSpc>
              </a:pPr>
              <a:endParaRPr lang="en-US" sz="2499">
                <a:solidFill>
                  <a:srgbClr val="191918"/>
                </a:solidFill>
                <a:latin typeface="HK Grotesk Medium"/>
              </a:endParaRPr>
            </a:p>
            <a:p>
              <a:pPr marL="539749" lvl="1" indent="-269875">
                <a:lnSpc>
                  <a:spcPts val="3249"/>
                </a:lnSpc>
                <a:buFont typeface="Arial"/>
                <a:buChar char="•"/>
              </a:pPr>
              <a:r>
                <a:rPr lang="en-US" sz="2499">
                  <a:solidFill>
                    <a:srgbClr val="191918"/>
                  </a:solidFill>
                  <a:latin typeface="HK Grotesk Medium"/>
                </a:rPr>
                <a:t>Staffing and Payroll</a:t>
              </a:r>
            </a:p>
            <a:p>
              <a:pPr marL="539749" lvl="1" indent="-269875">
                <a:lnSpc>
                  <a:spcPts val="3249"/>
                </a:lnSpc>
                <a:buFont typeface="Arial"/>
                <a:buChar char="•"/>
              </a:pPr>
              <a:r>
                <a:rPr lang="en-US" sz="2499">
                  <a:solidFill>
                    <a:srgbClr val="191918"/>
                  </a:solidFill>
                  <a:latin typeface="HK Grotesk Medium"/>
                </a:rPr>
                <a:t>Major Expenditures</a:t>
              </a:r>
            </a:p>
            <a:p>
              <a:pPr marL="539749" lvl="1" indent="-269875">
                <a:lnSpc>
                  <a:spcPts val="3249"/>
                </a:lnSpc>
                <a:buFont typeface="Arial"/>
                <a:buChar char="•"/>
              </a:pPr>
              <a:r>
                <a:rPr lang="en-US" sz="2499">
                  <a:solidFill>
                    <a:srgbClr val="191918"/>
                  </a:solidFill>
                  <a:latin typeface="HK Grotesk Medium"/>
                </a:rPr>
                <a:t>Marketing</a:t>
              </a:r>
            </a:p>
            <a:p>
              <a:pPr marL="539749" lvl="1" indent="-269875">
                <a:lnSpc>
                  <a:spcPts val="3249"/>
                </a:lnSpc>
                <a:buFont typeface="Arial"/>
                <a:buChar char="•"/>
              </a:pPr>
              <a:r>
                <a:rPr lang="en-US" sz="2499">
                  <a:solidFill>
                    <a:srgbClr val="191918"/>
                  </a:solidFill>
                  <a:latin typeface="HK Grotesk Medium"/>
                </a:rPr>
                <a:t>Fundraising</a:t>
              </a:r>
            </a:p>
            <a:p>
              <a:pPr marL="539749" lvl="1" indent="-269875">
                <a:lnSpc>
                  <a:spcPts val="3249"/>
                </a:lnSpc>
                <a:buFont typeface="Arial"/>
                <a:buChar char="•"/>
              </a:pPr>
              <a:r>
                <a:rPr lang="en-US" sz="2499">
                  <a:solidFill>
                    <a:srgbClr val="191918"/>
                  </a:solidFill>
                  <a:latin typeface="HK Grotesk Medium"/>
                </a:rPr>
                <a:t>Operational</a:t>
              </a:r>
            </a:p>
          </p:txBody>
        </p:sp>
      </p:grpSp>
      <p:grpSp>
        <p:nvGrpSpPr>
          <p:cNvPr id="13" name="Group 13"/>
          <p:cNvGrpSpPr/>
          <p:nvPr/>
        </p:nvGrpSpPr>
        <p:grpSpPr>
          <a:xfrm>
            <a:off x="10366099" y="4800151"/>
            <a:ext cx="6893201" cy="4542455"/>
            <a:chOff x="0" y="0"/>
            <a:chExt cx="9190934" cy="6056607"/>
          </a:xfrm>
        </p:grpSpPr>
        <p:sp>
          <p:nvSpPr>
            <p:cNvPr id="14" name="TextBox 14"/>
            <p:cNvSpPr txBox="1"/>
            <p:nvPr/>
          </p:nvSpPr>
          <p:spPr>
            <a:xfrm>
              <a:off x="0" y="-38100"/>
              <a:ext cx="9190934" cy="740833"/>
            </a:xfrm>
            <a:prstGeom prst="rect">
              <a:avLst/>
            </a:prstGeom>
          </p:spPr>
          <p:txBody>
            <a:bodyPr lIns="0" tIns="0" rIns="0" bIns="0" rtlCol="0" anchor="t">
              <a:spAutoFit/>
            </a:bodyPr>
            <a:lstStyle/>
            <a:p>
              <a:pPr>
                <a:lnSpc>
                  <a:spcPts val="4550"/>
                </a:lnSpc>
              </a:pPr>
              <a:r>
                <a:rPr lang="en-US" sz="3500">
                  <a:solidFill>
                    <a:srgbClr val="191918"/>
                  </a:solidFill>
                  <a:latin typeface="HK Grotesk Semi-Bold"/>
                </a:rPr>
                <a:t>Programs and Services</a:t>
              </a:r>
            </a:p>
          </p:txBody>
        </p:sp>
        <p:sp>
          <p:nvSpPr>
            <p:cNvPr id="15" name="TextBox 15"/>
            <p:cNvSpPr txBox="1"/>
            <p:nvPr/>
          </p:nvSpPr>
          <p:spPr>
            <a:xfrm>
              <a:off x="0" y="1155465"/>
              <a:ext cx="9190934" cy="4901142"/>
            </a:xfrm>
            <a:prstGeom prst="rect">
              <a:avLst/>
            </a:prstGeom>
          </p:spPr>
          <p:txBody>
            <a:bodyPr lIns="0" tIns="0" rIns="0" bIns="0" rtlCol="0" anchor="t">
              <a:spAutoFit/>
            </a:bodyPr>
            <a:lstStyle/>
            <a:p>
              <a:pPr>
                <a:lnSpc>
                  <a:spcPts val="3249"/>
                </a:lnSpc>
              </a:pPr>
              <a:r>
                <a:rPr lang="en-US" sz="2499">
                  <a:solidFill>
                    <a:srgbClr val="191918"/>
                  </a:solidFill>
                  <a:latin typeface="HK Grotesk Medium"/>
                </a:rPr>
                <a:t>The programs and services section will contain the things you DO. Here are a few ways you might decide to set up your programs and services section:</a:t>
              </a:r>
            </a:p>
            <a:p>
              <a:pPr>
                <a:lnSpc>
                  <a:spcPts val="3249"/>
                </a:lnSpc>
              </a:pPr>
              <a:endParaRPr lang="en-US" sz="2499">
                <a:solidFill>
                  <a:srgbClr val="191918"/>
                </a:solidFill>
                <a:latin typeface="HK Grotesk Medium"/>
              </a:endParaRPr>
            </a:p>
            <a:p>
              <a:pPr marL="539749" lvl="1" indent="-269875">
                <a:lnSpc>
                  <a:spcPts val="3249"/>
                </a:lnSpc>
                <a:buFont typeface="Arial"/>
                <a:buChar char="•"/>
              </a:pPr>
              <a:r>
                <a:rPr lang="en-US" sz="2499">
                  <a:solidFill>
                    <a:srgbClr val="191918"/>
                  </a:solidFill>
                  <a:latin typeface="HK Grotesk Medium"/>
                </a:rPr>
                <a:t>Virtual vs In-Person</a:t>
              </a:r>
            </a:p>
            <a:p>
              <a:pPr marL="539749" lvl="1" indent="-269875">
                <a:lnSpc>
                  <a:spcPts val="3249"/>
                </a:lnSpc>
                <a:buFont typeface="Arial"/>
                <a:buChar char="•"/>
              </a:pPr>
              <a:r>
                <a:rPr lang="en-US" sz="2499">
                  <a:solidFill>
                    <a:srgbClr val="191918"/>
                  </a:solidFill>
                  <a:latin typeface="HK Grotesk Medium"/>
                </a:rPr>
                <a:t>Broken Down by Age of Populations Served</a:t>
              </a:r>
            </a:p>
            <a:p>
              <a:pPr marL="539749" lvl="1" indent="-269875">
                <a:lnSpc>
                  <a:spcPts val="3249"/>
                </a:lnSpc>
                <a:buFont typeface="Arial"/>
                <a:buChar char="•"/>
              </a:pPr>
              <a:r>
                <a:rPr lang="en-US" sz="2499">
                  <a:solidFill>
                    <a:srgbClr val="191918"/>
                  </a:solidFill>
                  <a:latin typeface="HK Grotesk Medium"/>
                </a:rPr>
                <a:t>Types of Services</a:t>
              </a:r>
            </a:p>
            <a:p>
              <a:pPr marL="539749" lvl="1" indent="-269875">
                <a:lnSpc>
                  <a:spcPts val="3249"/>
                </a:lnSpc>
                <a:buFont typeface="Arial"/>
                <a:buChar char="•"/>
              </a:pPr>
              <a:r>
                <a:rPr lang="en-US" sz="2499">
                  <a:solidFill>
                    <a:srgbClr val="191918"/>
                  </a:solidFill>
                  <a:latin typeface="HK Grotesk Medium"/>
                </a:rPr>
                <a:t>Established Departments</a:t>
              </a:r>
            </a:p>
          </p:txBody>
        </p:sp>
      </p:grpSp>
      <p:sp>
        <p:nvSpPr>
          <p:cNvPr id="16" name="Freeform 16"/>
          <p:cNvSpPr/>
          <p:nvPr/>
        </p:nvSpPr>
        <p:spPr>
          <a:xfrm>
            <a:off x="16747375" y="8947591"/>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91918"/>
        </a:solidFill>
        <a:effectLst/>
      </p:bgPr>
    </p:bg>
    <p:spTree>
      <p:nvGrpSpPr>
        <p:cNvPr id="1" name=""/>
        <p:cNvGrpSpPr/>
        <p:nvPr/>
      </p:nvGrpSpPr>
      <p:grpSpPr>
        <a:xfrm>
          <a:off x="0" y="0"/>
          <a:ext cx="0" cy="0"/>
          <a:chOff x="0" y="0"/>
          <a:chExt cx="0" cy="0"/>
        </a:xfrm>
      </p:grpSpPr>
      <p:sp>
        <p:nvSpPr>
          <p:cNvPr id="2" name="AutoShape 2"/>
          <p:cNvSpPr/>
          <p:nvPr/>
        </p:nvSpPr>
        <p:spPr>
          <a:xfrm rot="-5400000">
            <a:off x="2435770" y="5140592"/>
            <a:ext cx="10290708"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Freeform 3"/>
          <p:cNvSpPr/>
          <p:nvPr/>
        </p:nvSpPr>
        <p:spPr>
          <a:xfrm>
            <a:off x="7585886" y="-3708"/>
            <a:ext cx="10702114" cy="5009491"/>
          </a:xfrm>
          <a:custGeom>
            <a:avLst/>
            <a:gdLst/>
            <a:ahLst/>
            <a:cxnLst/>
            <a:rect l="l" t="t" r="r" b="b"/>
            <a:pathLst>
              <a:path w="10702114" h="5009491">
                <a:moveTo>
                  <a:pt x="0" y="0"/>
                </a:moveTo>
                <a:lnTo>
                  <a:pt x="10702114" y="0"/>
                </a:lnTo>
                <a:lnTo>
                  <a:pt x="10702114" y="5009490"/>
                </a:lnTo>
                <a:lnTo>
                  <a:pt x="0" y="5009490"/>
                </a:lnTo>
                <a:lnTo>
                  <a:pt x="0" y="0"/>
                </a:lnTo>
                <a:close/>
              </a:path>
            </a:pathLst>
          </a:custGeom>
          <a:blipFill>
            <a:blip r:embed="rId3"/>
            <a:stretch>
              <a:fillRect t="-38774"/>
            </a:stretch>
          </a:blipFill>
        </p:spPr>
        <p:txBody>
          <a:bodyPr/>
          <a:lstStyle/>
          <a:p>
            <a:endParaRPr lang="en-US"/>
          </a:p>
        </p:txBody>
      </p:sp>
      <p:sp>
        <p:nvSpPr>
          <p:cNvPr id="4" name="AutoShape 4"/>
          <p:cNvSpPr/>
          <p:nvPr/>
        </p:nvSpPr>
        <p:spPr>
          <a:xfrm>
            <a:off x="7576361" y="5005782"/>
            <a:ext cx="10702114" cy="0"/>
          </a:xfrm>
          <a:prstGeom prst="line">
            <a:avLst/>
          </a:prstGeom>
          <a:ln w="9525" cap="rnd">
            <a:solidFill>
              <a:srgbClr val="FFFFFF"/>
            </a:solidFill>
            <a:prstDash val="solid"/>
            <a:headEnd type="none" w="sm" len="sm"/>
            <a:tailEnd type="none" w="sm" len="sm"/>
          </a:ln>
        </p:spPr>
        <p:txBody>
          <a:bodyPr/>
          <a:lstStyle/>
          <a:p>
            <a:endParaRPr lang="en-US"/>
          </a:p>
        </p:txBody>
      </p:sp>
      <p:sp>
        <p:nvSpPr>
          <p:cNvPr id="5" name="TextBox 5"/>
          <p:cNvSpPr txBox="1"/>
          <p:nvPr/>
        </p:nvSpPr>
        <p:spPr>
          <a:xfrm>
            <a:off x="1028700" y="1104900"/>
            <a:ext cx="5375510" cy="6689728"/>
          </a:xfrm>
          <a:prstGeom prst="rect">
            <a:avLst/>
          </a:prstGeom>
        </p:spPr>
        <p:txBody>
          <a:bodyPr lIns="0" tIns="0" rIns="0" bIns="0" rtlCol="0" anchor="t">
            <a:spAutoFit/>
          </a:bodyPr>
          <a:lstStyle/>
          <a:p>
            <a:pPr>
              <a:lnSpc>
                <a:spcPts val="9900"/>
              </a:lnSpc>
            </a:pPr>
            <a:r>
              <a:rPr lang="en-US" sz="9000">
                <a:solidFill>
                  <a:srgbClr val="C7FECD"/>
                </a:solidFill>
                <a:latin typeface="HK Grotesk Bold"/>
              </a:rPr>
              <a:t>SMART</a:t>
            </a:r>
          </a:p>
          <a:p>
            <a:pPr>
              <a:lnSpc>
                <a:spcPts val="9900"/>
              </a:lnSpc>
            </a:pPr>
            <a:r>
              <a:rPr lang="en-US" sz="9000">
                <a:solidFill>
                  <a:srgbClr val="C7FECD"/>
                </a:solidFill>
                <a:latin typeface="HK Grotesk Bold"/>
              </a:rPr>
              <a:t>Goals</a:t>
            </a:r>
          </a:p>
          <a:p>
            <a:pPr>
              <a:lnSpc>
                <a:spcPts val="9900"/>
              </a:lnSpc>
            </a:pPr>
            <a:endParaRPr lang="en-US" sz="9000">
              <a:solidFill>
                <a:srgbClr val="C7FECD"/>
              </a:solidFill>
              <a:latin typeface="HK Grotesk Bold"/>
            </a:endParaRPr>
          </a:p>
          <a:p>
            <a:pPr>
              <a:lnSpc>
                <a:spcPts val="3850"/>
              </a:lnSpc>
            </a:pPr>
            <a:endParaRPr lang="en-US" sz="9000">
              <a:solidFill>
                <a:srgbClr val="C7FECD"/>
              </a:solidFill>
              <a:latin typeface="HK Grotesk Bold"/>
            </a:endParaRPr>
          </a:p>
          <a:p>
            <a:pPr>
              <a:lnSpc>
                <a:spcPts val="3850"/>
              </a:lnSpc>
            </a:pPr>
            <a:r>
              <a:rPr lang="en-US" sz="3500">
                <a:solidFill>
                  <a:srgbClr val="FFFFFF"/>
                </a:solidFill>
                <a:latin typeface="HK Grotesk Bold"/>
              </a:rPr>
              <a:t>Specific</a:t>
            </a:r>
          </a:p>
          <a:p>
            <a:pPr>
              <a:lnSpc>
                <a:spcPts val="3850"/>
              </a:lnSpc>
            </a:pPr>
            <a:r>
              <a:rPr lang="en-US" sz="3500">
                <a:solidFill>
                  <a:srgbClr val="FFFFFF"/>
                </a:solidFill>
                <a:latin typeface="HK Grotesk Bold"/>
              </a:rPr>
              <a:t>Measurable</a:t>
            </a:r>
          </a:p>
          <a:p>
            <a:pPr>
              <a:lnSpc>
                <a:spcPts val="3850"/>
              </a:lnSpc>
            </a:pPr>
            <a:r>
              <a:rPr lang="en-US" sz="3500">
                <a:solidFill>
                  <a:srgbClr val="FFFFFF"/>
                </a:solidFill>
                <a:latin typeface="HK Grotesk Bold"/>
              </a:rPr>
              <a:t>Attainable</a:t>
            </a:r>
          </a:p>
          <a:p>
            <a:pPr>
              <a:lnSpc>
                <a:spcPts val="3850"/>
              </a:lnSpc>
            </a:pPr>
            <a:r>
              <a:rPr lang="en-US" sz="3500">
                <a:solidFill>
                  <a:srgbClr val="FFFFFF"/>
                </a:solidFill>
                <a:latin typeface="HK Grotesk Bold"/>
              </a:rPr>
              <a:t>Relevant</a:t>
            </a:r>
          </a:p>
          <a:p>
            <a:pPr>
              <a:lnSpc>
                <a:spcPts val="3850"/>
              </a:lnSpc>
            </a:pPr>
            <a:r>
              <a:rPr lang="en-US" sz="3500">
                <a:solidFill>
                  <a:srgbClr val="FFFFFF"/>
                </a:solidFill>
                <a:latin typeface="HK Grotesk Bold"/>
              </a:rPr>
              <a:t>Time based</a:t>
            </a:r>
          </a:p>
        </p:txBody>
      </p:sp>
      <p:grpSp>
        <p:nvGrpSpPr>
          <p:cNvPr id="6" name="Group 6"/>
          <p:cNvGrpSpPr/>
          <p:nvPr/>
        </p:nvGrpSpPr>
        <p:grpSpPr>
          <a:xfrm>
            <a:off x="8240074" y="5550601"/>
            <a:ext cx="9393739" cy="4630758"/>
            <a:chOff x="0" y="0"/>
            <a:chExt cx="12524985" cy="6174345"/>
          </a:xfrm>
        </p:grpSpPr>
        <p:sp>
          <p:nvSpPr>
            <p:cNvPr id="7" name="TextBox 7"/>
            <p:cNvSpPr txBox="1"/>
            <p:nvPr/>
          </p:nvSpPr>
          <p:spPr>
            <a:xfrm>
              <a:off x="0" y="-38100"/>
              <a:ext cx="12524985" cy="2079413"/>
            </a:xfrm>
            <a:prstGeom prst="rect">
              <a:avLst/>
            </a:prstGeom>
          </p:spPr>
          <p:txBody>
            <a:bodyPr lIns="0" tIns="0" rIns="0" bIns="0" rtlCol="0" anchor="t">
              <a:spAutoFit/>
            </a:bodyPr>
            <a:lstStyle/>
            <a:p>
              <a:pPr>
                <a:lnSpc>
                  <a:spcPts val="4160"/>
                </a:lnSpc>
              </a:pPr>
              <a:r>
                <a:rPr lang="en-US" sz="3200">
                  <a:solidFill>
                    <a:srgbClr val="C7FECD"/>
                  </a:solidFill>
                  <a:latin typeface="HK Grotesk Semi-Bold"/>
                </a:rPr>
                <a:t> A SMART goal helps you focus your efforts and stay on track by answering the following questions:</a:t>
              </a:r>
            </a:p>
            <a:p>
              <a:pPr>
                <a:lnSpc>
                  <a:spcPts val="4160"/>
                </a:lnSpc>
              </a:pPr>
              <a:endParaRPr lang="en-US" sz="3200">
                <a:solidFill>
                  <a:srgbClr val="C7FECD"/>
                </a:solidFill>
                <a:latin typeface="HK Grotesk Semi-Bold"/>
              </a:endParaRPr>
            </a:p>
          </p:txBody>
        </p:sp>
        <p:sp>
          <p:nvSpPr>
            <p:cNvPr id="8" name="TextBox 8"/>
            <p:cNvSpPr txBox="1"/>
            <p:nvPr/>
          </p:nvSpPr>
          <p:spPr>
            <a:xfrm>
              <a:off x="0" y="2476562"/>
              <a:ext cx="12524985" cy="3697783"/>
            </a:xfrm>
            <a:prstGeom prst="rect">
              <a:avLst/>
            </a:prstGeom>
          </p:spPr>
          <p:txBody>
            <a:bodyPr lIns="0" tIns="0" rIns="0" bIns="0" rtlCol="0" anchor="t">
              <a:spAutoFit/>
            </a:bodyPr>
            <a:lstStyle/>
            <a:p>
              <a:pPr marL="612334" lvl="1" indent="-306167" algn="l">
                <a:lnSpc>
                  <a:spcPts val="3687"/>
                </a:lnSpc>
                <a:spcBef>
                  <a:spcPct val="0"/>
                </a:spcBef>
                <a:buFont typeface="Arial"/>
                <a:buChar char="•"/>
              </a:pPr>
              <a:r>
                <a:rPr lang="en-US" sz="2836">
                  <a:solidFill>
                    <a:srgbClr val="FFFFFF"/>
                  </a:solidFill>
                  <a:latin typeface="HK Grotesk Medium"/>
                </a:rPr>
                <a:t>Wha</a:t>
              </a:r>
              <a:r>
                <a:rPr lang="en-US" sz="2836" u="none">
                  <a:solidFill>
                    <a:srgbClr val="FFFFFF"/>
                  </a:solidFill>
                  <a:latin typeface="HK Grotesk Medium"/>
                </a:rPr>
                <a:t>t do you want to do? </a:t>
              </a:r>
            </a:p>
            <a:p>
              <a:pPr marL="612334" lvl="1" indent="-306167" algn="l">
                <a:lnSpc>
                  <a:spcPts val="3687"/>
                </a:lnSpc>
                <a:spcBef>
                  <a:spcPct val="0"/>
                </a:spcBef>
                <a:buFont typeface="Arial"/>
                <a:buChar char="•"/>
              </a:pPr>
              <a:r>
                <a:rPr lang="en-US" sz="2836" u="none">
                  <a:solidFill>
                    <a:srgbClr val="FFFFFF"/>
                  </a:solidFill>
                  <a:latin typeface="HK Grotesk Medium"/>
                </a:rPr>
                <a:t>How will you know when you've reached it? </a:t>
              </a:r>
            </a:p>
            <a:p>
              <a:pPr marL="612334" lvl="1" indent="-306167" algn="l">
                <a:lnSpc>
                  <a:spcPts val="3687"/>
                </a:lnSpc>
                <a:spcBef>
                  <a:spcPct val="0"/>
                </a:spcBef>
                <a:buFont typeface="Arial"/>
                <a:buChar char="•"/>
              </a:pPr>
              <a:r>
                <a:rPr lang="en-US" sz="2836" u="none">
                  <a:solidFill>
                    <a:srgbClr val="FFFFFF"/>
                  </a:solidFill>
                  <a:latin typeface="HK Grotesk Medium"/>
                </a:rPr>
                <a:t>Is it in your power to accomplish it? </a:t>
              </a:r>
            </a:p>
            <a:p>
              <a:pPr marL="612334" lvl="1" indent="-306167" algn="l">
                <a:lnSpc>
                  <a:spcPts val="3687"/>
                </a:lnSpc>
                <a:spcBef>
                  <a:spcPct val="0"/>
                </a:spcBef>
                <a:buFont typeface="Arial"/>
                <a:buChar char="•"/>
              </a:pPr>
              <a:r>
                <a:rPr lang="en-US" sz="2836" u="none">
                  <a:solidFill>
                    <a:srgbClr val="FFFFFF"/>
                  </a:solidFill>
                  <a:latin typeface="HK Grotesk Medium"/>
                </a:rPr>
                <a:t>When exactly do you want to accomplish it?</a:t>
              </a:r>
            </a:p>
            <a:p>
              <a:pPr marL="612334" lvl="1" indent="-306167" algn="l">
                <a:lnSpc>
                  <a:spcPts val="3687"/>
                </a:lnSpc>
                <a:spcBef>
                  <a:spcPct val="0"/>
                </a:spcBef>
                <a:buFont typeface="Arial"/>
                <a:buChar char="•"/>
              </a:pPr>
              <a:r>
                <a:rPr lang="en-US" sz="2836" u="none">
                  <a:solidFill>
                    <a:srgbClr val="FFFFFF"/>
                  </a:solidFill>
                  <a:latin typeface="HK Grotesk Medium"/>
                </a:rPr>
                <a:t>Can you realistically achieve it in the time allotted? </a:t>
              </a:r>
            </a:p>
            <a:p>
              <a:pPr algn="l">
                <a:lnSpc>
                  <a:spcPts val="3687"/>
                </a:lnSpc>
                <a:spcBef>
                  <a:spcPct val="0"/>
                </a:spcBef>
              </a:pPr>
              <a:endParaRPr lang="en-US" sz="2836" u="none">
                <a:solidFill>
                  <a:srgbClr val="FFFFFF"/>
                </a:solidFill>
                <a:latin typeface="HK Grotesk Medium"/>
              </a:endParaRPr>
            </a:p>
          </p:txBody>
        </p:sp>
      </p:grpSp>
      <p:sp>
        <p:nvSpPr>
          <p:cNvPr id="9" name="AutoShape 9"/>
          <p:cNvSpPr/>
          <p:nvPr/>
        </p:nvSpPr>
        <p:spPr>
          <a:xfrm flipH="1" flipV="1">
            <a:off x="7500161" y="-383712"/>
            <a:ext cx="0" cy="10798039"/>
          </a:xfrm>
          <a:prstGeom prst="line">
            <a:avLst/>
          </a:prstGeom>
          <a:ln w="152400" cap="rnd">
            <a:solidFill>
              <a:srgbClr val="C7FECD"/>
            </a:solidFill>
            <a:prstDash val="solid"/>
            <a:headEnd type="none" w="sm" len="sm"/>
            <a:tailEnd type="none" w="sm" len="sm"/>
          </a:ln>
        </p:spPr>
        <p:txBody>
          <a:bodyPr/>
          <a:lstStyle/>
          <a:p>
            <a:endParaRPr lang="en-US"/>
          </a:p>
        </p:txBody>
      </p:sp>
      <p:sp>
        <p:nvSpPr>
          <p:cNvPr id="10" name="Freeform 10"/>
          <p:cNvSpPr/>
          <p:nvPr/>
        </p:nvSpPr>
        <p:spPr>
          <a:xfrm>
            <a:off x="6009195" y="8863285"/>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7FEC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82145" y="2674417"/>
            <a:ext cx="2563516" cy="2563516"/>
            <a:chOff x="0" y="0"/>
            <a:chExt cx="6350000" cy="6350000"/>
          </a:xfrm>
        </p:grpSpPr>
        <p:sp>
          <p:nvSpPr>
            <p:cNvPr id="3" name="Freeform 3"/>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16666" r="-16666"/>
              </a:stretch>
            </a:blipFill>
          </p:spPr>
          <p:txBody>
            <a:bodyPr/>
            <a:lstStyle/>
            <a:p>
              <a:endParaRPr lang="en-US"/>
            </a:p>
          </p:txBody>
        </p:sp>
        <p:sp>
          <p:nvSpPr>
            <p:cNvPr id="4" name="Freeform 4"/>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sp>
        <p:nvSpPr>
          <p:cNvPr id="5" name="TextBox 5"/>
          <p:cNvSpPr txBox="1"/>
          <p:nvPr/>
        </p:nvSpPr>
        <p:spPr>
          <a:xfrm>
            <a:off x="2129646" y="914503"/>
            <a:ext cx="14028708" cy="1295400"/>
          </a:xfrm>
          <a:prstGeom prst="rect">
            <a:avLst/>
          </a:prstGeom>
        </p:spPr>
        <p:txBody>
          <a:bodyPr lIns="0" tIns="0" rIns="0" bIns="0" rtlCol="0" anchor="t">
            <a:spAutoFit/>
          </a:bodyPr>
          <a:lstStyle/>
          <a:p>
            <a:pPr marL="0" lvl="0" indent="0" algn="ctr">
              <a:lnSpc>
                <a:spcPts val="9900"/>
              </a:lnSpc>
              <a:spcBef>
                <a:spcPct val="0"/>
              </a:spcBef>
            </a:pPr>
            <a:r>
              <a:rPr lang="en-US" sz="9000">
                <a:solidFill>
                  <a:srgbClr val="191918"/>
                </a:solidFill>
                <a:latin typeface="HK Grotesk Bold"/>
              </a:rPr>
              <a:t>S.M.A.R.T. Goals</a:t>
            </a:r>
          </a:p>
        </p:txBody>
      </p:sp>
      <p:sp>
        <p:nvSpPr>
          <p:cNvPr id="6" name="TextBox 6"/>
          <p:cNvSpPr txBox="1"/>
          <p:nvPr/>
        </p:nvSpPr>
        <p:spPr>
          <a:xfrm>
            <a:off x="1028700" y="5664347"/>
            <a:ext cx="2870406" cy="1308100"/>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Specific</a:t>
            </a:r>
          </a:p>
          <a:p>
            <a:pPr algn="ctr">
              <a:lnSpc>
                <a:spcPts val="3249"/>
              </a:lnSpc>
            </a:pPr>
            <a:r>
              <a:rPr lang="en-US" sz="2499">
                <a:solidFill>
                  <a:srgbClr val="191918"/>
                </a:solidFill>
                <a:latin typeface="HK Grotesk"/>
              </a:rPr>
              <a:t>Clarify the overall context</a:t>
            </a:r>
          </a:p>
        </p:txBody>
      </p:sp>
      <p:sp>
        <p:nvSpPr>
          <p:cNvPr id="7" name="Freeform 7"/>
          <p:cNvSpPr/>
          <p:nvPr/>
        </p:nvSpPr>
        <p:spPr>
          <a:xfrm>
            <a:off x="16864285" y="633685"/>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1182145" y="6991497"/>
            <a:ext cx="15923710" cy="2428875"/>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Example</a:t>
            </a:r>
          </a:p>
          <a:p>
            <a:pPr algn="ctr">
              <a:lnSpc>
                <a:spcPts val="3899"/>
              </a:lnSpc>
            </a:pPr>
            <a:endParaRPr lang="en-US" sz="2999" u="sng">
              <a:solidFill>
                <a:srgbClr val="191918"/>
              </a:solidFill>
              <a:latin typeface="HK Grotesk Bold"/>
            </a:endParaRPr>
          </a:p>
          <a:p>
            <a:pPr algn="ctr">
              <a:lnSpc>
                <a:spcPts val="3899"/>
              </a:lnSpc>
            </a:pPr>
            <a:r>
              <a:rPr lang="en-US" sz="2999">
                <a:solidFill>
                  <a:srgbClr val="191918"/>
                </a:solidFill>
                <a:latin typeface="HK Grotesk"/>
              </a:rPr>
              <a:t>"Help the Homeless" = Not Specific</a:t>
            </a:r>
          </a:p>
          <a:p>
            <a:pPr algn="ctr">
              <a:lnSpc>
                <a:spcPts val="3899"/>
              </a:lnSpc>
            </a:pPr>
            <a:r>
              <a:rPr lang="en-US" sz="2999">
                <a:solidFill>
                  <a:srgbClr val="191918"/>
                </a:solidFill>
                <a:latin typeface="HK Grotesk"/>
              </a:rPr>
              <a:t>vs </a:t>
            </a:r>
          </a:p>
          <a:p>
            <a:pPr algn="ctr">
              <a:lnSpc>
                <a:spcPts val="3899"/>
              </a:lnSpc>
            </a:pPr>
            <a:r>
              <a:rPr lang="en-US" sz="2999">
                <a:solidFill>
                  <a:srgbClr val="191918"/>
                </a:solidFill>
                <a:latin typeface="HK Grotesk"/>
              </a:rPr>
              <a:t>"Provide hot meals to area homeless population" = Specific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7FEC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82145" y="2674417"/>
            <a:ext cx="2563516" cy="2563516"/>
            <a:chOff x="0" y="0"/>
            <a:chExt cx="6350000" cy="6350000"/>
          </a:xfrm>
        </p:grpSpPr>
        <p:sp>
          <p:nvSpPr>
            <p:cNvPr id="3" name="Freeform 3"/>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16666" r="-16666"/>
              </a:stretch>
            </a:blipFill>
          </p:spPr>
          <p:txBody>
            <a:bodyPr/>
            <a:lstStyle/>
            <a:p>
              <a:endParaRPr lang="en-US"/>
            </a:p>
          </p:txBody>
        </p:sp>
        <p:sp>
          <p:nvSpPr>
            <p:cNvPr id="4" name="Freeform 4"/>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sp>
        <p:nvSpPr>
          <p:cNvPr id="5" name="TextBox 5"/>
          <p:cNvSpPr txBox="1"/>
          <p:nvPr/>
        </p:nvSpPr>
        <p:spPr>
          <a:xfrm>
            <a:off x="2129646" y="914503"/>
            <a:ext cx="14028708" cy="1295400"/>
          </a:xfrm>
          <a:prstGeom prst="rect">
            <a:avLst/>
          </a:prstGeom>
        </p:spPr>
        <p:txBody>
          <a:bodyPr lIns="0" tIns="0" rIns="0" bIns="0" rtlCol="0" anchor="t">
            <a:spAutoFit/>
          </a:bodyPr>
          <a:lstStyle/>
          <a:p>
            <a:pPr marL="0" lvl="0" indent="0" algn="ctr">
              <a:lnSpc>
                <a:spcPts val="9900"/>
              </a:lnSpc>
              <a:spcBef>
                <a:spcPct val="0"/>
              </a:spcBef>
            </a:pPr>
            <a:r>
              <a:rPr lang="en-US" sz="9000">
                <a:solidFill>
                  <a:srgbClr val="191918"/>
                </a:solidFill>
                <a:latin typeface="HK Grotesk Bold"/>
              </a:rPr>
              <a:t>S.M.A.R.T. Goals</a:t>
            </a:r>
          </a:p>
        </p:txBody>
      </p:sp>
      <p:sp>
        <p:nvSpPr>
          <p:cNvPr id="6" name="TextBox 6"/>
          <p:cNvSpPr txBox="1"/>
          <p:nvPr/>
        </p:nvSpPr>
        <p:spPr>
          <a:xfrm>
            <a:off x="1028700" y="5664347"/>
            <a:ext cx="2870406" cy="1308100"/>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Specific</a:t>
            </a:r>
          </a:p>
          <a:p>
            <a:pPr algn="ctr">
              <a:lnSpc>
                <a:spcPts val="3249"/>
              </a:lnSpc>
            </a:pPr>
            <a:r>
              <a:rPr lang="en-US" sz="2499">
                <a:solidFill>
                  <a:srgbClr val="191918"/>
                </a:solidFill>
                <a:latin typeface="HK Grotesk"/>
              </a:rPr>
              <a:t>Clarify the overall context</a:t>
            </a:r>
          </a:p>
        </p:txBody>
      </p:sp>
      <p:sp>
        <p:nvSpPr>
          <p:cNvPr id="7" name="TextBox 7"/>
          <p:cNvSpPr txBox="1"/>
          <p:nvPr/>
        </p:nvSpPr>
        <p:spPr>
          <a:xfrm>
            <a:off x="4368748" y="5664347"/>
            <a:ext cx="2870406" cy="1308100"/>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Measurable</a:t>
            </a:r>
          </a:p>
          <a:p>
            <a:pPr algn="ctr">
              <a:lnSpc>
                <a:spcPts val="3249"/>
              </a:lnSpc>
            </a:pPr>
            <a:r>
              <a:rPr lang="en-US" sz="2499">
                <a:solidFill>
                  <a:srgbClr val="191918"/>
                </a:solidFill>
                <a:latin typeface="HK Grotesk"/>
              </a:rPr>
              <a:t>Know exactly what will be measured</a:t>
            </a:r>
          </a:p>
        </p:txBody>
      </p:sp>
      <p:grpSp>
        <p:nvGrpSpPr>
          <p:cNvPr id="8" name="Group 8"/>
          <p:cNvGrpSpPr>
            <a:grpSpLocks noChangeAspect="1"/>
          </p:cNvGrpSpPr>
          <p:nvPr/>
        </p:nvGrpSpPr>
        <p:grpSpPr>
          <a:xfrm>
            <a:off x="4522193" y="2674417"/>
            <a:ext cx="2563516" cy="2563516"/>
            <a:chOff x="0" y="0"/>
            <a:chExt cx="6350000" cy="6350000"/>
          </a:xfrm>
        </p:grpSpPr>
        <p:sp>
          <p:nvSpPr>
            <p:cNvPr id="9" name="Freeform 9"/>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a:stretch>
            </a:blipFill>
          </p:spPr>
          <p:txBody>
            <a:bodyPr/>
            <a:lstStyle/>
            <a:p>
              <a:endParaRPr lang="en-US"/>
            </a:p>
          </p:txBody>
        </p:sp>
        <p:sp>
          <p:nvSpPr>
            <p:cNvPr id="10" name="Freeform 10"/>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sp>
        <p:nvSpPr>
          <p:cNvPr id="11" name="Freeform 11"/>
          <p:cNvSpPr/>
          <p:nvPr/>
        </p:nvSpPr>
        <p:spPr>
          <a:xfrm>
            <a:off x="16864285" y="633685"/>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5"/>
            <a:stretch>
              <a:fillRect/>
            </a:stretch>
          </a:blipFill>
        </p:spPr>
        <p:txBody>
          <a:bodyPr/>
          <a:lstStyle/>
          <a:p>
            <a:endParaRPr lang="en-US"/>
          </a:p>
        </p:txBody>
      </p:sp>
      <p:sp>
        <p:nvSpPr>
          <p:cNvPr id="12" name="TextBox 12"/>
          <p:cNvSpPr txBox="1"/>
          <p:nvPr/>
        </p:nvSpPr>
        <p:spPr>
          <a:xfrm>
            <a:off x="1182145" y="6991497"/>
            <a:ext cx="15923710" cy="2428875"/>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Example</a:t>
            </a:r>
          </a:p>
          <a:p>
            <a:pPr algn="ctr">
              <a:lnSpc>
                <a:spcPts val="3899"/>
              </a:lnSpc>
            </a:pPr>
            <a:endParaRPr lang="en-US" sz="2999" u="sng">
              <a:solidFill>
                <a:srgbClr val="191918"/>
              </a:solidFill>
              <a:latin typeface="HK Grotesk Bold"/>
            </a:endParaRPr>
          </a:p>
          <a:p>
            <a:pPr algn="ctr">
              <a:lnSpc>
                <a:spcPts val="3899"/>
              </a:lnSpc>
            </a:pPr>
            <a:r>
              <a:rPr lang="en-US" sz="2999">
                <a:solidFill>
                  <a:srgbClr val="191918"/>
                </a:solidFill>
                <a:latin typeface="HK Grotesk"/>
              </a:rPr>
              <a:t>--Target number of people served (i.e. 300 people per day)</a:t>
            </a:r>
          </a:p>
          <a:p>
            <a:pPr algn="ctr">
              <a:lnSpc>
                <a:spcPts val="3899"/>
              </a:lnSpc>
            </a:pPr>
            <a:r>
              <a:rPr lang="en-US" sz="2999">
                <a:solidFill>
                  <a:srgbClr val="191918"/>
                </a:solidFill>
                <a:latin typeface="HK Grotesk"/>
              </a:rPr>
              <a:t>--A percentage of a measured group (i.e. 50% of all registered students)</a:t>
            </a:r>
          </a:p>
          <a:p>
            <a:pPr algn="ctr">
              <a:lnSpc>
                <a:spcPts val="3899"/>
              </a:lnSpc>
            </a:pPr>
            <a:r>
              <a:rPr lang="en-US" sz="2999">
                <a:solidFill>
                  <a:srgbClr val="191918"/>
                </a:solidFill>
                <a:latin typeface="HK Grotesk"/>
              </a:rPr>
              <a:t>--Quantity/frequency of a service (i.e. one meal per day day)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7FEC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82145" y="2674417"/>
            <a:ext cx="2563516" cy="2563516"/>
            <a:chOff x="0" y="0"/>
            <a:chExt cx="6350000" cy="6350000"/>
          </a:xfrm>
        </p:grpSpPr>
        <p:sp>
          <p:nvSpPr>
            <p:cNvPr id="3" name="Freeform 3"/>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16666" r="-16666"/>
              </a:stretch>
            </a:blipFill>
          </p:spPr>
          <p:txBody>
            <a:bodyPr/>
            <a:lstStyle/>
            <a:p>
              <a:endParaRPr lang="en-US"/>
            </a:p>
          </p:txBody>
        </p:sp>
        <p:sp>
          <p:nvSpPr>
            <p:cNvPr id="4" name="Freeform 4"/>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sp>
        <p:nvSpPr>
          <p:cNvPr id="5" name="TextBox 5"/>
          <p:cNvSpPr txBox="1"/>
          <p:nvPr/>
        </p:nvSpPr>
        <p:spPr>
          <a:xfrm>
            <a:off x="2129646" y="914503"/>
            <a:ext cx="14028708" cy="1295400"/>
          </a:xfrm>
          <a:prstGeom prst="rect">
            <a:avLst/>
          </a:prstGeom>
        </p:spPr>
        <p:txBody>
          <a:bodyPr lIns="0" tIns="0" rIns="0" bIns="0" rtlCol="0" anchor="t">
            <a:spAutoFit/>
          </a:bodyPr>
          <a:lstStyle/>
          <a:p>
            <a:pPr marL="0" lvl="0" indent="0" algn="ctr">
              <a:lnSpc>
                <a:spcPts val="9900"/>
              </a:lnSpc>
              <a:spcBef>
                <a:spcPct val="0"/>
              </a:spcBef>
            </a:pPr>
            <a:r>
              <a:rPr lang="en-US" sz="9000">
                <a:solidFill>
                  <a:srgbClr val="191918"/>
                </a:solidFill>
                <a:latin typeface="HK Grotesk Bold"/>
              </a:rPr>
              <a:t>S.M.A.R.T. Goals</a:t>
            </a:r>
          </a:p>
        </p:txBody>
      </p:sp>
      <p:sp>
        <p:nvSpPr>
          <p:cNvPr id="6" name="TextBox 6"/>
          <p:cNvSpPr txBox="1"/>
          <p:nvPr/>
        </p:nvSpPr>
        <p:spPr>
          <a:xfrm>
            <a:off x="1028700" y="5664347"/>
            <a:ext cx="2870406" cy="1308100"/>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Specific</a:t>
            </a:r>
          </a:p>
          <a:p>
            <a:pPr algn="ctr">
              <a:lnSpc>
                <a:spcPts val="3249"/>
              </a:lnSpc>
            </a:pPr>
            <a:r>
              <a:rPr lang="en-US" sz="2499">
                <a:solidFill>
                  <a:srgbClr val="191918"/>
                </a:solidFill>
                <a:latin typeface="HK Grotesk"/>
              </a:rPr>
              <a:t>Clarify the overall context</a:t>
            </a:r>
          </a:p>
        </p:txBody>
      </p:sp>
      <p:sp>
        <p:nvSpPr>
          <p:cNvPr id="7" name="TextBox 7"/>
          <p:cNvSpPr txBox="1"/>
          <p:nvPr/>
        </p:nvSpPr>
        <p:spPr>
          <a:xfrm>
            <a:off x="7708797" y="5664347"/>
            <a:ext cx="3152927" cy="1308100"/>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Attainable</a:t>
            </a:r>
          </a:p>
          <a:p>
            <a:pPr algn="ctr">
              <a:lnSpc>
                <a:spcPts val="3249"/>
              </a:lnSpc>
            </a:pPr>
            <a:r>
              <a:rPr lang="en-US" sz="2499">
                <a:solidFill>
                  <a:srgbClr val="191918"/>
                </a:solidFill>
                <a:latin typeface="HK Grotesk"/>
              </a:rPr>
              <a:t>Goals should not be too difficult to achieve</a:t>
            </a:r>
          </a:p>
        </p:txBody>
      </p:sp>
      <p:sp>
        <p:nvSpPr>
          <p:cNvPr id="8" name="TextBox 8"/>
          <p:cNvSpPr txBox="1"/>
          <p:nvPr/>
        </p:nvSpPr>
        <p:spPr>
          <a:xfrm>
            <a:off x="4368748" y="5664347"/>
            <a:ext cx="2870406" cy="1308100"/>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Measurable</a:t>
            </a:r>
          </a:p>
          <a:p>
            <a:pPr algn="ctr">
              <a:lnSpc>
                <a:spcPts val="3249"/>
              </a:lnSpc>
            </a:pPr>
            <a:r>
              <a:rPr lang="en-US" sz="2499">
                <a:solidFill>
                  <a:srgbClr val="191918"/>
                </a:solidFill>
                <a:latin typeface="HK Grotesk"/>
              </a:rPr>
              <a:t>Know exactly what will be measured</a:t>
            </a:r>
          </a:p>
        </p:txBody>
      </p:sp>
      <p:grpSp>
        <p:nvGrpSpPr>
          <p:cNvPr id="9" name="Group 9"/>
          <p:cNvGrpSpPr>
            <a:grpSpLocks noChangeAspect="1"/>
          </p:cNvGrpSpPr>
          <p:nvPr/>
        </p:nvGrpSpPr>
        <p:grpSpPr>
          <a:xfrm>
            <a:off x="4522193" y="2674417"/>
            <a:ext cx="2563516" cy="2563516"/>
            <a:chOff x="0" y="0"/>
            <a:chExt cx="6350000" cy="6350000"/>
          </a:xfrm>
        </p:grpSpPr>
        <p:sp>
          <p:nvSpPr>
            <p:cNvPr id="10" name="Freeform 10"/>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a:stretch>
            </a:blipFill>
          </p:spPr>
          <p:txBody>
            <a:bodyPr/>
            <a:lstStyle/>
            <a:p>
              <a:endParaRPr lang="en-US"/>
            </a:p>
          </p:txBody>
        </p:sp>
        <p:sp>
          <p:nvSpPr>
            <p:cNvPr id="11" name="Freeform 11"/>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grpSp>
        <p:nvGrpSpPr>
          <p:cNvPr id="12" name="Group 12"/>
          <p:cNvGrpSpPr>
            <a:grpSpLocks noChangeAspect="1"/>
          </p:cNvGrpSpPr>
          <p:nvPr/>
        </p:nvGrpSpPr>
        <p:grpSpPr>
          <a:xfrm>
            <a:off x="7862242" y="2674417"/>
            <a:ext cx="2563516" cy="2563516"/>
            <a:chOff x="0" y="0"/>
            <a:chExt cx="6350000" cy="6350000"/>
          </a:xfrm>
        </p:grpSpPr>
        <p:sp>
          <p:nvSpPr>
            <p:cNvPr id="13" name="Freeform 13"/>
            <p:cNvSpPr/>
            <p:nvPr/>
          </p:nvSpPr>
          <p:spPr>
            <a:xfrm flipH="1">
              <a:off x="655320" y="655320"/>
              <a:ext cx="5039360" cy="5039360"/>
            </a:xfrm>
            <a:custGeom>
              <a:avLst/>
              <a:gdLst/>
              <a:ahLst/>
              <a:cxnLst/>
              <a:rect l="l" t="t" r="r" b="b"/>
              <a:pathLst>
                <a:path w="5039360" h="5039360">
                  <a:moveTo>
                    <a:pt x="2519680" y="0"/>
                  </a:moveTo>
                  <a:cubicBezTo>
                    <a:pt x="3911600" y="0"/>
                    <a:pt x="5039360" y="1127760"/>
                    <a:pt x="5039360" y="2519680"/>
                  </a:cubicBezTo>
                  <a:cubicBezTo>
                    <a:pt x="5039360" y="3911600"/>
                    <a:pt x="3911600" y="5039360"/>
                    <a:pt x="2519680" y="5039360"/>
                  </a:cubicBezTo>
                  <a:cubicBezTo>
                    <a:pt x="1127760" y="5039360"/>
                    <a:pt x="0" y="3911600"/>
                    <a:pt x="0" y="2519680"/>
                  </a:cubicBezTo>
                  <a:cubicBezTo>
                    <a:pt x="0" y="1127760"/>
                    <a:pt x="1127760" y="0"/>
                    <a:pt x="2519680" y="0"/>
                  </a:cubicBezTo>
                  <a:close/>
                </a:path>
              </a:pathLst>
            </a:custGeom>
            <a:blipFill>
              <a:blip r:embed="rId5"/>
              <a:stretch>
                <a:fillRect l="-16666" r="-16666"/>
              </a:stretch>
            </a:blipFill>
          </p:spPr>
          <p:txBody>
            <a:bodyPr/>
            <a:lstStyle/>
            <a:p>
              <a:endParaRPr lang="en-US"/>
            </a:p>
          </p:txBody>
        </p:sp>
        <p:sp>
          <p:nvSpPr>
            <p:cNvPr id="14" name="Freeform 14"/>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sp>
        <p:nvSpPr>
          <p:cNvPr id="15" name="Freeform 15"/>
          <p:cNvSpPr/>
          <p:nvPr/>
        </p:nvSpPr>
        <p:spPr>
          <a:xfrm>
            <a:off x="16864285" y="633685"/>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6"/>
            <a:stretch>
              <a:fillRect/>
            </a:stretch>
          </a:blipFill>
        </p:spPr>
        <p:txBody>
          <a:bodyPr/>
          <a:lstStyle/>
          <a:p>
            <a:endParaRPr lang="en-US"/>
          </a:p>
        </p:txBody>
      </p:sp>
      <p:sp>
        <p:nvSpPr>
          <p:cNvPr id="16" name="TextBox 16"/>
          <p:cNvSpPr txBox="1"/>
          <p:nvPr/>
        </p:nvSpPr>
        <p:spPr>
          <a:xfrm>
            <a:off x="1182145" y="6991497"/>
            <a:ext cx="15923710" cy="3400425"/>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Example</a:t>
            </a:r>
          </a:p>
          <a:p>
            <a:pPr algn="ctr">
              <a:lnSpc>
                <a:spcPts val="3899"/>
              </a:lnSpc>
            </a:pPr>
            <a:endParaRPr lang="en-US" sz="2999" u="sng">
              <a:solidFill>
                <a:srgbClr val="191918"/>
              </a:solidFill>
              <a:latin typeface="HK Grotesk Bold"/>
            </a:endParaRPr>
          </a:p>
          <a:p>
            <a:pPr algn="ctr">
              <a:lnSpc>
                <a:spcPts val="3899"/>
              </a:lnSpc>
            </a:pPr>
            <a:r>
              <a:rPr lang="en-US" sz="2999">
                <a:solidFill>
                  <a:srgbClr val="191918"/>
                </a:solidFill>
                <a:latin typeface="HK Grotesk Bold"/>
              </a:rPr>
              <a:t>“</a:t>
            </a:r>
            <a:r>
              <a:rPr lang="en-US" sz="2999">
                <a:solidFill>
                  <a:srgbClr val="191918"/>
                </a:solidFill>
                <a:latin typeface="HK Grotesk"/>
              </a:rPr>
              <a:t>Eliminate diabetes” = Unattainable</a:t>
            </a:r>
          </a:p>
          <a:p>
            <a:pPr algn="ctr">
              <a:lnSpc>
                <a:spcPts val="3899"/>
              </a:lnSpc>
            </a:pPr>
            <a:r>
              <a:rPr lang="en-US" sz="2999">
                <a:solidFill>
                  <a:srgbClr val="191918"/>
                </a:solidFill>
                <a:latin typeface="HK Grotesk"/>
              </a:rPr>
              <a:t> vs</a:t>
            </a:r>
          </a:p>
          <a:p>
            <a:pPr algn="ctr">
              <a:lnSpc>
                <a:spcPts val="3899"/>
              </a:lnSpc>
            </a:pPr>
            <a:r>
              <a:rPr lang="en-US" sz="2999">
                <a:solidFill>
                  <a:srgbClr val="191918"/>
                </a:solidFill>
                <a:latin typeface="HK Grotesk"/>
              </a:rPr>
              <a:t>“Provide health education and medical intervention services for diabetes prevention for those individuals that seek services” = Attainable</a:t>
            </a:r>
          </a:p>
          <a:p>
            <a:pPr algn="ctr">
              <a:lnSpc>
                <a:spcPts val="3899"/>
              </a:lnSpc>
            </a:pPr>
            <a:endParaRPr lang="en-US" sz="2999">
              <a:solidFill>
                <a:srgbClr val="191918"/>
              </a:solidFill>
              <a:latin typeface="HK Grotesk"/>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7FEC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82145" y="2674417"/>
            <a:ext cx="2563516" cy="2563516"/>
            <a:chOff x="0" y="0"/>
            <a:chExt cx="6350000" cy="6350000"/>
          </a:xfrm>
        </p:grpSpPr>
        <p:sp>
          <p:nvSpPr>
            <p:cNvPr id="3" name="Freeform 3"/>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16666" r="-16666"/>
              </a:stretch>
            </a:blipFill>
          </p:spPr>
          <p:txBody>
            <a:bodyPr/>
            <a:lstStyle/>
            <a:p>
              <a:endParaRPr lang="en-US"/>
            </a:p>
          </p:txBody>
        </p:sp>
        <p:sp>
          <p:nvSpPr>
            <p:cNvPr id="4" name="Freeform 4"/>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sp>
        <p:nvSpPr>
          <p:cNvPr id="5" name="TextBox 5"/>
          <p:cNvSpPr txBox="1"/>
          <p:nvPr/>
        </p:nvSpPr>
        <p:spPr>
          <a:xfrm>
            <a:off x="2129646" y="914503"/>
            <a:ext cx="14028708" cy="1295400"/>
          </a:xfrm>
          <a:prstGeom prst="rect">
            <a:avLst/>
          </a:prstGeom>
        </p:spPr>
        <p:txBody>
          <a:bodyPr lIns="0" tIns="0" rIns="0" bIns="0" rtlCol="0" anchor="t">
            <a:spAutoFit/>
          </a:bodyPr>
          <a:lstStyle/>
          <a:p>
            <a:pPr marL="0" lvl="0" indent="0" algn="ctr">
              <a:lnSpc>
                <a:spcPts val="9900"/>
              </a:lnSpc>
              <a:spcBef>
                <a:spcPct val="0"/>
              </a:spcBef>
            </a:pPr>
            <a:r>
              <a:rPr lang="en-US" sz="9000">
                <a:solidFill>
                  <a:srgbClr val="191918"/>
                </a:solidFill>
                <a:latin typeface="HK Grotesk Bold"/>
              </a:rPr>
              <a:t>S.M.A.R.T. Goals</a:t>
            </a:r>
          </a:p>
        </p:txBody>
      </p:sp>
      <p:sp>
        <p:nvSpPr>
          <p:cNvPr id="6" name="TextBox 6"/>
          <p:cNvSpPr txBox="1"/>
          <p:nvPr/>
        </p:nvSpPr>
        <p:spPr>
          <a:xfrm>
            <a:off x="1028700" y="5664347"/>
            <a:ext cx="2870406" cy="1308100"/>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Specific</a:t>
            </a:r>
          </a:p>
          <a:p>
            <a:pPr algn="ctr">
              <a:lnSpc>
                <a:spcPts val="3249"/>
              </a:lnSpc>
            </a:pPr>
            <a:r>
              <a:rPr lang="en-US" sz="2499">
                <a:solidFill>
                  <a:srgbClr val="191918"/>
                </a:solidFill>
                <a:latin typeface="HK Grotesk"/>
              </a:rPr>
              <a:t>Clarify the overall context</a:t>
            </a:r>
          </a:p>
        </p:txBody>
      </p:sp>
      <p:sp>
        <p:nvSpPr>
          <p:cNvPr id="7" name="TextBox 7"/>
          <p:cNvSpPr txBox="1"/>
          <p:nvPr/>
        </p:nvSpPr>
        <p:spPr>
          <a:xfrm>
            <a:off x="7708797" y="5664347"/>
            <a:ext cx="3103070" cy="1308100"/>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Attainable</a:t>
            </a:r>
          </a:p>
          <a:p>
            <a:pPr algn="ctr">
              <a:lnSpc>
                <a:spcPts val="3249"/>
              </a:lnSpc>
            </a:pPr>
            <a:r>
              <a:rPr lang="en-US" sz="2499">
                <a:solidFill>
                  <a:srgbClr val="191918"/>
                </a:solidFill>
                <a:latin typeface="HK Grotesk"/>
              </a:rPr>
              <a:t>Goals should not be too difficult to achieve</a:t>
            </a:r>
          </a:p>
        </p:txBody>
      </p:sp>
      <p:sp>
        <p:nvSpPr>
          <p:cNvPr id="8" name="TextBox 8"/>
          <p:cNvSpPr txBox="1"/>
          <p:nvPr/>
        </p:nvSpPr>
        <p:spPr>
          <a:xfrm>
            <a:off x="4368748" y="5664347"/>
            <a:ext cx="2870406" cy="1308100"/>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Measurable</a:t>
            </a:r>
          </a:p>
          <a:p>
            <a:pPr algn="ctr">
              <a:lnSpc>
                <a:spcPts val="3249"/>
              </a:lnSpc>
            </a:pPr>
            <a:r>
              <a:rPr lang="en-US" sz="2499">
                <a:solidFill>
                  <a:srgbClr val="191918"/>
                </a:solidFill>
                <a:latin typeface="HK Grotesk"/>
              </a:rPr>
              <a:t>Know exactly what will be measured</a:t>
            </a:r>
          </a:p>
        </p:txBody>
      </p:sp>
      <p:sp>
        <p:nvSpPr>
          <p:cNvPr id="9" name="TextBox 9"/>
          <p:cNvSpPr txBox="1"/>
          <p:nvPr/>
        </p:nvSpPr>
        <p:spPr>
          <a:xfrm>
            <a:off x="11048845" y="5664347"/>
            <a:ext cx="3169546" cy="1308100"/>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Relevant</a:t>
            </a:r>
          </a:p>
          <a:p>
            <a:pPr algn="ctr">
              <a:lnSpc>
                <a:spcPts val="3249"/>
              </a:lnSpc>
            </a:pPr>
            <a:r>
              <a:rPr lang="en-US" sz="2499">
                <a:solidFill>
                  <a:srgbClr val="191918"/>
                </a:solidFill>
                <a:latin typeface="HK Grotesk"/>
              </a:rPr>
              <a:t>Goal should contribute to your mission</a:t>
            </a:r>
          </a:p>
        </p:txBody>
      </p:sp>
      <p:grpSp>
        <p:nvGrpSpPr>
          <p:cNvPr id="10" name="Group 10"/>
          <p:cNvGrpSpPr>
            <a:grpSpLocks noChangeAspect="1"/>
          </p:cNvGrpSpPr>
          <p:nvPr/>
        </p:nvGrpSpPr>
        <p:grpSpPr>
          <a:xfrm>
            <a:off x="4522193" y="2674417"/>
            <a:ext cx="2563516" cy="2563516"/>
            <a:chOff x="0" y="0"/>
            <a:chExt cx="6350000" cy="6350000"/>
          </a:xfrm>
        </p:grpSpPr>
        <p:sp>
          <p:nvSpPr>
            <p:cNvPr id="11" name="Freeform 11"/>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a:stretch>
            </a:blipFill>
          </p:spPr>
          <p:txBody>
            <a:bodyPr/>
            <a:lstStyle/>
            <a:p>
              <a:endParaRPr lang="en-US"/>
            </a:p>
          </p:txBody>
        </p:sp>
        <p:sp>
          <p:nvSpPr>
            <p:cNvPr id="12" name="Freeform 12"/>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grpSp>
        <p:nvGrpSpPr>
          <p:cNvPr id="13" name="Group 13"/>
          <p:cNvGrpSpPr>
            <a:grpSpLocks noChangeAspect="1"/>
          </p:cNvGrpSpPr>
          <p:nvPr/>
        </p:nvGrpSpPr>
        <p:grpSpPr>
          <a:xfrm>
            <a:off x="7862242" y="2674417"/>
            <a:ext cx="2563516" cy="2563516"/>
            <a:chOff x="0" y="0"/>
            <a:chExt cx="6350000" cy="6350000"/>
          </a:xfrm>
        </p:grpSpPr>
        <p:sp>
          <p:nvSpPr>
            <p:cNvPr id="14" name="Freeform 14"/>
            <p:cNvSpPr/>
            <p:nvPr/>
          </p:nvSpPr>
          <p:spPr>
            <a:xfrm flipH="1">
              <a:off x="655320" y="655320"/>
              <a:ext cx="5039360" cy="5039360"/>
            </a:xfrm>
            <a:custGeom>
              <a:avLst/>
              <a:gdLst/>
              <a:ahLst/>
              <a:cxnLst/>
              <a:rect l="l" t="t" r="r" b="b"/>
              <a:pathLst>
                <a:path w="5039360" h="5039360">
                  <a:moveTo>
                    <a:pt x="2519680" y="0"/>
                  </a:moveTo>
                  <a:cubicBezTo>
                    <a:pt x="3911600" y="0"/>
                    <a:pt x="5039360" y="1127760"/>
                    <a:pt x="5039360" y="2519680"/>
                  </a:cubicBezTo>
                  <a:cubicBezTo>
                    <a:pt x="5039360" y="3911600"/>
                    <a:pt x="3911600" y="5039360"/>
                    <a:pt x="2519680" y="5039360"/>
                  </a:cubicBezTo>
                  <a:cubicBezTo>
                    <a:pt x="1127760" y="5039360"/>
                    <a:pt x="0" y="3911600"/>
                    <a:pt x="0" y="2519680"/>
                  </a:cubicBezTo>
                  <a:cubicBezTo>
                    <a:pt x="0" y="1127760"/>
                    <a:pt x="1127760" y="0"/>
                    <a:pt x="2519680" y="0"/>
                  </a:cubicBezTo>
                  <a:close/>
                </a:path>
              </a:pathLst>
            </a:custGeom>
            <a:blipFill>
              <a:blip r:embed="rId5"/>
              <a:stretch>
                <a:fillRect l="-16666" r="-16666"/>
              </a:stretch>
            </a:blipFill>
          </p:spPr>
          <p:txBody>
            <a:bodyPr/>
            <a:lstStyle/>
            <a:p>
              <a:endParaRPr lang="en-US"/>
            </a:p>
          </p:txBody>
        </p:sp>
        <p:sp>
          <p:nvSpPr>
            <p:cNvPr id="15" name="Freeform 15"/>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grpSp>
        <p:nvGrpSpPr>
          <p:cNvPr id="16" name="Group 16"/>
          <p:cNvGrpSpPr>
            <a:grpSpLocks noChangeAspect="1"/>
          </p:cNvGrpSpPr>
          <p:nvPr/>
        </p:nvGrpSpPr>
        <p:grpSpPr>
          <a:xfrm>
            <a:off x="11202290" y="2674417"/>
            <a:ext cx="2563516" cy="2563516"/>
            <a:chOff x="0" y="0"/>
            <a:chExt cx="6350000" cy="6350000"/>
          </a:xfrm>
        </p:grpSpPr>
        <p:sp>
          <p:nvSpPr>
            <p:cNvPr id="17" name="Freeform 17"/>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6"/>
              <a:stretch>
                <a:fillRect/>
              </a:stretch>
            </a:blipFill>
          </p:spPr>
          <p:txBody>
            <a:bodyPr/>
            <a:lstStyle/>
            <a:p>
              <a:endParaRPr lang="en-US"/>
            </a:p>
          </p:txBody>
        </p:sp>
        <p:sp>
          <p:nvSpPr>
            <p:cNvPr id="18" name="Freeform 18"/>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sp>
        <p:nvSpPr>
          <p:cNvPr id="19" name="Freeform 19"/>
          <p:cNvSpPr/>
          <p:nvPr/>
        </p:nvSpPr>
        <p:spPr>
          <a:xfrm>
            <a:off x="16864285" y="633685"/>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7"/>
            <a:stretch>
              <a:fillRect/>
            </a:stretch>
          </a:blipFill>
        </p:spPr>
        <p:txBody>
          <a:bodyPr/>
          <a:lstStyle/>
          <a:p>
            <a:endParaRPr lang="en-US"/>
          </a:p>
        </p:txBody>
      </p:sp>
      <p:sp>
        <p:nvSpPr>
          <p:cNvPr id="20" name="TextBox 20"/>
          <p:cNvSpPr txBox="1"/>
          <p:nvPr/>
        </p:nvSpPr>
        <p:spPr>
          <a:xfrm>
            <a:off x="1182145" y="6991497"/>
            <a:ext cx="15923710" cy="2428875"/>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Example</a:t>
            </a:r>
          </a:p>
          <a:p>
            <a:pPr algn="ctr">
              <a:lnSpc>
                <a:spcPts val="3899"/>
              </a:lnSpc>
            </a:pPr>
            <a:endParaRPr lang="en-US" sz="2999" u="sng">
              <a:solidFill>
                <a:srgbClr val="191918"/>
              </a:solidFill>
              <a:latin typeface="HK Grotesk Bold"/>
            </a:endParaRPr>
          </a:p>
          <a:p>
            <a:pPr algn="ctr">
              <a:lnSpc>
                <a:spcPts val="3899"/>
              </a:lnSpc>
            </a:pPr>
            <a:r>
              <a:rPr lang="en-US" sz="2999">
                <a:solidFill>
                  <a:srgbClr val="191918"/>
                </a:solidFill>
                <a:latin typeface="HK Grotesk"/>
              </a:rPr>
              <a:t>If your mission is to increase access to sustainable transportation,</a:t>
            </a:r>
          </a:p>
          <a:p>
            <a:pPr algn="ctr">
              <a:lnSpc>
                <a:spcPts val="3899"/>
              </a:lnSpc>
            </a:pPr>
            <a:r>
              <a:rPr lang="en-US" sz="2999">
                <a:solidFill>
                  <a:srgbClr val="191918"/>
                </a:solidFill>
                <a:latin typeface="HK Grotesk"/>
              </a:rPr>
              <a:t>is a goal to provide backpacks to school children relevant to your mission?</a:t>
            </a:r>
          </a:p>
          <a:p>
            <a:pPr algn="ctr">
              <a:lnSpc>
                <a:spcPts val="3899"/>
              </a:lnSpc>
            </a:pPr>
            <a:endParaRPr lang="en-US" sz="2999">
              <a:solidFill>
                <a:srgbClr val="191918"/>
              </a:solidFill>
              <a:latin typeface="HK Grotesk"/>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7FEC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82145" y="2674417"/>
            <a:ext cx="2563516" cy="2563516"/>
            <a:chOff x="0" y="0"/>
            <a:chExt cx="6350000" cy="6350000"/>
          </a:xfrm>
        </p:grpSpPr>
        <p:sp>
          <p:nvSpPr>
            <p:cNvPr id="3" name="Freeform 3"/>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16666" r="-16666"/>
              </a:stretch>
            </a:blipFill>
          </p:spPr>
          <p:txBody>
            <a:bodyPr/>
            <a:lstStyle/>
            <a:p>
              <a:endParaRPr lang="en-US"/>
            </a:p>
          </p:txBody>
        </p:sp>
        <p:sp>
          <p:nvSpPr>
            <p:cNvPr id="4" name="Freeform 4"/>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sp>
        <p:nvSpPr>
          <p:cNvPr id="5" name="TextBox 5"/>
          <p:cNvSpPr txBox="1"/>
          <p:nvPr/>
        </p:nvSpPr>
        <p:spPr>
          <a:xfrm>
            <a:off x="2129646" y="914503"/>
            <a:ext cx="14028708" cy="1295400"/>
          </a:xfrm>
          <a:prstGeom prst="rect">
            <a:avLst/>
          </a:prstGeom>
        </p:spPr>
        <p:txBody>
          <a:bodyPr lIns="0" tIns="0" rIns="0" bIns="0" rtlCol="0" anchor="t">
            <a:spAutoFit/>
          </a:bodyPr>
          <a:lstStyle/>
          <a:p>
            <a:pPr marL="0" lvl="0" indent="0" algn="ctr">
              <a:lnSpc>
                <a:spcPts val="9900"/>
              </a:lnSpc>
              <a:spcBef>
                <a:spcPct val="0"/>
              </a:spcBef>
            </a:pPr>
            <a:r>
              <a:rPr lang="en-US" sz="9000">
                <a:solidFill>
                  <a:srgbClr val="191918"/>
                </a:solidFill>
                <a:latin typeface="HK Grotesk Bold"/>
              </a:rPr>
              <a:t>S.M.A.R.T. Goals</a:t>
            </a:r>
          </a:p>
        </p:txBody>
      </p:sp>
      <p:sp>
        <p:nvSpPr>
          <p:cNvPr id="6" name="TextBox 6"/>
          <p:cNvSpPr txBox="1"/>
          <p:nvPr/>
        </p:nvSpPr>
        <p:spPr>
          <a:xfrm>
            <a:off x="1028700" y="5664347"/>
            <a:ext cx="2870406" cy="1308100"/>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Specific</a:t>
            </a:r>
          </a:p>
          <a:p>
            <a:pPr algn="ctr">
              <a:lnSpc>
                <a:spcPts val="3249"/>
              </a:lnSpc>
            </a:pPr>
            <a:r>
              <a:rPr lang="en-US" sz="2499">
                <a:solidFill>
                  <a:srgbClr val="191918"/>
                </a:solidFill>
                <a:latin typeface="HK Grotesk"/>
              </a:rPr>
              <a:t>Clarify the overall context</a:t>
            </a:r>
          </a:p>
        </p:txBody>
      </p:sp>
      <p:sp>
        <p:nvSpPr>
          <p:cNvPr id="7" name="TextBox 7"/>
          <p:cNvSpPr txBox="1"/>
          <p:nvPr/>
        </p:nvSpPr>
        <p:spPr>
          <a:xfrm>
            <a:off x="7708797" y="5664347"/>
            <a:ext cx="2870406" cy="1717675"/>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Attainable</a:t>
            </a:r>
          </a:p>
          <a:p>
            <a:pPr algn="ctr">
              <a:lnSpc>
                <a:spcPts val="3249"/>
              </a:lnSpc>
            </a:pPr>
            <a:r>
              <a:rPr lang="en-US" sz="2499">
                <a:solidFill>
                  <a:srgbClr val="191918"/>
                </a:solidFill>
                <a:latin typeface="HK Grotesk"/>
              </a:rPr>
              <a:t>Goals should not be too difficult to achieve</a:t>
            </a:r>
          </a:p>
        </p:txBody>
      </p:sp>
      <p:sp>
        <p:nvSpPr>
          <p:cNvPr id="8" name="TextBox 8"/>
          <p:cNvSpPr txBox="1"/>
          <p:nvPr/>
        </p:nvSpPr>
        <p:spPr>
          <a:xfrm>
            <a:off x="4368748" y="5664347"/>
            <a:ext cx="2870406" cy="1308100"/>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Measurable</a:t>
            </a:r>
          </a:p>
          <a:p>
            <a:pPr algn="ctr">
              <a:lnSpc>
                <a:spcPts val="3249"/>
              </a:lnSpc>
            </a:pPr>
            <a:r>
              <a:rPr lang="en-US" sz="2499">
                <a:solidFill>
                  <a:srgbClr val="191918"/>
                </a:solidFill>
                <a:latin typeface="HK Grotesk"/>
              </a:rPr>
              <a:t>Know exactly what will be measured</a:t>
            </a:r>
          </a:p>
        </p:txBody>
      </p:sp>
      <p:sp>
        <p:nvSpPr>
          <p:cNvPr id="9" name="TextBox 9"/>
          <p:cNvSpPr txBox="1"/>
          <p:nvPr/>
        </p:nvSpPr>
        <p:spPr>
          <a:xfrm>
            <a:off x="14388894" y="5664347"/>
            <a:ext cx="2870406" cy="1717675"/>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Time-Based</a:t>
            </a:r>
          </a:p>
          <a:p>
            <a:pPr algn="ctr">
              <a:lnSpc>
                <a:spcPts val="3249"/>
              </a:lnSpc>
            </a:pPr>
            <a:r>
              <a:rPr lang="en-US" sz="2499">
                <a:solidFill>
                  <a:srgbClr val="191918"/>
                </a:solidFill>
                <a:latin typeface="HK Grotesk"/>
              </a:rPr>
              <a:t>Should have a beginning and an end</a:t>
            </a:r>
          </a:p>
        </p:txBody>
      </p:sp>
      <p:sp>
        <p:nvSpPr>
          <p:cNvPr id="10" name="TextBox 10"/>
          <p:cNvSpPr txBox="1"/>
          <p:nvPr/>
        </p:nvSpPr>
        <p:spPr>
          <a:xfrm>
            <a:off x="11048845" y="5664347"/>
            <a:ext cx="2870406" cy="1717675"/>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Relevant</a:t>
            </a:r>
          </a:p>
          <a:p>
            <a:pPr algn="ctr">
              <a:lnSpc>
                <a:spcPts val="3249"/>
              </a:lnSpc>
            </a:pPr>
            <a:r>
              <a:rPr lang="en-US" sz="2499">
                <a:solidFill>
                  <a:srgbClr val="191918"/>
                </a:solidFill>
                <a:latin typeface="HK Grotesk"/>
              </a:rPr>
              <a:t>Goal should contribute to your mission</a:t>
            </a:r>
          </a:p>
        </p:txBody>
      </p:sp>
      <p:grpSp>
        <p:nvGrpSpPr>
          <p:cNvPr id="11" name="Group 11"/>
          <p:cNvGrpSpPr>
            <a:grpSpLocks noChangeAspect="1"/>
          </p:cNvGrpSpPr>
          <p:nvPr/>
        </p:nvGrpSpPr>
        <p:grpSpPr>
          <a:xfrm>
            <a:off x="4522193" y="2674417"/>
            <a:ext cx="2563516" cy="2563516"/>
            <a:chOff x="0" y="0"/>
            <a:chExt cx="6350000" cy="6350000"/>
          </a:xfrm>
        </p:grpSpPr>
        <p:sp>
          <p:nvSpPr>
            <p:cNvPr id="12" name="Freeform 12"/>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a:stretch>
            </a:blipFill>
          </p:spPr>
          <p:txBody>
            <a:bodyPr/>
            <a:lstStyle/>
            <a:p>
              <a:endParaRPr lang="en-US"/>
            </a:p>
          </p:txBody>
        </p:sp>
        <p:sp>
          <p:nvSpPr>
            <p:cNvPr id="13" name="Freeform 13"/>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grpSp>
        <p:nvGrpSpPr>
          <p:cNvPr id="14" name="Group 14"/>
          <p:cNvGrpSpPr>
            <a:grpSpLocks noChangeAspect="1"/>
          </p:cNvGrpSpPr>
          <p:nvPr/>
        </p:nvGrpSpPr>
        <p:grpSpPr>
          <a:xfrm>
            <a:off x="7862242" y="2674417"/>
            <a:ext cx="2563516" cy="2563516"/>
            <a:chOff x="0" y="0"/>
            <a:chExt cx="6350000" cy="6350000"/>
          </a:xfrm>
        </p:grpSpPr>
        <p:sp>
          <p:nvSpPr>
            <p:cNvPr id="15" name="Freeform 15"/>
            <p:cNvSpPr/>
            <p:nvPr/>
          </p:nvSpPr>
          <p:spPr>
            <a:xfrm flipH="1">
              <a:off x="655320" y="655320"/>
              <a:ext cx="5039360" cy="5039360"/>
            </a:xfrm>
            <a:custGeom>
              <a:avLst/>
              <a:gdLst/>
              <a:ahLst/>
              <a:cxnLst/>
              <a:rect l="l" t="t" r="r" b="b"/>
              <a:pathLst>
                <a:path w="5039360" h="5039360">
                  <a:moveTo>
                    <a:pt x="2519680" y="0"/>
                  </a:moveTo>
                  <a:cubicBezTo>
                    <a:pt x="3911600" y="0"/>
                    <a:pt x="5039360" y="1127760"/>
                    <a:pt x="5039360" y="2519680"/>
                  </a:cubicBezTo>
                  <a:cubicBezTo>
                    <a:pt x="5039360" y="3911600"/>
                    <a:pt x="3911600" y="5039360"/>
                    <a:pt x="2519680" y="5039360"/>
                  </a:cubicBezTo>
                  <a:cubicBezTo>
                    <a:pt x="1127760" y="5039360"/>
                    <a:pt x="0" y="3911600"/>
                    <a:pt x="0" y="2519680"/>
                  </a:cubicBezTo>
                  <a:cubicBezTo>
                    <a:pt x="0" y="1127760"/>
                    <a:pt x="1127760" y="0"/>
                    <a:pt x="2519680" y="0"/>
                  </a:cubicBezTo>
                  <a:close/>
                </a:path>
              </a:pathLst>
            </a:custGeom>
            <a:blipFill>
              <a:blip r:embed="rId5"/>
              <a:stretch>
                <a:fillRect l="-16666" r="-16666"/>
              </a:stretch>
            </a:blipFill>
          </p:spPr>
          <p:txBody>
            <a:bodyPr/>
            <a:lstStyle/>
            <a:p>
              <a:endParaRPr lang="en-US"/>
            </a:p>
          </p:txBody>
        </p:sp>
        <p:sp>
          <p:nvSpPr>
            <p:cNvPr id="16" name="Freeform 16"/>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grpSp>
        <p:nvGrpSpPr>
          <p:cNvPr id="17" name="Group 17"/>
          <p:cNvGrpSpPr>
            <a:grpSpLocks noChangeAspect="1"/>
          </p:cNvGrpSpPr>
          <p:nvPr/>
        </p:nvGrpSpPr>
        <p:grpSpPr>
          <a:xfrm>
            <a:off x="11202290" y="2674417"/>
            <a:ext cx="2563516" cy="2563516"/>
            <a:chOff x="0" y="0"/>
            <a:chExt cx="6350000" cy="6350000"/>
          </a:xfrm>
        </p:grpSpPr>
        <p:sp>
          <p:nvSpPr>
            <p:cNvPr id="18" name="Freeform 18"/>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6"/>
              <a:stretch>
                <a:fillRect/>
              </a:stretch>
            </a:blipFill>
          </p:spPr>
          <p:txBody>
            <a:bodyPr/>
            <a:lstStyle/>
            <a:p>
              <a:endParaRPr lang="en-US"/>
            </a:p>
          </p:txBody>
        </p:sp>
        <p:sp>
          <p:nvSpPr>
            <p:cNvPr id="19" name="Freeform 19"/>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grpSp>
        <p:nvGrpSpPr>
          <p:cNvPr id="20" name="Group 20"/>
          <p:cNvGrpSpPr>
            <a:grpSpLocks noChangeAspect="1"/>
          </p:cNvGrpSpPr>
          <p:nvPr/>
        </p:nvGrpSpPr>
        <p:grpSpPr>
          <a:xfrm>
            <a:off x="14542339" y="2674417"/>
            <a:ext cx="2563516" cy="2563516"/>
            <a:chOff x="0" y="0"/>
            <a:chExt cx="6350000" cy="6350000"/>
          </a:xfrm>
        </p:grpSpPr>
        <p:sp>
          <p:nvSpPr>
            <p:cNvPr id="21" name="Freeform 21"/>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7"/>
              <a:stretch>
                <a:fillRect l="-38888" r="-38888"/>
              </a:stretch>
            </a:blipFill>
          </p:spPr>
          <p:txBody>
            <a:bodyPr/>
            <a:lstStyle/>
            <a:p>
              <a:endParaRPr lang="en-US"/>
            </a:p>
          </p:txBody>
        </p:sp>
        <p:sp>
          <p:nvSpPr>
            <p:cNvPr id="22" name="Freeform 22"/>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sp>
        <p:nvSpPr>
          <p:cNvPr id="23" name="Freeform 23"/>
          <p:cNvSpPr/>
          <p:nvPr/>
        </p:nvSpPr>
        <p:spPr>
          <a:xfrm>
            <a:off x="16864285" y="633685"/>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8"/>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7FEC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82145" y="2674417"/>
            <a:ext cx="2563516" cy="2563516"/>
            <a:chOff x="0" y="0"/>
            <a:chExt cx="6350000" cy="6350000"/>
          </a:xfrm>
        </p:grpSpPr>
        <p:sp>
          <p:nvSpPr>
            <p:cNvPr id="3" name="Freeform 3"/>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16666" r="-16666"/>
              </a:stretch>
            </a:blipFill>
          </p:spPr>
          <p:txBody>
            <a:bodyPr/>
            <a:lstStyle/>
            <a:p>
              <a:endParaRPr lang="en-US"/>
            </a:p>
          </p:txBody>
        </p:sp>
        <p:sp>
          <p:nvSpPr>
            <p:cNvPr id="4" name="Freeform 4"/>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sp>
        <p:nvSpPr>
          <p:cNvPr id="5" name="TextBox 5"/>
          <p:cNvSpPr txBox="1"/>
          <p:nvPr/>
        </p:nvSpPr>
        <p:spPr>
          <a:xfrm>
            <a:off x="2129646" y="914503"/>
            <a:ext cx="14028708" cy="1295400"/>
          </a:xfrm>
          <a:prstGeom prst="rect">
            <a:avLst/>
          </a:prstGeom>
        </p:spPr>
        <p:txBody>
          <a:bodyPr lIns="0" tIns="0" rIns="0" bIns="0" rtlCol="0" anchor="t">
            <a:spAutoFit/>
          </a:bodyPr>
          <a:lstStyle/>
          <a:p>
            <a:pPr marL="0" lvl="0" indent="0" algn="ctr">
              <a:lnSpc>
                <a:spcPts val="9900"/>
              </a:lnSpc>
              <a:spcBef>
                <a:spcPct val="0"/>
              </a:spcBef>
            </a:pPr>
            <a:r>
              <a:rPr lang="en-US" sz="9000">
                <a:solidFill>
                  <a:srgbClr val="191918"/>
                </a:solidFill>
                <a:latin typeface="HK Grotesk Bold"/>
              </a:rPr>
              <a:t>S.M.A.R.T. Goals</a:t>
            </a:r>
          </a:p>
        </p:txBody>
      </p:sp>
      <p:sp>
        <p:nvSpPr>
          <p:cNvPr id="6" name="TextBox 6"/>
          <p:cNvSpPr txBox="1"/>
          <p:nvPr/>
        </p:nvSpPr>
        <p:spPr>
          <a:xfrm>
            <a:off x="1028700" y="5664347"/>
            <a:ext cx="2870406" cy="898525"/>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Specific</a:t>
            </a:r>
          </a:p>
          <a:p>
            <a:pPr algn="ctr">
              <a:lnSpc>
                <a:spcPts val="3249"/>
              </a:lnSpc>
            </a:pPr>
            <a:endParaRPr lang="en-US" sz="2999" u="sng">
              <a:solidFill>
                <a:srgbClr val="191918"/>
              </a:solidFill>
              <a:latin typeface="HK Grotesk Bold"/>
            </a:endParaRPr>
          </a:p>
        </p:txBody>
      </p:sp>
      <p:sp>
        <p:nvSpPr>
          <p:cNvPr id="7" name="TextBox 7"/>
          <p:cNvSpPr txBox="1"/>
          <p:nvPr/>
        </p:nvSpPr>
        <p:spPr>
          <a:xfrm>
            <a:off x="7708797" y="5664347"/>
            <a:ext cx="2870406" cy="898525"/>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Attainable</a:t>
            </a:r>
          </a:p>
          <a:p>
            <a:pPr algn="ctr">
              <a:lnSpc>
                <a:spcPts val="3249"/>
              </a:lnSpc>
            </a:pPr>
            <a:endParaRPr lang="en-US" sz="2999" u="sng">
              <a:solidFill>
                <a:srgbClr val="191918"/>
              </a:solidFill>
              <a:latin typeface="HK Grotesk Bold"/>
            </a:endParaRPr>
          </a:p>
        </p:txBody>
      </p:sp>
      <p:sp>
        <p:nvSpPr>
          <p:cNvPr id="8" name="TextBox 8"/>
          <p:cNvSpPr txBox="1"/>
          <p:nvPr/>
        </p:nvSpPr>
        <p:spPr>
          <a:xfrm>
            <a:off x="4368748" y="5664347"/>
            <a:ext cx="2870406" cy="898525"/>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Measurable</a:t>
            </a:r>
          </a:p>
          <a:p>
            <a:pPr algn="ctr">
              <a:lnSpc>
                <a:spcPts val="3249"/>
              </a:lnSpc>
            </a:pPr>
            <a:endParaRPr lang="en-US" sz="2999" u="sng">
              <a:solidFill>
                <a:srgbClr val="191918"/>
              </a:solidFill>
              <a:latin typeface="HK Grotesk Bold"/>
            </a:endParaRPr>
          </a:p>
        </p:txBody>
      </p:sp>
      <p:sp>
        <p:nvSpPr>
          <p:cNvPr id="9" name="TextBox 9"/>
          <p:cNvSpPr txBox="1"/>
          <p:nvPr/>
        </p:nvSpPr>
        <p:spPr>
          <a:xfrm>
            <a:off x="14388894" y="5664347"/>
            <a:ext cx="2870406" cy="898525"/>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Time-Based</a:t>
            </a:r>
          </a:p>
          <a:p>
            <a:pPr algn="ctr">
              <a:lnSpc>
                <a:spcPts val="3249"/>
              </a:lnSpc>
            </a:pPr>
            <a:endParaRPr lang="en-US" sz="2999" u="sng">
              <a:solidFill>
                <a:srgbClr val="191918"/>
              </a:solidFill>
              <a:latin typeface="HK Grotesk Bold"/>
            </a:endParaRPr>
          </a:p>
        </p:txBody>
      </p:sp>
      <p:sp>
        <p:nvSpPr>
          <p:cNvPr id="10" name="TextBox 10"/>
          <p:cNvSpPr txBox="1"/>
          <p:nvPr/>
        </p:nvSpPr>
        <p:spPr>
          <a:xfrm>
            <a:off x="11048845" y="5664347"/>
            <a:ext cx="2870406" cy="971550"/>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Relevant</a:t>
            </a:r>
          </a:p>
          <a:p>
            <a:pPr algn="ctr">
              <a:lnSpc>
                <a:spcPts val="3899"/>
              </a:lnSpc>
            </a:pPr>
            <a:endParaRPr lang="en-US" sz="2999" u="sng">
              <a:solidFill>
                <a:srgbClr val="191918"/>
              </a:solidFill>
              <a:latin typeface="HK Grotesk Bold"/>
            </a:endParaRPr>
          </a:p>
        </p:txBody>
      </p:sp>
      <p:grpSp>
        <p:nvGrpSpPr>
          <p:cNvPr id="11" name="Group 11"/>
          <p:cNvGrpSpPr>
            <a:grpSpLocks noChangeAspect="1"/>
          </p:cNvGrpSpPr>
          <p:nvPr/>
        </p:nvGrpSpPr>
        <p:grpSpPr>
          <a:xfrm>
            <a:off x="4522193" y="2674417"/>
            <a:ext cx="2563516" cy="2563516"/>
            <a:chOff x="0" y="0"/>
            <a:chExt cx="6350000" cy="6350000"/>
          </a:xfrm>
        </p:grpSpPr>
        <p:sp>
          <p:nvSpPr>
            <p:cNvPr id="12" name="Freeform 12"/>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a:stretch>
            </a:blipFill>
          </p:spPr>
          <p:txBody>
            <a:bodyPr/>
            <a:lstStyle/>
            <a:p>
              <a:endParaRPr lang="en-US"/>
            </a:p>
          </p:txBody>
        </p:sp>
        <p:sp>
          <p:nvSpPr>
            <p:cNvPr id="13" name="Freeform 13"/>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grpSp>
        <p:nvGrpSpPr>
          <p:cNvPr id="14" name="Group 14"/>
          <p:cNvGrpSpPr>
            <a:grpSpLocks noChangeAspect="1"/>
          </p:cNvGrpSpPr>
          <p:nvPr/>
        </p:nvGrpSpPr>
        <p:grpSpPr>
          <a:xfrm>
            <a:off x="7862242" y="2674417"/>
            <a:ext cx="2563516" cy="2563516"/>
            <a:chOff x="0" y="0"/>
            <a:chExt cx="6350000" cy="6350000"/>
          </a:xfrm>
        </p:grpSpPr>
        <p:sp>
          <p:nvSpPr>
            <p:cNvPr id="15" name="Freeform 15"/>
            <p:cNvSpPr/>
            <p:nvPr/>
          </p:nvSpPr>
          <p:spPr>
            <a:xfrm flipH="1">
              <a:off x="655320" y="655320"/>
              <a:ext cx="5039360" cy="5039360"/>
            </a:xfrm>
            <a:custGeom>
              <a:avLst/>
              <a:gdLst/>
              <a:ahLst/>
              <a:cxnLst/>
              <a:rect l="l" t="t" r="r" b="b"/>
              <a:pathLst>
                <a:path w="5039360" h="5039360">
                  <a:moveTo>
                    <a:pt x="2519680" y="0"/>
                  </a:moveTo>
                  <a:cubicBezTo>
                    <a:pt x="3911600" y="0"/>
                    <a:pt x="5039360" y="1127760"/>
                    <a:pt x="5039360" y="2519680"/>
                  </a:cubicBezTo>
                  <a:cubicBezTo>
                    <a:pt x="5039360" y="3911600"/>
                    <a:pt x="3911600" y="5039360"/>
                    <a:pt x="2519680" y="5039360"/>
                  </a:cubicBezTo>
                  <a:cubicBezTo>
                    <a:pt x="1127760" y="5039360"/>
                    <a:pt x="0" y="3911600"/>
                    <a:pt x="0" y="2519680"/>
                  </a:cubicBezTo>
                  <a:cubicBezTo>
                    <a:pt x="0" y="1127760"/>
                    <a:pt x="1127760" y="0"/>
                    <a:pt x="2519680" y="0"/>
                  </a:cubicBezTo>
                  <a:close/>
                </a:path>
              </a:pathLst>
            </a:custGeom>
            <a:blipFill>
              <a:blip r:embed="rId5"/>
              <a:stretch>
                <a:fillRect l="-16666" r="-16666"/>
              </a:stretch>
            </a:blipFill>
          </p:spPr>
          <p:txBody>
            <a:bodyPr/>
            <a:lstStyle/>
            <a:p>
              <a:endParaRPr lang="en-US"/>
            </a:p>
          </p:txBody>
        </p:sp>
        <p:sp>
          <p:nvSpPr>
            <p:cNvPr id="16" name="Freeform 16"/>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grpSp>
        <p:nvGrpSpPr>
          <p:cNvPr id="17" name="Group 17"/>
          <p:cNvGrpSpPr>
            <a:grpSpLocks noChangeAspect="1"/>
          </p:cNvGrpSpPr>
          <p:nvPr/>
        </p:nvGrpSpPr>
        <p:grpSpPr>
          <a:xfrm>
            <a:off x="11202290" y="2674417"/>
            <a:ext cx="2563516" cy="2563516"/>
            <a:chOff x="0" y="0"/>
            <a:chExt cx="6350000" cy="6350000"/>
          </a:xfrm>
        </p:grpSpPr>
        <p:sp>
          <p:nvSpPr>
            <p:cNvPr id="18" name="Freeform 18"/>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6"/>
              <a:stretch>
                <a:fillRect/>
              </a:stretch>
            </a:blipFill>
          </p:spPr>
          <p:txBody>
            <a:bodyPr/>
            <a:lstStyle/>
            <a:p>
              <a:endParaRPr lang="en-US"/>
            </a:p>
          </p:txBody>
        </p:sp>
        <p:sp>
          <p:nvSpPr>
            <p:cNvPr id="19" name="Freeform 19"/>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grpSp>
        <p:nvGrpSpPr>
          <p:cNvPr id="20" name="Group 20"/>
          <p:cNvGrpSpPr>
            <a:grpSpLocks noChangeAspect="1"/>
          </p:cNvGrpSpPr>
          <p:nvPr/>
        </p:nvGrpSpPr>
        <p:grpSpPr>
          <a:xfrm>
            <a:off x="14542339" y="2674417"/>
            <a:ext cx="2563516" cy="2563516"/>
            <a:chOff x="0" y="0"/>
            <a:chExt cx="6350000" cy="6350000"/>
          </a:xfrm>
        </p:grpSpPr>
        <p:sp>
          <p:nvSpPr>
            <p:cNvPr id="21" name="Freeform 21"/>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7"/>
              <a:stretch>
                <a:fillRect l="-38888" r="-38888"/>
              </a:stretch>
            </a:blipFill>
          </p:spPr>
          <p:txBody>
            <a:bodyPr/>
            <a:lstStyle/>
            <a:p>
              <a:endParaRPr lang="en-US"/>
            </a:p>
          </p:txBody>
        </p:sp>
        <p:sp>
          <p:nvSpPr>
            <p:cNvPr id="22" name="Freeform 22"/>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sp>
        <p:nvSpPr>
          <p:cNvPr id="23" name="TextBox 23"/>
          <p:cNvSpPr txBox="1"/>
          <p:nvPr/>
        </p:nvSpPr>
        <p:spPr>
          <a:xfrm>
            <a:off x="1182145" y="6991497"/>
            <a:ext cx="15923710" cy="2914650"/>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Example</a:t>
            </a:r>
          </a:p>
          <a:p>
            <a:pPr algn="ctr">
              <a:lnSpc>
                <a:spcPts val="3899"/>
              </a:lnSpc>
            </a:pPr>
            <a:r>
              <a:rPr lang="en-US" sz="2999">
                <a:solidFill>
                  <a:srgbClr val="191918"/>
                </a:solidFill>
                <a:latin typeface="HK Grotesk"/>
              </a:rPr>
              <a:t>By the end of the calendar year, the CCE will hold a NPLS on</a:t>
            </a:r>
          </a:p>
          <a:p>
            <a:pPr algn="ctr">
              <a:lnSpc>
                <a:spcPts val="3899"/>
              </a:lnSpc>
            </a:pPr>
            <a:r>
              <a:rPr lang="en-US" sz="2999">
                <a:solidFill>
                  <a:srgbClr val="191918"/>
                </a:solidFill>
                <a:latin typeface="HK Grotesk"/>
              </a:rPr>
              <a:t>Strategic Planning for 10 Community Partners. </a:t>
            </a:r>
          </a:p>
          <a:p>
            <a:pPr algn="ctr">
              <a:lnSpc>
                <a:spcPts val="3899"/>
              </a:lnSpc>
            </a:pPr>
            <a:endParaRPr lang="en-US" sz="2999">
              <a:solidFill>
                <a:srgbClr val="191918"/>
              </a:solidFill>
              <a:latin typeface="HK Grotesk"/>
            </a:endParaRPr>
          </a:p>
          <a:p>
            <a:pPr algn="ctr">
              <a:lnSpc>
                <a:spcPts val="3899"/>
              </a:lnSpc>
            </a:pPr>
            <a:r>
              <a:rPr lang="en-US" sz="2999">
                <a:solidFill>
                  <a:srgbClr val="191918"/>
                </a:solidFill>
                <a:latin typeface="HK Grotesk"/>
              </a:rPr>
              <a:t>Based on feedback from partners, Strategic Planning assistance is needed by several area organizations and Stetson has the resources to provide a workshop on Strategic Planning.</a:t>
            </a:r>
          </a:p>
        </p:txBody>
      </p:sp>
      <p:sp>
        <p:nvSpPr>
          <p:cNvPr id="24" name="Freeform 24"/>
          <p:cNvSpPr/>
          <p:nvPr/>
        </p:nvSpPr>
        <p:spPr>
          <a:xfrm>
            <a:off x="16864285" y="633685"/>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8"/>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9191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6415955"/>
          </a:xfrm>
          <a:custGeom>
            <a:avLst/>
            <a:gdLst/>
            <a:ahLst/>
            <a:cxnLst/>
            <a:rect l="l" t="t" r="r" b="b"/>
            <a:pathLst>
              <a:path w="18288000" h="6415955">
                <a:moveTo>
                  <a:pt x="0" y="0"/>
                </a:moveTo>
                <a:lnTo>
                  <a:pt x="18288000" y="0"/>
                </a:lnTo>
                <a:lnTo>
                  <a:pt x="18288000" y="6415955"/>
                </a:lnTo>
                <a:lnTo>
                  <a:pt x="0" y="6415955"/>
                </a:lnTo>
                <a:lnTo>
                  <a:pt x="0" y="0"/>
                </a:lnTo>
                <a:close/>
              </a:path>
            </a:pathLst>
          </a:custGeom>
          <a:blipFill>
            <a:blip r:embed="rId3"/>
            <a:stretch>
              <a:fillRect t="-20967" b="-68939"/>
            </a:stretch>
          </a:blipFill>
        </p:spPr>
        <p:txBody>
          <a:bodyPr/>
          <a:lstStyle/>
          <a:p>
            <a:endParaRPr lang="en-US"/>
          </a:p>
        </p:txBody>
      </p:sp>
      <p:sp>
        <p:nvSpPr>
          <p:cNvPr id="3" name="AutoShape 3"/>
          <p:cNvSpPr/>
          <p:nvPr/>
        </p:nvSpPr>
        <p:spPr>
          <a:xfrm rot="-10800000">
            <a:off x="0" y="4546538"/>
            <a:ext cx="18288000" cy="0"/>
          </a:xfrm>
          <a:prstGeom prst="line">
            <a:avLst/>
          </a:prstGeom>
          <a:ln w="9525" cap="rnd">
            <a:solidFill>
              <a:srgbClr val="FFFFFF"/>
            </a:solidFill>
            <a:prstDash val="solid"/>
            <a:headEnd type="none" w="sm" len="sm"/>
            <a:tailEnd type="none" w="sm" len="sm"/>
          </a:ln>
        </p:spPr>
        <p:txBody>
          <a:bodyPr/>
          <a:lstStyle/>
          <a:p>
            <a:endParaRPr lang="en-US"/>
          </a:p>
        </p:txBody>
      </p:sp>
      <p:sp>
        <p:nvSpPr>
          <p:cNvPr id="4" name="TextBox 4"/>
          <p:cNvSpPr txBox="1"/>
          <p:nvPr/>
        </p:nvSpPr>
        <p:spPr>
          <a:xfrm>
            <a:off x="1294775" y="7773668"/>
            <a:ext cx="15698450" cy="1295400"/>
          </a:xfrm>
          <a:prstGeom prst="rect">
            <a:avLst/>
          </a:prstGeom>
        </p:spPr>
        <p:txBody>
          <a:bodyPr lIns="0" tIns="0" rIns="0" bIns="0" rtlCol="0" anchor="t">
            <a:spAutoFit/>
          </a:bodyPr>
          <a:lstStyle/>
          <a:p>
            <a:pPr algn="ctr">
              <a:lnSpc>
                <a:spcPts val="9900"/>
              </a:lnSpc>
            </a:pPr>
            <a:r>
              <a:rPr lang="en-US" sz="9000">
                <a:solidFill>
                  <a:srgbClr val="C7FECD"/>
                </a:solidFill>
                <a:latin typeface="HK Grotesk Bold"/>
              </a:rPr>
              <a:t>Charting Your Path</a:t>
            </a:r>
          </a:p>
        </p:txBody>
      </p:sp>
      <p:sp>
        <p:nvSpPr>
          <p:cNvPr id="5" name="AutoShape 5"/>
          <p:cNvSpPr/>
          <p:nvPr/>
        </p:nvSpPr>
        <p:spPr>
          <a:xfrm>
            <a:off x="0" y="6492155"/>
            <a:ext cx="18288000" cy="0"/>
          </a:xfrm>
          <a:prstGeom prst="line">
            <a:avLst/>
          </a:prstGeom>
          <a:ln w="152400" cap="flat">
            <a:solidFill>
              <a:srgbClr val="C7FECD"/>
            </a:solidFill>
            <a:prstDash val="solid"/>
            <a:headEnd type="none" w="sm" len="sm"/>
            <a:tailEnd type="none" w="sm" len="sm"/>
          </a:ln>
        </p:spPr>
        <p:txBody>
          <a:bodyPr/>
          <a:lstStyle/>
          <a:p>
            <a:endParaRPr lang="en-US"/>
          </a:p>
        </p:txBody>
      </p:sp>
      <p:sp>
        <p:nvSpPr>
          <p:cNvPr id="6" name="Freeform 6"/>
          <p:cNvSpPr/>
          <p:nvPr/>
        </p:nvSpPr>
        <p:spPr>
          <a:xfrm>
            <a:off x="16864285" y="8962645"/>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91918"/>
        </a:solidFill>
        <a:effectLst/>
      </p:bgPr>
    </p:bg>
    <p:spTree>
      <p:nvGrpSpPr>
        <p:cNvPr id="1" name=""/>
        <p:cNvGrpSpPr/>
        <p:nvPr/>
      </p:nvGrpSpPr>
      <p:grpSpPr>
        <a:xfrm>
          <a:off x="0" y="0"/>
          <a:ext cx="0" cy="0"/>
          <a:chOff x="0" y="0"/>
          <a:chExt cx="0" cy="0"/>
        </a:xfrm>
      </p:grpSpPr>
      <p:sp>
        <p:nvSpPr>
          <p:cNvPr id="2" name="Freeform 2"/>
          <p:cNvSpPr/>
          <p:nvPr/>
        </p:nvSpPr>
        <p:spPr>
          <a:xfrm>
            <a:off x="5965521" y="2901342"/>
            <a:ext cx="6356958" cy="6356958"/>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294775" y="1104900"/>
            <a:ext cx="15698450" cy="1295400"/>
          </a:xfrm>
          <a:prstGeom prst="rect">
            <a:avLst/>
          </a:prstGeom>
        </p:spPr>
        <p:txBody>
          <a:bodyPr lIns="0" tIns="0" rIns="0" bIns="0" rtlCol="0" anchor="t">
            <a:spAutoFit/>
          </a:bodyPr>
          <a:lstStyle/>
          <a:p>
            <a:pPr algn="ctr">
              <a:lnSpc>
                <a:spcPts val="9900"/>
              </a:lnSpc>
            </a:pPr>
            <a:r>
              <a:rPr lang="en-US" sz="9000">
                <a:solidFill>
                  <a:srgbClr val="C7FECD"/>
                </a:solidFill>
                <a:latin typeface="HK Grotesk Bold"/>
              </a:rPr>
              <a:t>Intake Survey</a:t>
            </a:r>
          </a:p>
        </p:txBody>
      </p:sp>
      <p:sp>
        <p:nvSpPr>
          <p:cNvPr id="4" name="TextBox 4"/>
          <p:cNvSpPr txBox="1"/>
          <p:nvPr/>
        </p:nvSpPr>
        <p:spPr>
          <a:xfrm>
            <a:off x="13460313" y="7614285"/>
            <a:ext cx="3798987" cy="1644015"/>
          </a:xfrm>
          <a:prstGeom prst="rect">
            <a:avLst/>
          </a:prstGeom>
        </p:spPr>
        <p:txBody>
          <a:bodyPr lIns="0" tIns="0" rIns="0" bIns="0" rtlCol="0" anchor="t">
            <a:spAutoFit/>
          </a:bodyPr>
          <a:lstStyle/>
          <a:p>
            <a:pPr algn="ctr">
              <a:lnSpc>
                <a:spcPts val="4409"/>
              </a:lnSpc>
            </a:pPr>
            <a:r>
              <a:rPr lang="en-US" sz="3150">
                <a:solidFill>
                  <a:srgbClr val="FFFFFF"/>
                </a:solidFill>
                <a:latin typeface="Noah"/>
              </a:rPr>
              <a:t>Also located inside the</a:t>
            </a:r>
          </a:p>
          <a:p>
            <a:pPr algn="ctr">
              <a:lnSpc>
                <a:spcPts val="4409"/>
              </a:lnSpc>
            </a:pPr>
            <a:r>
              <a:rPr lang="en-US" sz="3150">
                <a:solidFill>
                  <a:srgbClr val="FFFFFF"/>
                </a:solidFill>
                <a:latin typeface="Noah"/>
              </a:rPr>
              <a:t>front cover of</a:t>
            </a:r>
          </a:p>
          <a:p>
            <a:pPr algn="ctr">
              <a:lnSpc>
                <a:spcPts val="4409"/>
              </a:lnSpc>
            </a:pPr>
            <a:r>
              <a:rPr lang="en-US" sz="3150">
                <a:solidFill>
                  <a:srgbClr val="FFFFFF"/>
                </a:solidFill>
                <a:latin typeface="Noah"/>
              </a:rPr>
              <a:t>your booklet.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7FECD"/>
        </a:solidFill>
        <a:effectLst/>
      </p:bgPr>
    </p:bg>
    <p:spTree>
      <p:nvGrpSpPr>
        <p:cNvPr id="1" name=""/>
        <p:cNvGrpSpPr/>
        <p:nvPr/>
      </p:nvGrpSpPr>
      <p:grpSpPr>
        <a:xfrm>
          <a:off x="0" y="0"/>
          <a:ext cx="0" cy="0"/>
          <a:chOff x="0" y="0"/>
          <a:chExt cx="0" cy="0"/>
        </a:xfrm>
      </p:grpSpPr>
      <p:sp>
        <p:nvSpPr>
          <p:cNvPr id="2" name="TextBox 2"/>
          <p:cNvSpPr txBox="1"/>
          <p:nvPr/>
        </p:nvSpPr>
        <p:spPr>
          <a:xfrm>
            <a:off x="1028700" y="1104900"/>
            <a:ext cx="16230600" cy="2373632"/>
          </a:xfrm>
          <a:prstGeom prst="rect">
            <a:avLst/>
          </a:prstGeom>
        </p:spPr>
        <p:txBody>
          <a:bodyPr lIns="0" tIns="0" rIns="0" bIns="0" rtlCol="0" anchor="t">
            <a:spAutoFit/>
          </a:bodyPr>
          <a:lstStyle/>
          <a:p>
            <a:pPr marL="0" lvl="0" indent="0" algn="ctr">
              <a:lnSpc>
                <a:spcPts val="9240"/>
              </a:lnSpc>
              <a:spcBef>
                <a:spcPct val="0"/>
              </a:spcBef>
            </a:pPr>
            <a:r>
              <a:rPr lang="en-US" sz="8400">
                <a:solidFill>
                  <a:srgbClr val="191918"/>
                </a:solidFill>
                <a:latin typeface="HK Grotesk Bold"/>
              </a:rPr>
              <a:t>Now that you have set your goals, how will you achieve them?</a:t>
            </a:r>
          </a:p>
        </p:txBody>
      </p:sp>
      <p:sp>
        <p:nvSpPr>
          <p:cNvPr id="3" name="AutoShape 3"/>
          <p:cNvSpPr/>
          <p:nvPr/>
        </p:nvSpPr>
        <p:spPr>
          <a:xfrm rot="-10800000">
            <a:off x="0" y="4484496"/>
            <a:ext cx="18288000" cy="0"/>
          </a:xfrm>
          <a:prstGeom prst="line">
            <a:avLst/>
          </a:prstGeom>
          <a:ln w="9525" cap="rnd">
            <a:solidFill>
              <a:srgbClr val="191918"/>
            </a:solidFill>
            <a:prstDash val="solid"/>
            <a:headEnd type="none" w="sm" len="sm"/>
            <a:tailEnd type="none" w="sm" len="sm"/>
          </a:ln>
        </p:spPr>
        <p:txBody>
          <a:bodyPr/>
          <a:lstStyle/>
          <a:p>
            <a:endParaRPr lang="en-US"/>
          </a:p>
        </p:txBody>
      </p:sp>
      <p:sp>
        <p:nvSpPr>
          <p:cNvPr id="4" name="Freeform 4"/>
          <p:cNvSpPr/>
          <p:nvPr/>
        </p:nvSpPr>
        <p:spPr>
          <a:xfrm>
            <a:off x="2338239" y="5143500"/>
            <a:ext cx="13710535" cy="4304096"/>
          </a:xfrm>
          <a:custGeom>
            <a:avLst/>
            <a:gdLst/>
            <a:ahLst/>
            <a:cxnLst/>
            <a:rect l="l" t="t" r="r" b="b"/>
            <a:pathLst>
              <a:path w="13710535" h="4304096">
                <a:moveTo>
                  <a:pt x="0" y="0"/>
                </a:moveTo>
                <a:lnTo>
                  <a:pt x="13710535" y="0"/>
                </a:lnTo>
                <a:lnTo>
                  <a:pt x="13710535" y="4304096"/>
                </a:lnTo>
                <a:lnTo>
                  <a:pt x="0" y="4304096"/>
                </a:lnTo>
                <a:lnTo>
                  <a:pt x="0" y="0"/>
                </a:lnTo>
                <a:close/>
              </a:path>
            </a:pathLst>
          </a:custGeom>
          <a:blipFill>
            <a:blip r:embed="rId3"/>
            <a:stretch>
              <a:fillRect l="-9551" t="-43713" r="-8829" b="-347085"/>
            </a:stretch>
          </a:blipFill>
        </p:spPr>
        <p:txBody>
          <a:bodyPr/>
          <a:lstStyle/>
          <a:p>
            <a:endParaRPr lang="en-US"/>
          </a:p>
        </p:txBody>
      </p:sp>
      <p:sp>
        <p:nvSpPr>
          <p:cNvPr id="5" name="Freeform 5"/>
          <p:cNvSpPr/>
          <p:nvPr/>
        </p:nvSpPr>
        <p:spPr>
          <a:xfrm>
            <a:off x="16864285" y="8863285"/>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91918"/>
        </a:solidFill>
        <a:effectLst/>
      </p:bgPr>
    </p:bg>
    <p:spTree>
      <p:nvGrpSpPr>
        <p:cNvPr id="1" name=""/>
        <p:cNvGrpSpPr/>
        <p:nvPr/>
      </p:nvGrpSpPr>
      <p:grpSpPr>
        <a:xfrm>
          <a:off x="0" y="0"/>
          <a:ext cx="0" cy="0"/>
          <a:chOff x="0" y="0"/>
          <a:chExt cx="0" cy="0"/>
        </a:xfrm>
      </p:grpSpPr>
      <p:sp>
        <p:nvSpPr>
          <p:cNvPr id="2" name="AutoShape 2"/>
          <p:cNvSpPr/>
          <p:nvPr/>
        </p:nvSpPr>
        <p:spPr>
          <a:xfrm rot="-5400000">
            <a:off x="5954693" y="5138738"/>
            <a:ext cx="10290708"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Freeform 3"/>
          <p:cNvSpPr/>
          <p:nvPr/>
        </p:nvSpPr>
        <p:spPr>
          <a:xfrm>
            <a:off x="11104810" y="-622907"/>
            <a:ext cx="7183190" cy="11532814"/>
          </a:xfrm>
          <a:custGeom>
            <a:avLst/>
            <a:gdLst/>
            <a:ahLst/>
            <a:cxnLst/>
            <a:rect l="l" t="t" r="r" b="b"/>
            <a:pathLst>
              <a:path w="7183190" h="11532814">
                <a:moveTo>
                  <a:pt x="0" y="0"/>
                </a:moveTo>
                <a:lnTo>
                  <a:pt x="7183190" y="0"/>
                </a:lnTo>
                <a:lnTo>
                  <a:pt x="7183190" y="11532814"/>
                </a:lnTo>
                <a:lnTo>
                  <a:pt x="0" y="11532814"/>
                </a:lnTo>
                <a:lnTo>
                  <a:pt x="0" y="0"/>
                </a:lnTo>
                <a:close/>
              </a:path>
            </a:pathLst>
          </a:custGeom>
          <a:blipFill>
            <a:blip r:embed="rId3"/>
            <a:stretch>
              <a:fillRect l="-74614" r="-66365"/>
            </a:stretch>
          </a:blipFill>
        </p:spPr>
        <p:txBody>
          <a:bodyPr/>
          <a:lstStyle/>
          <a:p>
            <a:endParaRPr lang="en-US"/>
          </a:p>
        </p:txBody>
      </p:sp>
      <p:grpSp>
        <p:nvGrpSpPr>
          <p:cNvPr id="4" name="Group 4"/>
          <p:cNvGrpSpPr/>
          <p:nvPr/>
        </p:nvGrpSpPr>
        <p:grpSpPr>
          <a:xfrm>
            <a:off x="1102021" y="3194459"/>
            <a:ext cx="8869069" cy="5537152"/>
            <a:chOff x="0" y="0"/>
            <a:chExt cx="11825426" cy="7382870"/>
          </a:xfrm>
        </p:grpSpPr>
        <p:sp>
          <p:nvSpPr>
            <p:cNvPr id="5" name="TextBox 5"/>
            <p:cNvSpPr txBox="1"/>
            <p:nvPr/>
          </p:nvSpPr>
          <p:spPr>
            <a:xfrm>
              <a:off x="0" y="-47625"/>
              <a:ext cx="11825426" cy="3634105"/>
            </a:xfrm>
            <a:prstGeom prst="rect">
              <a:avLst/>
            </a:prstGeom>
          </p:spPr>
          <p:txBody>
            <a:bodyPr lIns="0" tIns="0" rIns="0" bIns="0" rtlCol="0" anchor="t">
              <a:spAutoFit/>
            </a:bodyPr>
            <a:lstStyle/>
            <a:p>
              <a:pPr>
                <a:lnSpc>
                  <a:spcPts val="5459"/>
                </a:lnSpc>
              </a:pPr>
              <a:r>
                <a:rPr lang="en-US" sz="4199">
                  <a:solidFill>
                    <a:srgbClr val="C7FECD"/>
                  </a:solidFill>
                  <a:latin typeface="HK Grotesk Semi-Bold"/>
                </a:rPr>
                <a:t>Assessing the effectiveness of your strategic plan is crucial for making sure your organization is on target to reach its goals.</a:t>
              </a:r>
            </a:p>
          </p:txBody>
        </p:sp>
        <p:sp>
          <p:nvSpPr>
            <p:cNvPr id="6" name="TextBox 6"/>
            <p:cNvSpPr txBox="1"/>
            <p:nvPr/>
          </p:nvSpPr>
          <p:spPr>
            <a:xfrm>
              <a:off x="0" y="3906456"/>
              <a:ext cx="11825426" cy="3476414"/>
            </a:xfrm>
            <a:prstGeom prst="rect">
              <a:avLst/>
            </a:prstGeom>
          </p:spPr>
          <p:txBody>
            <a:bodyPr lIns="0" tIns="0" rIns="0" bIns="0" rtlCol="0" anchor="t">
              <a:spAutoFit/>
            </a:bodyPr>
            <a:lstStyle/>
            <a:p>
              <a:pPr marL="690876" lvl="1" indent="-345438">
                <a:lnSpc>
                  <a:spcPts val="4159"/>
                </a:lnSpc>
                <a:buFont typeface="Arial"/>
                <a:buChar char="•"/>
              </a:pPr>
              <a:r>
                <a:rPr lang="en-US" sz="3199">
                  <a:solidFill>
                    <a:srgbClr val="FFFFFF"/>
                  </a:solidFill>
                  <a:latin typeface="HK Grotesk Medium"/>
                </a:rPr>
                <a:t>How will you measure your progress?</a:t>
              </a:r>
            </a:p>
            <a:p>
              <a:pPr marL="690876" lvl="1" indent="-345438">
                <a:lnSpc>
                  <a:spcPts val="4159"/>
                </a:lnSpc>
                <a:buFont typeface="Arial"/>
                <a:buChar char="•"/>
              </a:pPr>
              <a:r>
                <a:rPr lang="en-US" sz="3199">
                  <a:solidFill>
                    <a:srgbClr val="FFFFFF"/>
                  </a:solidFill>
                  <a:latin typeface="HK Grotesk Medium"/>
                </a:rPr>
                <a:t>When will you review and analyze progress with your team?</a:t>
              </a:r>
            </a:p>
            <a:p>
              <a:pPr marL="690876" lvl="1" indent="-345438">
                <a:lnSpc>
                  <a:spcPts val="4159"/>
                </a:lnSpc>
                <a:buFont typeface="Arial"/>
                <a:buChar char="•"/>
              </a:pPr>
              <a:r>
                <a:rPr lang="en-US" sz="3199">
                  <a:solidFill>
                    <a:srgbClr val="FFFFFF"/>
                  </a:solidFill>
                  <a:latin typeface="HK Grotesk Medium"/>
                </a:rPr>
                <a:t>What plans will you make to continuously improve?</a:t>
              </a:r>
            </a:p>
          </p:txBody>
        </p:sp>
      </p:grpSp>
      <p:sp>
        <p:nvSpPr>
          <p:cNvPr id="7" name="TextBox 7"/>
          <p:cNvSpPr txBox="1"/>
          <p:nvPr/>
        </p:nvSpPr>
        <p:spPr>
          <a:xfrm>
            <a:off x="1028700" y="914503"/>
            <a:ext cx="8942391" cy="1295400"/>
          </a:xfrm>
          <a:prstGeom prst="rect">
            <a:avLst/>
          </a:prstGeom>
        </p:spPr>
        <p:txBody>
          <a:bodyPr lIns="0" tIns="0" rIns="0" bIns="0" rtlCol="0" anchor="t">
            <a:spAutoFit/>
          </a:bodyPr>
          <a:lstStyle/>
          <a:p>
            <a:pPr marL="0" lvl="0" indent="0" algn="ctr">
              <a:lnSpc>
                <a:spcPts val="9900"/>
              </a:lnSpc>
              <a:spcBef>
                <a:spcPct val="0"/>
              </a:spcBef>
            </a:pPr>
            <a:r>
              <a:rPr lang="en-US" sz="9000">
                <a:solidFill>
                  <a:srgbClr val="C7FECD"/>
                </a:solidFill>
                <a:latin typeface="HK Grotesk Bold"/>
              </a:rPr>
              <a:t>Assessment</a:t>
            </a:r>
          </a:p>
        </p:txBody>
      </p:sp>
      <p:sp>
        <p:nvSpPr>
          <p:cNvPr id="8" name="AutoShape 8"/>
          <p:cNvSpPr/>
          <p:nvPr/>
        </p:nvSpPr>
        <p:spPr>
          <a:xfrm flipV="1">
            <a:off x="11019085" y="-255519"/>
            <a:ext cx="0" cy="10798039"/>
          </a:xfrm>
          <a:prstGeom prst="line">
            <a:avLst/>
          </a:prstGeom>
          <a:ln w="152400" cap="rnd">
            <a:solidFill>
              <a:srgbClr val="C7FECD"/>
            </a:solidFill>
            <a:prstDash val="solid"/>
            <a:headEnd type="none" w="sm" len="sm"/>
            <a:tailEnd type="none" w="sm" len="sm"/>
          </a:ln>
        </p:spPr>
        <p:txBody>
          <a:bodyPr/>
          <a:lstStyle/>
          <a:p>
            <a:endParaRPr lang="en-US"/>
          </a:p>
        </p:txBody>
      </p:sp>
      <p:sp>
        <p:nvSpPr>
          <p:cNvPr id="9" name="Freeform 9"/>
          <p:cNvSpPr/>
          <p:nvPr/>
        </p:nvSpPr>
        <p:spPr>
          <a:xfrm>
            <a:off x="9576076" y="8863285"/>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7FECD"/>
        </a:solidFill>
        <a:effectLst/>
      </p:bgPr>
    </p:bg>
    <p:spTree>
      <p:nvGrpSpPr>
        <p:cNvPr id="1" name=""/>
        <p:cNvGrpSpPr/>
        <p:nvPr/>
      </p:nvGrpSpPr>
      <p:grpSpPr>
        <a:xfrm>
          <a:off x="0" y="0"/>
          <a:ext cx="0" cy="0"/>
          <a:chOff x="0" y="0"/>
          <a:chExt cx="0" cy="0"/>
        </a:xfrm>
      </p:grpSpPr>
      <p:sp>
        <p:nvSpPr>
          <p:cNvPr id="2" name="TextBox 2"/>
          <p:cNvSpPr txBox="1"/>
          <p:nvPr/>
        </p:nvSpPr>
        <p:spPr>
          <a:xfrm>
            <a:off x="1123950" y="3471324"/>
            <a:ext cx="8719021" cy="3845560"/>
          </a:xfrm>
          <a:prstGeom prst="rect">
            <a:avLst/>
          </a:prstGeom>
        </p:spPr>
        <p:txBody>
          <a:bodyPr lIns="0" tIns="0" rIns="0" bIns="0" rtlCol="0" anchor="t">
            <a:spAutoFit/>
          </a:bodyPr>
          <a:lstStyle/>
          <a:p>
            <a:pPr>
              <a:lnSpc>
                <a:spcPts val="6109"/>
              </a:lnSpc>
            </a:pPr>
            <a:r>
              <a:rPr lang="en-US" sz="4699">
                <a:solidFill>
                  <a:srgbClr val="191918"/>
                </a:solidFill>
                <a:latin typeface="HK Grotesk Semi-Bold"/>
              </a:rPr>
              <a:t>Key performance indicators, or KPIs, are metrics that help you measure progress. They should be specific, measurable, and aligned with your goals.</a:t>
            </a:r>
          </a:p>
        </p:txBody>
      </p:sp>
      <p:pic>
        <p:nvPicPr>
          <p:cNvPr id="3" name="Picture 3"/>
          <p:cNvPicPr>
            <a:picLocks noChangeAspect="1"/>
          </p:cNvPicPr>
          <p:nvPr/>
        </p:nvPicPr>
        <p:blipFill>
          <a:blip r:embed="rId3"/>
          <a:stretch>
            <a:fillRect/>
          </a:stretch>
        </p:blipFill>
        <p:spPr>
          <a:xfrm>
            <a:off x="10756001" y="234505"/>
            <a:ext cx="7226214" cy="9817988"/>
          </a:xfrm>
          <a:prstGeom prst="rect">
            <a:avLst/>
          </a:prstGeom>
        </p:spPr>
      </p:pic>
      <p:sp>
        <p:nvSpPr>
          <p:cNvPr id="4" name="TextBox 4"/>
          <p:cNvSpPr txBox="1"/>
          <p:nvPr/>
        </p:nvSpPr>
        <p:spPr>
          <a:xfrm>
            <a:off x="1028700" y="761913"/>
            <a:ext cx="8814271" cy="1295400"/>
          </a:xfrm>
          <a:prstGeom prst="rect">
            <a:avLst/>
          </a:prstGeom>
        </p:spPr>
        <p:txBody>
          <a:bodyPr lIns="0" tIns="0" rIns="0" bIns="0" rtlCol="0" anchor="t">
            <a:spAutoFit/>
          </a:bodyPr>
          <a:lstStyle/>
          <a:p>
            <a:pPr marL="0" lvl="0" indent="0" algn="ctr">
              <a:lnSpc>
                <a:spcPts val="9900"/>
              </a:lnSpc>
              <a:spcBef>
                <a:spcPct val="0"/>
              </a:spcBef>
            </a:pPr>
            <a:r>
              <a:rPr lang="en-US" sz="9000">
                <a:solidFill>
                  <a:srgbClr val="191918"/>
                </a:solidFill>
                <a:latin typeface="HK Grotesk Bold"/>
              </a:rPr>
              <a:t>KPIs</a:t>
            </a:r>
          </a:p>
        </p:txBody>
      </p:sp>
      <p:sp>
        <p:nvSpPr>
          <p:cNvPr id="5" name="Freeform 5"/>
          <p:cNvSpPr/>
          <p:nvPr/>
        </p:nvSpPr>
        <p:spPr>
          <a:xfrm>
            <a:off x="8748985" y="8839314"/>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91918"/>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683056" y="2873593"/>
            <a:ext cx="6991048" cy="6991048"/>
            <a:chOff x="0" y="0"/>
            <a:chExt cx="6350000" cy="6350000"/>
          </a:xfrm>
        </p:grpSpPr>
        <p:sp>
          <p:nvSpPr>
            <p:cNvPr id="3" name="Freeform 3"/>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13943" t="-17948" r="-17948" b="-13943"/>
              </a:stretch>
            </a:blipFill>
          </p:spPr>
          <p:txBody>
            <a:bodyPr/>
            <a:lstStyle/>
            <a:p>
              <a:endParaRPr lang="en-US"/>
            </a:p>
          </p:txBody>
        </p:sp>
        <p:sp>
          <p:nvSpPr>
            <p:cNvPr id="4" name="Freeform 4"/>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grpSp>
        <p:nvGrpSpPr>
          <p:cNvPr id="5" name="Group 5"/>
          <p:cNvGrpSpPr/>
          <p:nvPr/>
        </p:nvGrpSpPr>
        <p:grpSpPr>
          <a:xfrm>
            <a:off x="8749636" y="3137718"/>
            <a:ext cx="8220699" cy="5672756"/>
            <a:chOff x="0" y="0"/>
            <a:chExt cx="10960932" cy="7563674"/>
          </a:xfrm>
        </p:grpSpPr>
        <p:sp>
          <p:nvSpPr>
            <p:cNvPr id="6" name="TextBox 6"/>
            <p:cNvSpPr txBox="1"/>
            <p:nvPr/>
          </p:nvSpPr>
          <p:spPr>
            <a:xfrm>
              <a:off x="0" y="-47625"/>
              <a:ext cx="10960932" cy="6816725"/>
            </a:xfrm>
            <a:prstGeom prst="rect">
              <a:avLst/>
            </a:prstGeom>
          </p:spPr>
          <p:txBody>
            <a:bodyPr lIns="0" tIns="0" rIns="0" bIns="0" rtlCol="0" anchor="t">
              <a:spAutoFit/>
            </a:bodyPr>
            <a:lstStyle/>
            <a:p>
              <a:pPr>
                <a:lnSpc>
                  <a:spcPts val="5849"/>
                </a:lnSpc>
              </a:pPr>
              <a:r>
                <a:rPr lang="en-US" sz="4499">
                  <a:solidFill>
                    <a:srgbClr val="C7FECD"/>
                  </a:solidFill>
                  <a:latin typeface="HK Grotesk Semi-Bold"/>
                </a:rPr>
                <a:t>Taking time to examine your strengths and weaknesses can help your organization gain insight on areas that need improvement, ways to leverage your strengths better, and prepare you for future projects. </a:t>
              </a:r>
            </a:p>
          </p:txBody>
        </p:sp>
        <p:sp>
          <p:nvSpPr>
            <p:cNvPr id="7" name="TextBox 7"/>
            <p:cNvSpPr txBox="1"/>
            <p:nvPr/>
          </p:nvSpPr>
          <p:spPr>
            <a:xfrm>
              <a:off x="0" y="7031332"/>
              <a:ext cx="10960932" cy="532342"/>
            </a:xfrm>
            <a:prstGeom prst="rect">
              <a:avLst/>
            </a:prstGeom>
          </p:spPr>
          <p:txBody>
            <a:bodyPr lIns="0" tIns="0" rIns="0" bIns="0" rtlCol="0" anchor="t">
              <a:spAutoFit/>
            </a:bodyPr>
            <a:lstStyle/>
            <a:p>
              <a:pPr>
                <a:lnSpc>
                  <a:spcPts val="3249"/>
                </a:lnSpc>
              </a:pPr>
              <a:endParaRPr/>
            </a:p>
          </p:txBody>
        </p:sp>
      </p:grpSp>
      <p:sp>
        <p:nvSpPr>
          <p:cNvPr id="8" name="TextBox 8"/>
          <p:cNvSpPr txBox="1"/>
          <p:nvPr/>
        </p:nvSpPr>
        <p:spPr>
          <a:xfrm>
            <a:off x="2129646" y="914503"/>
            <a:ext cx="14028708" cy="1295400"/>
          </a:xfrm>
          <a:prstGeom prst="rect">
            <a:avLst/>
          </a:prstGeom>
        </p:spPr>
        <p:txBody>
          <a:bodyPr lIns="0" tIns="0" rIns="0" bIns="0" rtlCol="0" anchor="t">
            <a:spAutoFit/>
          </a:bodyPr>
          <a:lstStyle/>
          <a:p>
            <a:pPr marL="0" lvl="0" indent="0" algn="ctr">
              <a:lnSpc>
                <a:spcPts val="9900"/>
              </a:lnSpc>
              <a:spcBef>
                <a:spcPct val="0"/>
              </a:spcBef>
            </a:pPr>
            <a:r>
              <a:rPr lang="en-US" sz="9000">
                <a:solidFill>
                  <a:srgbClr val="C7FECD"/>
                </a:solidFill>
                <a:latin typeface="HK Grotesk Bold"/>
              </a:rPr>
              <a:t>Analyzing Your Resources</a:t>
            </a:r>
          </a:p>
        </p:txBody>
      </p:sp>
      <p:sp>
        <p:nvSpPr>
          <p:cNvPr id="9" name="Freeform 9"/>
          <p:cNvSpPr/>
          <p:nvPr/>
        </p:nvSpPr>
        <p:spPr>
          <a:xfrm>
            <a:off x="16864285" y="8962645"/>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7FEC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21904" y="2225560"/>
            <a:ext cx="3227744" cy="3227744"/>
            <a:chOff x="0" y="0"/>
            <a:chExt cx="6350000" cy="6350000"/>
          </a:xfrm>
        </p:grpSpPr>
        <p:sp>
          <p:nvSpPr>
            <p:cNvPr id="3" name="Freeform 3"/>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t="-13356" r="-69823"/>
              </a:stretch>
            </a:blipFill>
          </p:spPr>
          <p:txBody>
            <a:bodyPr/>
            <a:lstStyle/>
            <a:p>
              <a:endParaRPr lang="en-US"/>
            </a:p>
          </p:txBody>
        </p:sp>
        <p:sp>
          <p:nvSpPr>
            <p:cNvPr id="4" name="Freeform 4"/>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sp>
        <p:nvSpPr>
          <p:cNvPr id="5" name="TextBox 5"/>
          <p:cNvSpPr txBox="1"/>
          <p:nvPr/>
        </p:nvSpPr>
        <p:spPr>
          <a:xfrm>
            <a:off x="2129646" y="663157"/>
            <a:ext cx="14028708" cy="1295400"/>
          </a:xfrm>
          <a:prstGeom prst="rect">
            <a:avLst/>
          </a:prstGeom>
        </p:spPr>
        <p:txBody>
          <a:bodyPr lIns="0" tIns="0" rIns="0" bIns="0" rtlCol="0" anchor="t">
            <a:spAutoFit/>
          </a:bodyPr>
          <a:lstStyle/>
          <a:p>
            <a:pPr marL="0" lvl="0" indent="0" algn="ctr">
              <a:lnSpc>
                <a:spcPts val="9900"/>
              </a:lnSpc>
              <a:spcBef>
                <a:spcPct val="0"/>
              </a:spcBef>
            </a:pPr>
            <a:r>
              <a:rPr lang="en-US" sz="9000">
                <a:solidFill>
                  <a:srgbClr val="191918"/>
                </a:solidFill>
                <a:latin typeface="HK Grotesk Bold"/>
              </a:rPr>
              <a:t>SWOT Analysis</a:t>
            </a:r>
          </a:p>
        </p:txBody>
      </p:sp>
      <p:sp>
        <p:nvSpPr>
          <p:cNvPr id="6" name="TextBox 6"/>
          <p:cNvSpPr txBox="1"/>
          <p:nvPr/>
        </p:nvSpPr>
        <p:spPr>
          <a:xfrm>
            <a:off x="1028700" y="6000078"/>
            <a:ext cx="3614152" cy="3699965"/>
          </a:xfrm>
          <a:prstGeom prst="rect">
            <a:avLst/>
          </a:prstGeom>
        </p:spPr>
        <p:txBody>
          <a:bodyPr lIns="0" tIns="0" rIns="0" bIns="0" rtlCol="0" anchor="t">
            <a:spAutoFit/>
          </a:bodyPr>
          <a:lstStyle/>
          <a:p>
            <a:pPr algn="ctr">
              <a:lnSpc>
                <a:spcPts val="4910"/>
              </a:lnSpc>
            </a:pPr>
            <a:r>
              <a:rPr lang="en-US" sz="3777" u="sng">
                <a:solidFill>
                  <a:srgbClr val="191918"/>
                </a:solidFill>
                <a:latin typeface="HK Grotesk Bold"/>
              </a:rPr>
              <a:t>Strengths</a:t>
            </a:r>
          </a:p>
          <a:p>
            <a:pPr algn="ctr">
              <a:lnSpc>
                <a:spcPts val="4092"/>
              </a:lnSpc>
            </a:pPr>
            <a:r>
              <a:rPr lang="en-US" sz="3147">
                <a:solidFill>
                  <a:srgbClr val="191918"/>
                </a:solidFill>
                <a:latin typeface="HK Grotesk"/>
              </a:rPr>
              <a:t>Things that your organization does particularly well or distinguishes you from other organizations</a:t>
            </a:r>
          </a:p>
        </p:txBody>
      </p:sp>
      <p:sp>
        <p:nvSpPr>
          <p:cNvPr id="7" name="TextBox 7"/>
          <p:cNvSpPr txBox="1"/>
          <p:nvPr/>
        </p:nvSpPr>
        <p:spPr>
          <a:xfrm>
            <a:off x="9439665" y="6000078"/>
            <a:ext cx="3614152" cy="2152867"/>
          </a:xfrm>
          <a:prstGeom prst="rect">
            <a:avLst/>
          </a:prstGeom>
        </p:spPr>
        <p:txBody>
          <a:bodyPr lIns="0" tIns="0" rIns="0" bIns="0" rtlCol="0" anchor="t">
            <a:spAutoFit/>
          </a:bodyPr>
          <a:lstStyle/>
          <a:p>
            <a:pPr algn="ctr">
              <a:lnSpc>
                <a:spcPts val="4910"/>
              </a:lnSpc>
            </a:pPr>
            <a:r>
              <a:rPr lang="en-US" sz="3777" u="sng">
                <a:solidFill>
                  <a:srgbClr val="191918"/>
                </a:solidFill>
                <a:latin typeface="HK Grotesk Bold"/>
              </a:rPr>
              <a:t>Opportunities</a:t>
            </a:r>
          </a:p>
          <a:p>
            <a:pPr algn="ctr">
              <a:lnSpc>
                <a:spcPts val="4092"/>
              </a:lnSpc>
            </a:pPr>
            <a:r>
              <a:rPr lang="en-US" sz="3147">
                <a:solidFill>
                  <a:srgbClr val="191918"/>
                </a:solidFill>
                <a:latin typeface="HK Grotesk"/>
              </a:rPr>
              <a:t>Openings or chances for something positive to happen</a:t>
            </a:r>
          </a:p>
        </p:txBody>
      </p:sp>
      <p:sp>
        <p:nvSpPr>
          <p:cNvPr id="8" name="TextBox 8"/>
          <p:cNvSpPr txBox="1"/>
          <p:nvPr/>
        </p:nvSpPr>
        <p:spPr>
          <a:xfrm>
            <a:off x="5234183" y="6000078"/>
            <a:ext cx="3614152" cy="2668566"/>
          </a:xfrm>
          <a:prstGeom prst="rect">
            <a:avLst/>
          </a:prstGeom>
        </p:spPr>
        <p:txBody>
          <a:bodyPr lIns="0" tIns="0" rIns="0" bIns="0" rtlCol="0" anchor="t">
            <a:spAutoFit/>
          </a:bodyPr>
          <a:lstStyle/>
          <a:p>
            <a:pPr algn="ctr">
              <a:lnSpc>
                <a:spcPts val="4910"/>
              </a:lnSpc>
            </a:pPr>
            <a:r>
              <a:rPr lang="en-US" sz="3777" u="sng">
                <a:solidFill>
                  <a:srgbClr val="191918"/>
                </a:solidFill>
                <a:latin typeface="HK Grotesk Bold"/>
              </a:rPr>
              <a:t>Weaknesses</a:t>
            </a:r>
          </a:p>
          <a:p>
            <a:pPr algn="ctr">
              <a:lnSpc>
                <a:spcPts val="4092"/>
              </a:lnSpc>
            </a:pPr>
            <a:r>
              <a:rPr lang="en-US" sz="3147">
                <a:solidFill>
                  <a:srgbClr val="191918"/>
                </a:solidFill>
                <a:latin typeface="HK Grotesk"/>
              </a:rPr>
              <a:t>Things that you could improve and practices you should avoid</a:t>
            </a:r>
          </a:p>
        </p:txBody>
      </p:sp>
      <p:sp>
        <p:nvSpPr>
          <p:cNvPr id="9" name="TextBox 9"/>
          <p:cNvSpPr txBox="1"/>
          <p:nvPr/>
        </p:nvSpPr>
        <p:spPr>
          <a:xfrm>
            <a:off x="13645148" y="6000078"/>
            <a:ext cx="3614152" cy="2670651"/>
          </a:xfrm>
          <a:prstGeom prst="rect">
            <a:avLst/>
          </a:prstGeom>
        </p:spPr>
        <p:txBody>
          <a:bodyPr lIns="0" tIns="0" rIns="0" bIns="0" rtlCol="0" anchor="t">
            <a:spAutoFit/>
          </a:bodyPr>
          <a:lstStyle/>
          <a:p>
            <a:pPr algn="ctr">
              <a:lnSpc>
                <a:spcPts val="4910"/>
              </a:lnSpc>
            </a:pPr>
            <a:r>
              <a:rPr lang="en-US" sz="3777" u="sng">
                <a:solidFill>
                  <a:srgbClr val="191918"/>
                </a:solidFill>
                <a:latin typeface="HK Grotesk Bold"/>
              </a:rPr>
              <a:t>Threats</a:t>
            </a:r>
          </a:p>
          <a:p>
            <a:pPr algn="ctr">
              <a:lnSpc>
                <a:spcPts val="4092"/>
              </a:lnSpc>
            </a:pPr>
            <a:r>
              <a:rPr lang="en-US" sz="3147">
                <a:solidFill>
                  <a:srgbClr val="191918"/>
                </a:solidFill>
                <a:latin typeface="HK Grotesk"/>
              </a:rPr>
              <a:t>Anything that can negatively affect your organization from the outside</a:t>
            </a:r>
          </a:p>
        </p:txBody>
      </p:sp>
      <p:grpSp>
        <p:nvGrpSpPr>
          <p:cNvPr id="10" name="Group 10"/>
          <p:cNvGrpSpPr>
            <a:grpSpLocks noChangeAspect="1"/>
          </p:cNvGrpSpPr>
          <p:nvPr/>
        </p:nvGrpSpPr>
        <p:grpSpPr>
          <a:xfrm>
            <a:off x="5427387" y="2225560"/>
            <a:ext cx="3227744" cy="3227744"/>
            <a:chOff x="0" y="0"/>
            <a:chExt cx="6350000" cy="6350000"/>
          </a:xfrm>
        </p:grpSpPr>
        <p:sp>
          <p:nvSpPr>
            <p:cNvPr id="11" name="Freeform 11"/>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l="-49812"/>
              </a:stretch>
            </a:blipFill>
          </p:spPr>
          <p:txBody>
            <a:bodyPr/>
            <a:lstStyle/>
            <a:p>
              <a:endParaRPr lang="en-US"/>
            </a:p>
          </p:txBody>
        </p:sp>
        <p:sp>
          <p:nvSpPr>
            <p:cNvPr id="12" name="Freeform 12"/>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grpSp>
        <p:nvGrpSpPr>
          <p:cNvPr id="13" name="Group 13"/>
          <p:cNvGrpSpPr>
            <a:grpSpLocks noChangeAspect="1"/>
          </p:cNvGrpSpPr>
          <p:nvPr/>
        </p:nvGrpSpPr>
        <p:grpSpPr>
          <a:xfrm>
            <a:off x="9632869" y="2225560"/>
            <a:ext cx="3227744" cy="3227744"/>
            <a:chOff x="0" y="0"/>
            <a:chExt cx="6350000" cy="6350000"/>
          </a:xfrm>
        </p:grpSpPr>
        <p:sp>
          <p:nvSpPr>
            <p:cNvPr id="14" name="Freeform 14"/>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5"/>
              <a:stretch>
                <a:fillRect l="-91846"/>
              </a:stretch>
            </a:blipFill>
          </p:spPr>
          <p:txBody>
            <a:bodyPr/>
            <a:lstStyle/>
            <a:p>
              <a:endParaRPr lang="en-US"/>
            </a:p>
          </p:txBody>
        </p:sp>
        <p:sp>
          <p:nvSpPr>
            <p:cNvPr id="15" name="Freeform 15"/>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grpSp>
        <p:nvGrpSpPr>
          <p:cNvPr id="16" name="Group 16"/>
          <p:cNvGrpSpPr>
            <a:grpSpLocks noChangeAspect="1"/>
          </p:cNvGrpSpPr>
          <p:nvPr/>
        </p:nvGrpSpPr>
        <p:grpSpPr>
          <a:xfrm>
            <a:off x="13838352" y="2225560"/>
            <a:ext cx="3227744" cy="3227744"/>
            <a:chOff x="0" y="0"/>
            <a:chExt cx="6350000" cy="6350000"/>
          </a:xfrm>
        </p:grpSpPr>
        <p:sp>
          <p:nvSpPr>
            <p:cNvPr id="17" name="Freeform 17"/>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6"/>
              <a:stretch>
                <a:fillRect l="-38540" r="-11553"/>
              </a:stretch>
            </a:blipFill>
          </p:spPr>
          <p:txBody>
            <a:bodyPr/>
            <a:lstStyle/>
            <a:p>
              <a:endParaRPr lang="en-US"/>
            </a:p>
          </p:txBody>
        </p:sp>
        <p:sp>
          <p:nvSpPr>
            <p:cNvPr id="18" name="Freeform 18"/>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sp>
        <p:nvSpPr>
          <p:cNvPr id="19" name="Freeform 19"/>
          <p:cNvSpPr/>
          <p:nvPr/>
        </p:nvSpPr>
        <p:spPr>
          <a:xfrm>
            <a:off x="16864285" y="633685"/>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7"/>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9191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6415955"/>
          </a:xfrm>
          <a:custGeom>
            <a:avLst/>
            <a:gdLst/>
            <a:ahLst/>
            <a:cxnLst/>
            <a:rect l="l" t="t" r="r" b="b"/>
            <a:pathLst>
              <a:path w="18288000" h="6415955">
                <a:moveTo>
                  <a:pt x="0" y="0"/>
                </a:moveTo>
                <a:lnTo>
                  <a:pt x="18288000" y="0"/>
                </a:lnTo>
                <a:lnTo>
                  <a:pt x="18288000" y="6415955"/>
                </a:lnTo>
                <a:lnTo>
                  <a:pt x="0" y="6415955"/>
                </a:lnTo>
                <a:lnTo>
                  <a:pt x="0" y="0"/>
                </a:lnTo>
                <a:close/>
              </a:path>
            </a:pathLst>
          </a:custGeom>
          <a:blipFill>
            <a:blip r:embed="rId3"/>
            <a:stretch>
              <a:fillRect t="-44953" b="-44953"/>
            </a:stretch>
          </a:blipFill>
        </p:spPr>
        <p:txBody>
          <a:bodyPr/>
          <a:lstStyle/>
          <a:p>
            <a:endParaRPr lang="en-US"/>
          </a:p>
        </p:txBody>
      </p:sp>
      <p:sp>
        <p:nvSpPr>
          <p:cNvPr id="3" name="TextBox 3"/>
          <p:cNvSpPr txBox="1"/>
          <p:nvPr/>
        </p:nvSpPr>
        <p:spPr>
          <a:xfrm>
            <a:off x="1294775" y="7773668"/>
            <a:ext cx="15698450" cy="1295400"/>
          </a:xfrm>
          <a:prstGeom prst="rect">
            <a:avLst/>
          </a:prstGeom>
        </p:spPr>
        <p:txBody>
          <a:bodyPr lIns="0" tIns="0" rIns="0" bIns="0" rtlCol="0" anchor="t">
            <a:spAutoFit/>
          </a:bodyPr>
          <a:lstStyle/>
          <a:p>
            <a:pPr algn="ctr">
              <a:lnSpc>
                <a:spcPts val="9900"/>
              </a:lnSpc>
            </a:pPr>
            <a:r>
              <a:rPr lang="en-US" sz="9000">
                <a:solidFill>
                  <a:srgbClr val="C7FECD"/>
                </a:solidFill>
                <a:latin typeface="HK Grotesk Bold"/>
              </a:rPr>
              <a:t>Putting it all together</a:t>
            </a:r>
          </a:p>
        </p:txBody>
      </p:sp>
      <p:grpSp>
        <p:nvGrpSpPr>
          <p:cNvPr id="4" name="Group 4"/>
          <p:cNvGrpSpPr/>
          <p:nvPr/>
        </p:nvGrpSpPr>
        <p:grpSpPr>
          <a:xfrm>
            <a:off x="0" y="0"/>
            <a:ext cx="18288000" cy="6492155"/>
            <a:chOff x="0" y="0"/>
            <a:chExt cx="24384000" cy="8656207"/>
          </a:xfrm>
        </p:grpSpPr>
        <p:pic>
          <p:nvPicPr>
            <p:cNvPr id="5" name="Picture 5"/>
            <p:cNvPicPr>
              <a:picLocks noChangeAspect="1"/>
            </p:cNvPicPr>
            <p:nvPr/>
          </p:nvPicPr>
          <p:blipFill>
            <a:blip r:embed="rId4"/>
            <a:srcRect t="20221" b="26495"/>
            <a:stretch>
              <a:fillRect/>
            </a:stretch>
          </p:blipFill>
          <p:spPr>
            <a:xfrm>
              <a:off x="0" y="0"/>
              <a:ext cx="24384000" cy="8656207"/>
            </a:xfrm>
            <a:prstGeom prst="rect">
              <a:avLst/>
            </a:prstGeom>
          </p:spPr>
        </p:pic>
      </p:grpSp>
      <p:sp>
        <p:nvSpPr>
          <p:cNvPr id="6" name="AutoShape 6"/>
          <p:cNvSpPr/>
          <p:nvPr/>
        </p:nvSpPr>
        <p:spPr>
          <a:xfrm>
            <a:off x="0" y="6492155"/>
            <a:ext cx="18288000" cy="0"/>
          </a:xfrm>
          <a:prstGeom prst="line">
            <a:avLst/>
          </a:prstGeom>
          <a:ln w="152400" cap="flat">
            <a:solidFill>
              <a:srgbClr val="C7FECD"/>
            </a:solidFill>
            <a:prstDash val="solid"/>
            <a:headEnd type="none" w="sm" len="sm"/>
            <a:tailEnd type="none" w="sm" len="sm"/>
          </a:ln>
        </p:spPr>
        <p:txBody>
          <a:bodyPr/>
          <a:lstStyle/>
          <a:p>
            <a:endParaRPr lang="en-US"/>
          </a:p>
        </p:txBody>
      </p:sp>
      <p:sp>
        <p:nvSpPr>
          <p:cNvPr id="7" name="Freeform 7"/>
          <p:cNvSpPr/>
          <p:nvPr/>
        </p:nvSpPr>
        <p:spPr>
          <a:xfrm>
            <a:off x="16864285" y="8962645"/>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91918"/>
        </a:solidFill>
        <a:effectLst/>
      </p:bgPr>
    </p:bg>
    <p:spTree>
      <p:nvGrpSpPr>
        <p:cNvPr id="1" name=""/>
        <p:cNvGrpSpPr/>
        <p:nvPr/>
      </p:nvGrpSpPr>
      <p:grpSpPr>
        <a:xfrm>
          <a:off x="0" y="0"/>
          <a:ext cx="0" cy="0"/>
          <a:chOff x="0" y="0"/>
          <a:chExt cx="0" cy="0"/>
        </a:xfrm>
      </p:grpSpPr>
      <p:sp>
        <p:nvSpPr>
          <p:cNvPr id="2" name="TextBox 2"/>
          <p:cNvSpPr txBox="1"/>
          <p:nvPr/>
        </p:nvSpPr>
        <p:spPr>
          <a:xfrm rot="-5400000">
            <a:off x="4018238" y="3895412"/>
            <a:ext cx="10287000" cy="2496177"/>
          </a:xfrm>
          <a:prstGeom prst="rect">
            <a:avLst/>
          </a:prstGeom>
        </p:spPr>
        <p:txBody>
          <a:bodyPr lIns="0" tIns="0" rIns="0" bIns="0" rtlCol="0" anchor="t">
            <a:spAutoFit/>
          </a:bodyPr>
          <a:lstStyle/>
          <a:p>
            <a:pPr algn="ctr">
              <a:lnSpc>
                <a:spcPts val="19222"/>
              </a:lnSpc>
            </a:pPr>
            <a:r>
              <a:rPr lang="en-US" sz="17474">
                <a:solidFill>
                  <a:srgbClr val="C7FECD"/>
                </a:solidFill>
                <a:latin typeface="HK Grotesk Bold"/>
              </a:rPr>
              <a:t>Outline</a:t>
            </a:r>
          </a:p>
        </p:txBody>
      </p:sp>
      <p:sp>
        <p:nvSpPr>
          <p:cNvPr id="3" name="TextBox 3"/>
          <p:cNvSpPr txBox="1"/>
          <p:nvPr/>
        </p:nvSpPr>
        <p:spPr>
          <a:xfrm>
            <a:off x="11063357" y="843305"/>
            <a:ext cx="6574505" cy="8829675"/>
          </a:xfrm>
          <a:prstGeom prst="rect">
            <a:avLst/>
          </a:prstGeom>
        </p:spPr>
        <p:txBody>
          <a:bodyPr lIns="0" tIns="0" rIns="0" bIns="0" rtlCol="0" anchor="t">
            <a:spAutoFit/>
          </a:bodyPr>
          <a:lstStyle/>
          <a:p>
            <a:pPr>
              <a:lnSpc>
                <a:spcPts val="3960"/>
              </a:lnSpc>
            </a:pPr>
            <a:r>
              <a:rPr lang="en-US" sz="3600">
                <a:solidFill>
                  <a:srgbClr val="FFFFFF"/>
                </a:solidFill>
                <a:latin typeface="HK Grotesk Bold"/>
              </a:rPr>
              <a:t>Here is a simple list of items to include in your final Strategic Plan packet:</a:t>
            </a:r>
          </a:p>
          <a:p>
            <a:pPr>
              <a:lnSpc>
                <a:spcPts val="2640"/>
              </a:lnSpc>
            </a:pPr>
            <a:endParaRPr lang="en-US" sz="3600">
              <a:solidFill>
                <a:srgbClr val="FFFFFF"/>
              </a:solidFill>
              <a:latin typeface="HK Grotesk Bold"/>
            </a:endParaRPr>
          </a:p>
          <a:p>
            <a:pPr>
              <a:lnSpc>
                <a:spcPts val="2640"/>
              </a:lnSpc>
            </a:pPr>
            <a:r>
              <a:rPr lang="en-US" sz="2400">
                <a:solidFill>
                  <a:srgbClr val="FFFFFF"/>
                </a:solidFill>
                <a:latin typeface="HK Grotesk Bold"/>
              </a:rPr>
              <a:t>Information about your organization</a:t>
            </a:r>
          </a:p>
          <a:p>
            <a:pPr marL="518160" lvl="1" indent="-259080">
              <a:lnSpc>
                <a:spcPts val="2640"/>
              </a:lnSpc>
              <a:buFont typeface="Arial"/>
              <a:buChar char="•"/>
            </a:pPr>
            <a:r>
              <a:rPr lang="en-US" sz="2400">
                <a:solidFill>
                  <a:srgbClr val="FFFFFF"/>
                </a:solidFill>
                <a:latin typeface="HK Grotesk Bold"/>
              </a:rPr>
              <a:t>Executive Summary</a:t>
            </a:r>
          </a:p>
          <a:p>
            <a:pPr marL="518160" lvl="1" indent="-259080">
              <a:lnSpc>
                <a:spcPts val="2640"/>
              </a:lnSpc>
              <a:buFont typeface="Arial"/>
              <a:buChar char="•"/>
            </a:pPr>
            <a:r>
              <a:rPr lang="en-US" sz="2400">
                <a:solidFill>
                  <a:srgbClr val="FFFFFF"/>
                </a:solidFill>
                <a:latin typeface="HK Grotesk Bold"/>
              </a:rPr>
              <a:t>Mission, Vision, and Value Statements</a:t>
            </a:r>
          </a:p>
          <a:p>
            <a:pPr>
              <a:lnSpc>
                <a:spcPts val="2640"/>
              </a:lnSpc>
            </a:pPr>
            <a:r>
              <a:rPr lang="en-US" sz="2400">
                <a:solidFill>
                  <a:srgbClr val="FFFFFF"/>
                </a:solidFill>
                <a:latin typeface="HK Grotesk Bold"/>
              </a:rPr>
              <a:t>Your Team </a:t>
            </a:r>
          </a:p>
          <a:p>
            <a:pPr marL="518160" lvl="1" indent="-259080">
              <a:lnSpc>
                <a:spcPts val="2640"/>
              </a:lnSpc>
              <a:buFont typeface="Arial"/>
              <a:buChar char="•"/>
            </a:pPr>
            <a:r>
              <a:rPr lang="en-US" sz="2400">
                <a:solidFill>
                  <a:srgbClr val="FFFFFF"/>
                </a:solidFill>
                <a:latin typeface="HK Grotesk Bold"/>
              </a:rPr>
              <a:t>Strategic Planning Committee Members</a:t>
            </a:r>
          </a:p>
          <a:p>
            <a:pPr marL="518160" lvl="1" indent="-259080">
              <a:lnSpc>
                <a:spcPts val="2640"/>
              </a:lnSpc>
              <a:buFont typeface="Arial"/>
              <a:buChar char="•"/>
            </a:pPr>
            <a:r>
              <a:rPr lang="en-US" sz="2400">
                <a:solidFill>
                  <a:srgbClr val="FFFFFF"/>
                </a:solidFill>
                <a:latin typeface="HK Grotesk Bold"/>
              </a:rPr>
              <a:t>Board Members</a:t>
            </a:r>
          </a:p>
          <a:p>
            <a:pPr>
              <a:lnSpc>
                <a:spcPts val="2640"/>
              </a:lnSpc>
            </a:pPr>
            <a:r>
              <a:rPr lang="en-US" sz="2400">
                <a:solidFill>
                  <a:srgbClr val="FFFFFF"/>
                </a:solidFill>
                <a:latin typeface="HK Grotesk Bold"/>
              </a:rPr>
              <a:t>Strategic Plan and Goals</a:t>
            </a:r>
          </a:p>
          <a:p>
            <a:pPr marL="518160" lvl="1" indent="-259080">
              <a:lnSpc>
                <a:spcPts val="2640"/>
              </a:lnSpc>
              <a:buFont typeface="Arial"/>
              <a:buChar char="•"/>
            </a:pPr>
            <a:r>
              <a:rPr lang="en-US" sz="2400">
                <a:solidFill>
                  <a:srgbClr val="FFFFFF"/>
                </a:solidFill>
                <a:latin typeface="HK Grotesk Bold"/>
              </a:rPr>
              <a:t>Strategic Planning Chart</a:t>
            </a:r>
          </a:p>
          <a:p>
            <a:pPr marL="518160" lvl="1" indent="-259080">
              <a:lnSpc>
                <a:spcPts val="2640"/>
              </a:lnSpc>
              <a:buFont typeface="Arial"/>
              <a:buChar char="•"/>
            </a:pPr>
            <a:r>
              <a:rPr lang="en-US" sz="2400">
                <a:solidFill>
                  <a:srgbClr val="FFFFFF"/>
                </a:solidFill>
                <a:latin typeface="HK Grotesk Bold"/>
              </a:rPr>
              <a:t>SMART Worksheets for each goal</a:t>
            </a:r>
          </a:p>
          <a:p>
            <a:pPr>
              <a:lnSpc>
                <a:spcPts val="2640"/>
              </a:lnSpc>
            </a:pPr>
            <a:r>
              <a:rPr lang="en-US" sz="2400">
                <a:solidFill>
                  <a:srgbClr val="FFFFFF"/>
                </a:solidFill>
                <a:latin typeface="HK Grotesk Bold"/>
              </a:rPr>
              <a:t>Assessment Plan</a:t>
            </a:r>
          </a:p>
          <a:p>
            <a:pPr marL="518160" lvl="1" indent="-259080">
              <a:lnSpc>
                <a:spcPts val="2640"/>
              </a:lnSpc>
              <a:buFont typeface="Arial"/>
              <a:buChar char="•"/>
            </a:pPr>
            <a:r>
              <a:rPr lang="en-US" sz="2400">
                <a:solidFill>
                  <a:srgbClr val="FFFFFF"/>
                </a:solidFill>
                <a:latin typeface="HK Grotesk Bold"/>
              </a:rPr>
              <a:t>KPIs your team has selected </a:t>
            </a:r>
          </a:p>
          <a:p>
            <a:pPr marL="518160" lvl="1" indent="-259080">
              <a:lnSpc>
                <a:spcPts val="2640"/>
              </a:lnSpc>
              <a:buFont typeface="Arial"/>
              <a:buChar char="•"/>
            </a:pPr>
            <a:r>
              <a:rPr lang="en-US" sz="2400">
                <a:solidFill>
                  <a:srgbClr val="FFFFFF"/>
                </a:solidFill>
                <a:latin typeface="HK Grotesk Bold"/>
              </a:rPr>
              <a:t>Assessment Meeting Schedule</a:t>
            </a:r>
          </a:p>
          <a:p>
            <a:pPr>
              <a:lnSpc>
                <a:spcPts val="2640"/>
              </a:lnSpc>
            </a:pPr>
            <a:r>
              <a:rPr lang="en-US" sz="2400">
                <a:solidFill>
                  <a:srgbClr val="FFFFFF"/>
                </a:solidFill>
                <a:latin typeface="HK Grotesk Bold"/>
              </a:rPr>
              <a:t>SWOT Analysis</a:t>
            </a:r>
          </a:p>
          <a:p>
            <a:pPr marL="518160" lvl="1" indent="-259080">
              <a:lnSpc>
                <a:spcPts val="2640"/>
              </a:lnSpc>
              <a:buFont typeface="Arial"/>
              <a:buChar char="•"/>
            </a:pPr>
            <a:r>
              <a:rPr lang="en-US" sz="2400">
                <a:solidFill>
                  <a:srgbClr val="FFFFFF"/>
                </a:solidFill>
                <a:latin typeface="HK Grotesk Bold"/>
              </a:rPr>
              <a:t>Strengths</a:t>
            </a:r>
          </a:p>
          <a:p>
            <a:pPr marL="518160" lvl="1" indent="-259080">
              <a:lnSpc>
                <a:spcPts val="2640"/>
              </a:lnSpc>
              <a:buFont typeface="Arial"/>
              <a:buChar char="•"/>
            </a:pPr>
            <a:r>
              <a:rPr lang="en-US" sz="2400">
                <a:solidFill>
                  <a:srgbClr val="FFFFFF"/>
                </a:solidFill>
                <a:latin typeface="HK Grotesk Bold"/>
              </a:rPr>
              <a:t>Weaknesses</a:t>
            </a:r>
          </a:p>
          <a:p>
            <a:pPr marL="518160" lvl="1" indent="-259080">
              <a:lnSpc>
                <a:spcPts val="2640"/>
              </a:lnSpc>
              <a:buFont typeface="Arial"/>
              <a:buChar char="•"/>
            </a:pPr>
            <a:r>
              <a:rPr lang="en-US" sz="2400">
                <a:solidFill>
                  <a:srgbClr val="FFFFFF"/>
                </a:solidFill>
                <a:latin typeface="HK Grotesk Bold"/>
              </a:rPr>
              <a:t>Opportunities</a:t>
            </a:r>
          </a:p>
          <a:p>
            <a:pPr marL="518160" lvl="1" indent="-259080">
              <a:lnSpc>
                <a:spcPts val="2640"/>
              </a:lnSpc>
              <a:buFont typeface="Arial"/>
              <a:buChar char="•"/>
            </a:pPr>
            <a:r>
              <a:rPr lang="en-US" sz="2400">
                <a:solidFill>
                  <a:srgbClr val="FFFFFF"/>
                </a:solidFill>
                <a:latin typeface="HK Grotesk Bold"/>
              </a:rPr>
              <a:t>Threats</a:t>
            </a:r>
          </a:p>
          <a:p>
            <a:pPr>
              <a:lnSpc>
                <a:spcPts val="2640"/>
              </a:lnSpc>
            </a:pPr>
            <a:r>
              <a:rPr lang="en-US" sz="2400">
                <a:solidFill>
                  <a:srgbClr val="FFFFFF"/>
                </a:solidFill>
                <a:latin typeface="HK Grotesk Bold"/>
              </a:rPr>
              <a:t>Financial</a:t>
            </a:r>
          </a:p>
          <a:p>
            <a:pPr marL="518160" lvl="1" indent="-259080">
              <a:lnSpc>
                <a:spcPts val="2640"/>
              </a:lnSpc>
              <a:buFont typeface="Arial"/>
              <a:buChar char="•"/>
            </a:pPr>
            <a:r>
              <a:rPr lang="en-US" sz="2400">
                <a:solidFill>
                  <a:srgbClr val="FFFFFF"/>
                </a:solidFill>
                <a:latin typeface="HK Grotesk Bold"/>
              </a:rPr>
              <a:t>Fundraising Plan</a:t>
            </a:r>
          </a:p>
          <a:p>
            <a:pPr marL="518160" lvl="1" indent="-259080">
              <a:lnSpc>
                <a:spcPts val="2640"/>
              </a:lnSpc>
              <a:buFont typeface="Arial"/>
              <a:buChar char="•"/>
            </a:pPr>
            <a:r>
              <a:rPr lang="en-US" sz="2400">
                <a:solidFill>
                  <a:srgbClr val="FFFFFF"/>
                </a:solidFill>
                <a:latin typeface="HK Grotesk Bold"/>
              </a:rPr>
              <a:t>Approved Annual Budget</a:t>
            </a:r>
          </a:p>
          <a:p>
            <a:pPr>
              <a:lnSpc>
                <a:spcPts val="2640"/>
              </a:lnSpc>
            </a:pPr>
            <a:endParaRPr lang="en-US" sz="2400">
              <a:solidFill>
                <a:srgbClr val="FFFFFF"/>
              </a:solidFill>
              <a:latin typeface="HK Grotesk Bold"/>
            </a:endParaRPr>
          </a:p>
        </p:txBody>
      </p:sp>
      <p:sp>
        <p:nvSpPr>
          <p:cNvPr id="4" name="Freeform 4"/>
          <p:cNvSpPr/>
          <p:nvPr/>
        </p:nvSpPr>
        <p:spPr>
          <a:xfrm>
            <a:off x="0" y="0"/>
            <a:ext cx="6945793" cy="10287000"/>
          </a:xfrm>
          <a:custGeom>
            <a:avLst/>
            <a:gdLst/>
            <a:ahLst/>
            <a:cxnLst/>
            <a:rect l="l" t="t" r="r" b="b"/>
            <a:pathLst>
              <a:path w="6945793" h="10287000">
                <a:moveTo>
                  <a:pt x="0" y="0"/>
                </a:moveTo>
                <a:lnTo>
                  <a:pt x="6945793" y="0"/>
                </a:lnTo>
                <a:lnTo>
                  <a:pt x="6945793" y="10287000"/>
                </a:lnTo>
                <a:lnTo>
                  <a:pt x="0" y="10287000"/>
                </a:lnTo>
                <a:lnTo>
                  <a:pt x="0" y="0"/>
                </a:lnTo>
                <a:close/>
              </a:path>
            </a:pathLst>
          </a:custGeom>
          <a:blipFill>
            <a:blip r:embed="rId3"/>
            <a:stretch>
              <a:fillRect l="-13521" r="-108356"/>
            </a:stretch>
          </a:blipFill>
        </p:spPr>
        <p:txBody>
          <a:bodyPr/>
          <a:lstStyle/>
          <a:p>
            <a:endParaRPr lang="en-US"/>
          </a:p>
        </p:txBody>
      </p:sp>
      <p:sp>
        <p:nvSpPr>
          <p:cNvPr id="5" name="AutoShape 5"/>
          <p:cNvSpPr/>
          <p:nvPr/>
        </p:nvSpPr>
        <p:spPr>
          <a:xfrm flipV="1">
            <a:off x="7021993" y="-255519"/>
            <a:ext cx="0" cy="10798039"/>
          </a:xfrm>
          <a:prstGeom prst="line">
            <a:avLst/>
          </a:prstGeom>
          <a:ln w="152400" cap="rnd">
            <a:solidFill>
              <a:srgbClr val="C7FECD"/>
            </a:solidFill>
            <a:prstDash val="solid"/>
            <a:headEnd type="none" w="sm" len="sm"/>
            <a:tailEnd type="none" w="sm" len="sm"/>
          </a:ln>
        </p:spPr>
        <p:txBody>
          <a:bodyPr/>
          <a:lstStyle/>
          <a:p>
            <a:endParaRPr lang="en-US"/>
          </a:p>
        </p:txBody>
      </p:sp>
      <p:sp>
        <p:nvSpPr>
          <p:cNvPr id="6" name="Freeform 6"/>
          <p:cNvSpPr/>
          <p:nvPr/>
        </p:nvSpPr>
        <p:spPr>
          <a:xfrm>
            <a:off x="16864285" y="8962645"/>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7FECD"/>
        </a:solidFill>
        <a:effectLst/>
      </p:bgPr>
    </p:bg>
    <p:spTree>
      <p:nvGrpSpPr>
        <p:cNvPr id="1" name=""/>
        <p:cNvGrpSpPr/>
        <p:nvPr/>
      </p:nvGrpSpPr>
      <p:grpSpPr>
        <a:xfrm>
          <a:off x="0" y="0"/>
          <a:ext cx="0" cy="0"/>
          <a:chOff x="0" y="0"/>
          <a:chExt cx="0" cy="0"/>
        </a:xfrm>
      </p:grpSpPr>
      <p:grpSp>
        <p:nvGrpSpPr>
          <p:cNvPr id="2" name="Group 2"/>
          <p:cNvGrpSpPr/>
          <p:nvPr/>
        </p:nvGrpSpPr>
        <p:grpSpPr>
          <a:xfrm>
            <a:off x="1309167" y="703178"/>
            <a:ext cx="7086577" cy="9459561"/>
            <a:chOff x="0" y="0"/>
            <a:chExt cx="9448770" cy="12612749"/>
          </a:xfrm>
        </p:grpSpPr>
        <p:sp>
          <p:nvSpPr>
            <p:cNvPr id="3" name="TextBox 3"/>
            <p:cNvSpPr txBox="1"/>
            <p:nvPr/>
          </p:nvSpPr>
          <p:spPr>
            <a:xfrm>
              <a:off x="0" y="66675"/>
              <a:ext cx="9448770" cy="3040604"/>
            </a:xfrm>
            <a:prstGeom prst="rect">
              <a:avLst/>
            </a:prstGeom>
          </p:spPr>
          <p:txBody>
            <a:bodyPr lIns="0" tIns="0" rIns="0" bIns="0" rtlCol="0" anchor="t">
              <a:spAutoFit/>
            </a:bodyPr>
            <a:lstStyle/>
            <a:p>
              <a:pPr>
                <a:lnSpc>
                  <a:spcPts val="8800"/>
                </a:lnSpc>
              </a:pPr>
              <a:r>
                <a:rPr lang="en-US" sz="8000">
                  <a:solidFill>
                    <a:srgbClr val="191918"/>
                  </a:solidFill>
                  <a:latin typeface="HK Grotesk Bold"/>
                </a:rPr>
                <a:t>NPLS: Strategic Planning</a:t>
              </a:r>
            </a:p>
          </p:txBody>
        </p:sp>
        <p:sp>
          <p:nvSpPr>
            <p:cNvPr id="4" name="TextBox 4"/>
            <p:cNvSpPr txBox="1"/>
            <p:nvPr/>
          </p:nvSpPr>
          <p:spPr>
            <a:xfrm>
              <a:off x="0" y="3489915"/>
              <a:ext cx="9448770" cy="9122833"/>
            </a:xfrm>
            <a:prstGeom prst="rect">
              <a:avLst/>
            </a:prstGeom>
          </p:spPr>
          <p:txBody>
            <a:bodyPr lIns="0" tIns="0" rIns="0" bIns="0" rtlCol="0" anchor="t">
              <a:spAutoFit/>
            </a:bodyPr>
            <a:lstStyle/>
            <a:p>
              <a:pPr>
                <a:lnSpc>
                  <a:spcPts val="4550"/>
                </a:lnSpc>
              </a:pPr>
              <a:r>
                <a:rPr lang="en-US" sz="3500">
                  <a:solidFill>
                    <a:srgbClr val="191918"/>
                  </a:solidFill>
                  <a:latin typeface="HK Grotesk Semi-Bold"/>
                </a:rPr>
                <a:t>You can find a copy of this workshop manual on the Stetson Center for Community Engagement website along with the following worksheets:</a:t>
              </a:r>
            </a:p>
            <a:p>
              <a:pPr marL="755651" lvl="1" indent="-377825">
                <a:lnSpc>
                  <a:spcPts val="4550"/>
                </a:lnSpc>
                <a:buFont typeface="Arial"/>
                <a:buChar char="•"/>
              </a:pPr>
              <a:r>
                <a:rPr lang="en-US" sz="3500">
                  <a:solidFill>
                    <a:srgbClr val="191918"/>
                  </a:solidFill>
                  <a:latin typeface="HK Grotesk Semi-Bold"/>
                </a:rPr>
                <a:t>Strategic Priorities Worksheet</a:t>
              </a:r>
            </a:p>
            <a:p>
              <a:pPr marL="755651" lvl="1" indent="-377825">
                <a:lnSpc>
                  <a:spcPts val="4550"/>
                </a:lnSpc>
                <a:buFont typeface="Arial"/>
                <a:buChar char="•"/>
              </a:pPr>
              <a:r>
                <a:rPr lang="en-US" sz="3500">
                  <a:solidFill>
                    <a:srgbClr val="191918"/>
                  </a:solidFill>
                  <a:latin typeface="HK Grotesk Semi-Bold"/>
                </a:rPr>
                <a:t>Your Team Worksheet</a:t>
              </a:r>
            </a:p>
            <a:p>
              <a:pPr marL="755651" lvl="1" indent="-377825">
                <a:lnSpc>
                  <a:spcPts val="4550"/>
                </a:lnSpc>
                <a:buFont typeface="Arial"/>
                <a:buChar char="•"/>
              </a:pPr>
              <a:r>
                <a:rPr lang="en-US" sz="3500">
                  <a:solidFill>
                    <a:srgbClr val="191918"/>
                  </a:solidFill>
                  <a:latin typeface="HK Grotesk Semi-Bold"/>
                </a:rPr>
                <a:t>Category Worksheet</a:t>
              </a:r>
            </a:p>
            <a:p>
              <a:pPr marL="755651" lvl="1" indent="-377825">
                <a:lnSpc>
                  <a:spcPts val="4550"/>
                </a:lnSpc>
                <a:buFont typeface="Arial"/>
                <a:buChar char="•"/>
              </a:pPr>
              <a:r>
                <a:rPr lang="en-US" sz="3500">
                  <a:solidFill>
                    <a:srgbClr val="191918"/>
                  </a:solidFill>
                  <a:latin typeface="HK Grotesk Semi-Bold"/>
                </a:rPr>
                <a:t>Goal Worksheet</a:t>
              </a:r>
            </a:p>
            <a:p>
              <a:pPr marL="755651" lvl="1" indent="-377825">
                <a:lnSpc>
                  <a:spcPts val="4550"/>
                </a:lnSpc>
                <a:buFont typeface="Arial"/>
                <a:buChar char="•"/>
              </a:pPr>
              <a:r>
                <a:rPr lang="en-US" sz="3500">
                  <a:solidFill>
                    <a:srgbClr val="191918"/>
                  </a:solidFill>
                  <a:latin typeface="HK Grotesk Semi-Bold"/>
                </a:rPr>
                <a:t>SWOT Analysis Worksheet</a:t>
              </a:r>
            </a:p>
            <a:p>
              <a:pPr marL="755651" lvl="1" indent="-377825">
                <a:lnSpc>
                  <a:spcPts val="4550"/>
                </a:lnSpc>
                <a:buFont typeface="Arial"/>
                <a:buChar char="•"/>
              </a:pPr>
              <a:r>
                <a:rPr lang="en-US" sz="3500">
                  <a:solidFill>
                    <a:srgbClr val="191918"/>
                  </a:solidFill>
                  <a:latin typeface="HK Grotesk Semi-Bold"/>
                </a:rPr>
                <a:t>5-Year Plan Template</a:t>
              </a:r>
            </a:p>
            <a:p>
              <a:pPr>
                <a:lnSpc>
                  <a:spcPts val="4550"/>
                </a:lnSpc>
              </a:pPr>
              <a:endParaRPr lang="en-US" sz="3500">
                <a:solidFill>
                  <a:srgbClr val="191918"/>
                </a:solidFill>
                <a:latin typeface="HK Grotesk Semi-Bold"/>
              </a:endParaRPr>
            </a:p>
          </p:txBody>
        </p:sp>
      </p:grpSp>
      <p:sp>
        <p:nvSpPr>
          <p:cNvPr id="5" name="Freeform 5"/>
          <p:cNvSpPr/>
          <p:nvPr/>
        </p:nvSpPr>
        <p:spPr>
          <a:xfrm>
            <a:off x="8875508" y="763703"/>
            <a:ext cx="6454303" cy="8759594"/>
          </a:xfrm>
          <a:custGeom>
            <a:avLst/>
            <a:gdLst/>
            <a:ahLst/>
            <a:cxnLst/>
            <a:rect l="l" t="t" r="r" b="b"/>
            <a:pathLst>
              <a:path w="6454303" h="8759594">
                <a:moveTo>
                  <a:pt x="0" y="0"/>
                </a:moveTo>
                <a:lnTo>
                  <a:pt x="6454303" y="0"/>
                </a:lnTo>
                <a:lnTo>
                  <a:pt x="6454303" y="8759594"/>
                </a:lnTo>
                <a:lnTo>
                  <a:pt x="0" y="8759594"/>
                </a:lnTo>
                <a:lnTo>
                  <a:pt x="0" y="0"/>
                </a:lnTo>
                <a:close/>
              </a:path>
            </a:pathLst>
          </a:custGeom>
          <a:blipFill>
            <a:blip r:embed="rId3"/>
            <a:stretch>
              <a:fillRect t="-59630" r="-187607" b="-52286"/>
            </a:stretch>
          </a:blipFill>
        </p:spPr>
        <p:txBody>
          <a:bodyPr/>
          <a:lstStyle/>
          <a:p>
            <a:endParaRPr lang="en-US"/>
          </a:p>
        </p:txBody>
      </p:sp>
      <p:sp>
        <p:nvSpPr>
          <p:cNvPr id="6" name="Freeform 6"/>
          <p:cNvSpPr/>
          <p:nvPr/>
        </p:nvSpPr>
        <p:spPr>
          <a:xfrm>
            <a:off x="14197363" y="6101362"/>
            <a:ext cx="3489877" cy="3489877"/>
          </a:xfrm>
          <a:custGeom>
            <a:avLst/>
            <a:gdLst/>
            <a:ahLst/>
            <a:cxnLst/>
            <a:rect l="l" t="t" r="r" b="b"/>
            <a:pathLst>
              <a:path w="3489877" h="3489877">
                <a:moveTo>
                  <a:pt x="0" y="0"/>
                </a:moveTo>
                <a:lnTo>
                  <a:pt x="3489877" y="0"/>
                </a:lnTo>
                <a:lnTo>
                  <a:pt x="3489877" y="3489877"/>
                </a:lnTo>
                <a:lnTo>
                  <a:pt x="0" y="3489877"/>
                </a:lnTo>
                <a:lnTo>
                  <a:pt x="0" y="0"/>
                </a:lnTo>
                <a:close/>
              </a:path>
            </a:pathLst>
          </a:custGeom>
          <a:blipFill>
            <a:blip r:embed="rId4"/>
            <a:stretch>
              <a:fillRect/>
            </a:stretch>
          </a:blipFill>
        </p:spPr>
        <p:txBody>
          <a:bodyPr/>
          <a:lstStyle/>
          <a:p>
            <a:endParaRPr lang="en-US"/>
          </a:p>
        </p:txBody>
      </p:sp>
      <p:sp>
        <p:nvSpPr>
          <p:cNvPr id="7" name="Freeform 7"/>
          <p:cNvSpPr/>
          <p:nvPr/>
        </p:nvSpPr>
        <p:spPr>
          <a:xfrm>
            <a:off x="16864285" y="633685"/>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7FECD"/>
        </a:solidFill>
        <a:effectLst/>
      </p:bgPr>
    </p:bg>
    <p:spTree>
      <p:nvGrpSpPr>
        <p:cNvPr id="1" name=""/>
        <p:cNvGrpSpPr/>
        <p:nvPr/>
      </p:nvGrpSpPr>
      <p:grpSpPr>
        <a:xfrm>
          <a:off x="0" y="0"/>
          <a:ext cx="0" cy="0"/>
          <a:chOff x="0" y="0"/>
          <a:chExt cx="0" cy="0"/>
        </a:xfrm>
      </p:grpSpPr>
      <p:sp>
        <p:nvSpPr>
          <p:cNvPr id="2" name="TextBox 2"/>
          <p:cNvSpPr txBox="1"/>
          <p:nvPr/>
        </p:nvSpPr>
        <p:spPr>
          <a:xfrm>
            <a:off x="1186867" y="1104900"/>
            <a:ext cx="14924311" cy="1295400"/>
          </a:xfrm>
          <a:prstGeom prst="rect">
            <a:avLst/>
          </a:prstGeom>
        </p:spPr>
        <p:txBody>
          <a:bodyPr lIns="0" tIns="0" rIns="0" bIns="0" rtlCol="0" anchor="t">
            <a:spAutoFit/>
          </a:bodyPr>
          <a:lstStyle/>
          <a:p>
            <a:pPr marL="0" lvl="0" indent="0" algn="ctr">
              <a:lnSpc>
                <a:spcPts val="9900"/>
              </a:lnSpc>
              <a:spcBef>
                <a:spcPct val="0"/>
              </a:spcBef>
            </a:pPr>
            <a:r>
              <a:rPr lang="en-US" sz="9000">
                <a:solidFill>
                  <a:srgbClr val="191918"/>
                </a:solidFill>
                <a:latin typeface="HK Grotesk Bold"/>
              </a:rPr>
              <a:t>Additional Resources</a:t>
            </a:r>
          </a:p>
        </p:txBody>
      </p:sp>
      <p:sp>
        <p:nvSpPr>
          <p:cNvPr id="3" name="TextBox 3"/>
          <p:cNvSpPr txBox="1"/>
          <p:nvPr/>
        </p:nvSpPr>
        <p:spPr>
          <a:xfrm>
            <a:off x="1186867" y="5105400"/>
            <a:ext cx="3795705" cy="1708150"/>
          </a:xfrm>
          <a:prstGeom prst="rect">
            <a:avLst/>
          </a:prstGeom>
        </p:spPr>
        <p:txBody>
          <a:bodyPr lIns="0" tIns="0" rIns="0" bIns="0" rtlCol="0" anchor="t">
            <a:spAutoFit/>
          </a:bodyPr>
          <a:lstStyle/>
          <a:p>
            <a:pPr algn="ctr">
              <a:lnSpc>
                <a:spcPts val="4550"/>
              </a:lnSpc>
            </a:pPr>
            <a:r>
              <a:rPr lang="en-US" sz="3500">
                <a:solidFill>
                  <a:srgbClr val="191918"/>
                </a:solidFill>
                <a:latin typeface="HK Grotesk Semi-Bold"/>
              </a:rPr>
              <a:t>Community Conversations @ Stetson University</a:t>
            </a:r>
          </a:p>
        </p:txBody>
      </p:sp>
      <p:sp>
        <p:nvSpPr>
          <p:cNvPr id="4" name="TextBox 4"/>
          <p:cNvSpPr txBox="1"/>
          <p:nvPr/>
        </p:nvSpPr>
        <p:spPr>
          <a:xfrm>
            <a:off x="7246148" y="5105400"/>
            <a:ext cx="3795705" cy="1708150"/>
          </a:xfrm>
          <a:prstGeom prst="rect">
            <a:avLst/>
          </a:prstGeom>
        </p:spPr>
        <p:txBody>
          <a:bodyPr lIns="0" tIns="0" rIns="0" bIns="0" rtlCol="0" anchor="t">
            <a:spAutoFit/>
          </a:bodyPr>
          <a:lstStyle/>
          <a:p>
            <a:pPr algn="ctr">
              <a:lnSpc>
                <a:spcPts val="4550"/>
              </a:lnSpc>
            </a:pPr>
            <a:r>
              <a:rPr lang="en-US" sz="3500">
                <a:solidFill>
                  <a:srgbClr val="191918"/>
                </a:solidFill>
                <a:latin typeface="HK Grotesk Semi-Bold"/>
              </a:rPr>
              <a:t>The Rockefeller Foundation DIY Toolkit</a:t>
            </a:r>
          </a:p>
        </p:txBody>
      </p:sp>
      <p:sp>
        <p:nvSpPr>
          <p:cNvPr id="5" name="TextBox 5"/>
          <p:cNvSpPr txBox="1"/>
          <p:nvPr/>
        </p:nvSpPr>
        <p:spPr>
          <a:xfrm>
            <a:off x="13305428" y="5105400"/>
            <a:ext cx="3795705" cy="1708150"/>
          </a:xfrm>
          <a:prstGeom prst="rect">
            <a:avLst/>
          </a:prstGeom>
        </p:spPr>
        <p:txBody>
          <a:bodyPr lIns="0" tIns="0" rIns="0" bIns="0" rtlCol="0" anchor="t">
            <a:spAutoFit/>
          </a:bodyPr>
          <a:lstStyle/>
          <a:p>
            <a:pPr algn="ctr">
              <a:lnSpc>
                <a:spcPts val="4550"/>
              </a:lnSpc>
            </a:pPr>
            <a:r>
              <a:rPr lang="en-US" sz="3500">
                <a:solidFill>
                  <a:srgbClr val="191918"/>
                </a:solidFill>
                <a:latin typeface="HK Grotesk Semi-Bold"/>
              </a:rPr>
              <a:t>Edyth Bush Institute @ Rollins College</a:t>
            </a:r>
          </a:p>
        </p:txBody>
      </p:sp>
      <p:sp>
        <p:nvSpPr>
          <p:cNvPr id="6" name="AutoShape 6"/>
          <p:cNvSpPr/>
          <p:nvPr/>
        </p:nvSpPr>
        <p:spPr>
          <a:xfrm rot="-10800000">
            <a:off x="0" y="4338024"/>
            <a:ext cx="18288000" cy="0"/>
          </a:xfrm>
          <a:prstGeom prst="line">
            <a:avLst/>
          </a:prstGeom>
          <a:ln w="9525" cap="rnd">
            <a:solidFill>
              <a:srgbClr val="191918"/>
            </a:solidFill>
            <a:prstDash val="solid"/>
            <a:headEnd type="none" w="sm" len="sm"/>
            <a:tailEnd type="none" w="sm" len="sm"/>
          </a:ln>
        </p:spPr>
        <p:txBody>
          <a:bodyPr/>
          <a:lstStyle/>
          <a:p>
            <a:endParaRPr lang="en-US"/>
          </a:p>
        </p:txBody>
      </p:sp>
      <p:sp>
        <p:nvSpPr>
          <p:cNvPr id="7" name="AutoShape 7"/>
          <p:cNvSpPr/>
          <p:nvPr/>
        </p:nvSpPr>
        <p:spPr>
          <a:xfrm rot="-5400000">
            <a:off x="3139872" y="7307750"/>
            <a:ext cx="5948976" cy="0"/>
          </a:xfrm>
          <a:prstGeom prst="line">
            <a:avLst/>
          </a:prstGeom>
          <a:ln w="9525" cap="rnd">
            <a:solidFill>
              <a:srgbClr val="191918"/>
            </a:solidFill>
            <a:prstDash val="solid"/>
            <a:headEnd type="none" w="sm" len="sm"/>
            <a:tailEnd type="none" w="sm" len="sm"/>
          </a:ln>
        </p:spPr>
        <p:txBody>
          <a:bodyPr/>
          <a:lstStyle/>
          <a:p>
            <a:endParaRPr lang="en-US"/>
          </a:p>
        </p:txBody>
      </p:sp>
      <p:sp>
        <p:nvSpPr>
          <p:cNvPr id="8" name="AutoShape 8"/>
          <p:cNvSpPr/>
          <p:nvPr/>
        </p:nvSpPr>
        <p:spPr>
          <a:xfrm rot="-5400000">
            <a:off x="9203915" y="7312512"/>
            <a:ext cx="5939451" cy="0"/>
          </a:xfrm>
          <a:prstGeom prst="line">
            <a:avLst/>
          </a:prstGeom>
          <a:ln w="9525" cap="rnd">
            <a:solidFill>
              <a:srgbClr val="191918"/>
            </a:solidFill>
            <a:prstDash val="solid"/>
            <a:headEnd type="none" w="sm" len="sm"/>
            <a:tailEnd type="none" w="sm" len="sm"/>
          </a:ln>
        </p:spPr>
        <p:txBody>
          <a:bodyPr/>
          <a:lstStyle/>
          <a:p>
            <a:endParaRPr lang="en-US"/>
          </a:p>
        </p:txBody>
      </p:sp>
      <p:sp>
        <p:nvSpPr>
          <p:cNvPr id="9" name="Freeform 9"/>
          <p:cNvSpPr/>
          <p:nvPr/>
        </p:nvSpPr>
        <p:spPr>
          <a:xfrm>
            <a:off x="2096906" y="7282672"/>
            <a:ext cx="1975628" cy="1975628"/>
          </a:xfrm>
          <a:custGeom>
            <a:avLst/>
            <a:gdLst/>
            <a:ahLst/>
            <a:cxnLst/>
            <a:rect l="l" t="t" r="r" b="b"/>
            <a:pathLst>
              <a:path w="1975628" h="1975628">
                <a:moveTo>
                  <a:pt x="0" y="0"/>
                </a:moveTo>
                <a:lnTo>
                  <a:pt x="1975628" y="0"/>
                </a:lnTo>
                <a:lnTo>
                  <a:pt x="1975628" y="1975628"/>
                </a:lnTo>
                <a:lnTo>
                  <a:pt x="0" y="1975628"/>
                </a:lnTo>
                <a:lnTo>
                  <a:pt x="0" y="0"/>
                </a:lnTo>
                <a:close/>
              </a:path>
            </a:pathLst>
          </a:custGeom>
          <a:blipFill>
            <a:blip r:embed="rId3"/>
            <a:stretch>
              <a:fillRect/>
            </a:stretch>
          </a:blipFill>
        </p:spPr>
        <p:txBody>
          <a:bodyPr/>
          <a:lstStyle/>
          <a:p>
            <a:endParaRPr lang="en-US"/>
          </a:p>
        </p:txBody>
      </p:sp>
      <p:sp>
        <p:nvSpPr>
          <p:cNvPr id="10" name="Freeform 10"/>
          <p:cNvSpPr/>
          <p:nvPr/>
        </p:nvSpPr>
        <p:spPr>
          <a:xfrm>
            <a:off x="8157472" y="7276719"/>
            <a:ext cx="1981581" cy="1981581"/>
          </a:xfrm>
          <a:custGeom>
            <a:avLst/>
            <a:gdLst/>
            <a:ahLst/>
            <a:cxnLst/>
            <a:rect l="l" t="t" r="r" b="b"/>
            <a:pathLst>
              <a:path w="1981581" h="1981581">
                <a:moveTo>
                  <a:pt x="0" y="0"/>
                </a:moveTo>
                <a:lnTo>
                  <a:pt x="1981581" y="0"/>
                </a:lnTo>
                <a:lnTo>
                  <a:pt x="1981581" y="1981581"/>
                </a:lnTo>
                <a:lnTo>
                  <a:pt x="0" y="1981581"/>
                </a:lnTo>
                <a:lnTo>
                  <a:pt x="0" y="0"/>
                </a:lnTo>
                <a:close/>
              </a:path>
            </a:pathLst>
          </a:custGeom>
          <a:blipFill>
            <a:blip r:embed="rId4"/>
            <a:stretch>
              <a:fillRect/>
            </a:stretch>
          </a:blipFill>
        </p:spPr>
        <p:txBody>
          <a:bodyPr/>
          <a:lstStyle/>
          <a:p>
            <a:endParaRPr lang="en-US"/>
          </a:p>
        </p:txBody>
      </p:sp>
      <p:sp>
        <p:nvSpPr>
          <p:cNvPr id="11" name="Freeform 11"/>
          <p:cNvSpPr/>
          <p:nvPr/>
        </p:nvSpPr>
        <p:spPr>
          <a:xfrm>
            <a:off x="14212490" y="7276719"/>
            <a:ext cx="1981581" cy="1981581"/>
          </a:xfrm>
          <a:custGeom>
            <a:avLst/>
            <a:gdLst/>
            <a:ahLst/>
            <a:cxnLst/>
            <a:rect l="l" t="t" r="r" b="b"/>
            <a:pathLst>
              <a:path w="1981581" h="1981581">
                <a:moveTo>
                  <a:pt x="0" y="0"/>
                </a:moveTo>
                <a:lnTo>
                  <a:pt x="1981581" y="0"/>
                </a:lnTo>
                <a:lnTo>
                  <a:pt x="1981581" y="1981581"/>
                </a:lnTo>
                <a:lnTo>
                  <a:pt x="0" y="1981581"/>
                </a:lnTo>
                <a:lnTo>
                  <a:pt x="0" y="0"/>
                </a:lnTo>
                <a:close/>
              </a:path>
            </a:pathLst>
          </a:custGeom>
          <a:blipFill>
            <a:blip r:embed="rId5"/>
            <a:stretch>
              <a:fillRect/>
            </a:stretch>
          </a:blipFill>
        </p:spPr>
        <p:txBody>
          <a:bodyPr/>
          <a:lstStyle/>
          <a:p>
            <a:endParaRPr lang="en-US"/>
          </a:p>
        </p:txBody>
      </p:sp>
      <p:sp>
        <p:nvSpPr>
          <p:cNvPr id="12" name="Freeform 12"/>
          <p:cNvSpPr/>
          <p:nvPr/>
        </p:nvSpPr>
        <p:spPr>
          <a:xfrm>
            <a:off x="16864285" y="633685"/>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6"/>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91918"/>
        </a:solidFill>
        <a:effectLst/>
      </p:bgPr>
    </p:bg>
    <p:spTree>
      <p:nvGrpSpPr>
        <p:cNvPr id="1" name=""/>
        <p:cNvGrpSpPr/>
        <p:nvPr/>
      </p:nvGrpSpPr>
      <p:grpSpPr>
        <a:xfrm>
          <a:off x="0" y="0"/>
          <a:ext cx="0" cy="0"/>
          <a:chOff x="0" y="0"/>
          <a:chExt cx="0" cy="0"/>
        </a:xfrm>
      </p:grpSpPr>
      <p:sp>
        <p:nvSpPr>
          <p:cNvPr id="2" name="Freeform 2"/>
          <p:cNvSpPr/>
          <p:nvPr/>
        </p:nvSpPr>
        <p:spPr>
          <a:xfrm>
            <a:off x="5965521" y="2901342"/>
            <a:ext cx="6356958" cy="6356958"/>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294775" y="1104900"/>
            <a:ext cx="15698450" cy="1295400"/>
          </a:xfrm>
          <a:prstGeom prst="rect">
            <a:avLst/>
          </a:prstGeom>
        </p:spPr>
        <p:txBody>
          <a:bodyPr lIns="0" tIns="0" rIns="0" bIns="0" rtlCol="0" anchor="t">
            <a:spAutoFit/>
          </a:bodyPr>
          <a:lstStyle/>
          <a:p>
            <a:pPr algn="ctr">
              <a:lnSpc>
                <a:spcPts val="9900"/>
              </a:lnSpc>
            </a:pPr>
            <a:r>
              <a:rPr lang="en-US" sz="9000">
                <a:solidFill>
                  <a:srgbClr val="C7FECD"/>
                </a:solidFill>
                <a:latin typeface="HK Grotesk Bold"/>
              </a:rPr>
              <a:t>Exit Survey</a:t>
            </a:r>
          </a:p>
        </p:txBody>
      </p:sp>
      <p:sp>
        <p:nvSpPr>
          <p:cNvPr id="4" name="TextBox 4"/>
          <p:cNvSpPr txBox="1"/>
          <p:nvPr/>
        </p:nvSpPr>
        <p:spPr>
          <a:xfrm>
            <a:off x="13732594" y="7614285"/>
            <a:ext cx="3254425" cy="1644015"/>
          </a:xfrm>
          <a:prstGeom prst="rect">
            <a:avLst/>
          </a:prstGeom>
        </p:spPr>
        <p:txBody>
          <a:bodyPr lIns="0" tIns="0" rIns="0" bIns="0" rtlCol="0" anchor="t">
            <a:spAutoFit/>
          </a:bodyPr>
          <a:lstStyle/>
          <a:p>
            <a:pPr algn="ctr">
              <a:lnSpc>
                <a:spcPts val="4409"/>
              </a:lnSpc>
            </a:pPr>
            <a:r>
              <a:rPr lang="en-US" sz="3150">
                <a:solidFill>
                  <a:srgbClr val="FFFFFF"/>
                </a:solidFill>
                <a:latin typeface="Noah"/>
              </a:rPr>
              <a:t>Also located on the</a:t>
            </a:r>
          </a:p>
          <a:p>
            <a:pPr algn="ctr">
              <a:lnSpc>
                <a:spcPts val="4409"/>
              </a:lnSpc>
            </a:pPr>
            <a:r>
              <a:rPr lang="en-US" sz="3150">
                <a:solidFill>
                  <a:srgbClr val="FFFFFF"/>
                </a:solidFill>
                <a:latin typeface="Noah"/>
              </a:rPr>
              <a:t>back cover of</a:t>
            </a:r>
          </a:p>
          <a:p>
            <a:pPr algn="ctr">
              <a:lnSpc>
                <a:spcPts val="4409"/>
              </a:lnSpc>
            </a:pPr>
            <a:r>
              <a:rPr lang="en-US" sz="3150">
                <a:solidFill>
                  <a:srgbClr val="FFFFFF"/>
                </a:solidFill>
                <a:latin typeface="Noah"/>
              </a:rPr>
              <a:t>your booklet.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91918"/>
        </a:solidFill>
        <a:effectLst/>
      </p:bgPr>
    </p:bg>
    <p:spTree>
      <p:nvGrpSpPr>
        <p:cNvPr id="1" name=""/>
        <p:cNvGrpSpPr/>
        <p:nvPr/>
      </p:nvGrpSpPr>
      <p:grpSpPr>
        <a:xfrm>
          <a:off x="0" y="0"/>
          <a:ext cx="0" cy="0"/>
          <a:chOff x="0" y="0"/>
          <a:chExt cx="0" cy="0"/>
        </a:xfrm>
      </p:grpSpPr>
      <p:sp>
        <p:nvSpPr>
          <p:cNvPr id="2" name="TextBox 2"/>
          <p:cNvSpPr txBox="1"/>
          <p:nvPr/>
        </p:nvSpPr>
        <p:spPr>
          <a:xfrm rot="-5400000">
            <a:off x="1975039" y="3895412"/>
            <a:ext cx="10287000" cy="2496177"/>
          </a:xfrm>
          <a:prstGeom prst="rect">
            <a:avLst/>
          </a:prstGeom>
        </p:spPr>
        <p:txBody>
          <a:bodyPr lIns="0" tIns="0" rIns="0" bIns="0" rtlCol="0" anchor="t">
            <a:spAutoFit/>
          </a:bodyPr>
          <a:lstStyle/>
          <a:p>
            <a:pPr algn="ctr">
              <a:lnSpc>
                <a:spcPts val="19222"/>
              </a:lnSpc>
            </a:pPr>
            <a:r>
              <a:rPr lang="en-US" sz="17474">
                <a:solidFill>
                  <a:srgbClr val="C7FECD"/>
                </a:solidFill>
                <a:latin typeface="HK Grotesk Bold"/>
              </a:rPr>
              <a:t>Agenda</a:t>
            </a:r>
          </a:p>
        </p:txBody>
      </p:sp>
      <p:sp>
        <p:nvSpPr>
          <p:cNvPr id="3" name="TextBox 3"/>
          <p:cNvSpPr txBox="1"/>
          <p:nvPr/>
        </p:nvSpPr>
        <p:spPr>
          <a:xfrm>
            <a:off x="10491111" y="652842"/>
            <a:ext cx="7163204" cy="8435342"/>
          </a:xfrm>
          <a:prstGeom prst="rect">
            <a:avLst/>
          </a:prstGeom>
        </p:spPr>
        <p:txBody>
          <a:bodyPr lIns="0" tIns="0" rIns="0" bIns="0" rtlCol="0" anchor="t">
            <a:spAutoFit/>
          </a:bodyPr>
          <a:lstStyle/>
          <a:p>
            <a:pPr>
              <a:lnSpc>
                <a:spcPts val="6719"/>
              </a:lnSpc>
            </a:pPr>
            <a:r>
              <a:rPr lang="en-US" sz="4199">
                <a:solidFill>
                  <a:srgbClr val="FFFFFF"/>
                </a:solidFill>
                <a:latin typeface="HK Grotesk Bold"/>
              </a:rPr>
              <a:t>Laying the Groundwork</a:t>
            </a:r>
          </a:p>
          <a:p>
            <a:pPr>
              <a:lnSpc>
                <a:spcPts val="6719"/>
              </a:lnSpc>
            </a:pPr>
            <a:r>
              <a:rPr lang="en-US" sz="4199">
                <a:solidFill>
                  <a:srgbClr val="FFFFFF"/>
                </a:solidFill>
                <a:latin typeface="HK Grotesk Bold"/>
              </a:rPr>
              <a:t>Creating SMART Goals</a:t>
            </a:r>
          </a:p>
          <a:p>
            <a:pPr>
              <a:lnSpc>
                <a:spcPts val="6719"/>
              </a:lnSpc>
            </a:pPr>
            <a:r>
              <a:rPr lang="en-US" sz="4199">
                <a:solidFill>
                  <a:srgbClr val="FFFFFF"/>
                </a:solidFill>
                <a:latin typeface="HK Grotesk Bold"/>
              </a:rPr>
              <a:t>Charting Your Path</a:t>
            </a:r>
          </a:p>
          <a:p>
            <a:pPr>
              <a:lnSpc>
                <a:spcPts val="6719"/>
              </a:lnSpc>
            </a:pPr>
            <a:r>
              <a:rPr lang="en-US" sz="4199">
                <a:solidFill>
                  <a:srgbClr val="FFFFFF"/>
                </a:solidFill>
                <a:latin typeface="HK Grotesk Bold"/>
              </a:rPr>
              <a:t>Assessing Your Progress</a:t>
            </a:r>
          </a:p>
          <a:p>
            <a:pPr>
              <a:lnSpc>
                <a:spcPts val="6719"/>
              </a:lnSpc>
            </a:pPr>
            <a:endParaRPr lang="en-US" sz="4199">
              <a:solidFill>
                <a:srgbClr val="FFFFFF"/>
              </a:solidFill>
              <a:latin typeface="HK Grotesk Bold"/>
            </a:endParaRPr>
          </a:p>
          <a:p>
            <a:pPr>
              <a:lnSpc>
                <a:spcPts val="6719"/>
              </a:lnSpc>
            </a:pPr>
            <a:r>
              <a:rPr lang="en-US" sz="4199">
                <a:solidFill>
                  <a:srgbClr val="FFFFFF"/>
                </a:solidFill>
                <a:latin typeface="HK Grotesk Bold"/>
              </a:rPr>
              <a:t>Analyzing Your Resources</a:t>
            </a:r>
          </a:p>
          <a:p>
            <a:pPr>
              <a:lnSpc>
                <a:spcPts val="6719"/>
              </a:lnSpc>
            </a:pPr>
            <a:r>
              <a:rPr lang="en-US" sz="4199">
                <a:solidFill>
                  <a:srgbClr val="FFFFFF"/>
                </a:solidFill>
                <a:latin typeface="HK Grotesk Bold"/>
              </a:rPr>
              <a:t>SWOT Analysis</a:t>
            </a:r>
          </a:p>
          <a:p>
            <a:pPr>
              <a:lnSpc>
                <a:spcPts val="6719"/>
              </a:lnSpc>
            </a:pPr>
            <a:endParaRPr lang="en-US" sz="4199">
              <a:solidFill>
                <a:srgbClr val="FFFFFF"/>
              </a:solidFill>
              <a:latin typeface="HK Grotesk Bold"/>
            </a:endParaRPr>
          </a:p>
          <a:p>
            <a:pPr>
              <a:lnSpc>
                <a:spcPts val="6719"/>
              </a:lnSpc>
            </a:pPr>
            <a:r>
              <a:rPr lang="en-US" sz="4199">
                <a:solidFill>
                  <a:srgbClr val="FFFFFF"/>
                </a:solidFill>
                <a:latin typeface="HK Grotesk Bold"/>
              </a:rPr>
              <a:t>Putting it All Together</a:t>
            </a:r>
          </a:p>
          <a:p>
            <a:pPr>
              <a:lnSpc>
                <a:spcPts val="6719"/>
              </a:lnSpc>
            </a:pPr>
            <a:r>
              <a:rPr lang="en-US" sz="4199">
                <a:solidFill>
                  <a:srgbClr val="FFFFFF"/>
                </a:solidFill>
                <a:latin typeface="HK Grotesk Bold"/>
              </a:rPr>
              <a:t>Additional Resources</a:t>
            </a:r>
          </a:p>
        </p:txBody>
      </p:sp>
      <p:sp>
        <p:nvSpPr>
          <p:cNvPr id="4" name="AutoShape 4"/>
          <p:cNvSpPr/>
          <p:nvPr/>
        </p:nvSpPr>
        <p:spPr>
          <a:xfrm flipH="1" flipV="1">
            <a:off x="4796905" y="-197511"/>
            <a:ext cx="0" cy="10798039"/>
          </a:xfrm>
          <a:prstGeom prst="line">
            <a:avLst/>
          </a:prstGeom>
          <a:ln w="152400" cap="rnd">
            <a:solidFill>
              <a:srgbClr val="C7FECD"/>
            </a:solidFill>
            <a:prstDash val="solid"/>
            <a:headEnd type="none" w="sm" len="sm"/>
            <a:tailEnd type="none" w="sm" len="sm"/>
          </a:ln>
        </p:spPr>
        <p:txBody>
          <a:bodyPr/>
          <a:lstStyle/>
          <a:p>
            <a:endParaRPr lang="en-US"/>
          </a:p>
        </p:txBody>
      </p:sp>
      <p:grpSp>
        <p:nvGrpSpPr>
          <p:cNvPr id="5" name="Group 5"/>
          <p:cNvGrpSpPr/>
          <p:nvPr/>
        </p:nvGrpSpPr>
        <p:grpSpPr>
          <a:xfrm>
            <a:off x="0" y="0"/>
            <a:ext cx="4720705" cy="10287000"/>
            <a:chOff x="0" y="0"/>
            <a:chExt cx="6294274" cy="13716000"/>
          </a:xfrm>
        </p:grpSpPr>
        <p:pic>
          <p:nvPicPr>
            <p:cNvPr id="6" name="Picture 6"/>
            <p:cNvPicPr>
              <a:picLocks noChangeAspect="1"/>
            </p:cNvPicPr>
            <p:nvPr/>
          </p:nvPicPr>
          <p:blipFill>
            <a:blip r:embed="rId3"/>
            <a:srcRect l="35589" r="23625"/>
            <a:stretch>
              <a:fillRect/>
            </a:stretch>
          </p:blipFill>
          <p:spPr>
            <a:xfrm>
              <a:off x="0" y="0"/>
              <a:ext cx="6294274" cy="13716000"/>
            </a:xfrm>
            <a:prstGeom prst="rect">
              <a:avLst/>
            </a:prstGeom>
          </p:spPr>
        </p:pic>
      </p:grpSp>
      <p:sp>
        <p:nvSpPr>
          <p:cNvPr id="7" name="Freeform 7"/>
          <p:cNvSpPr/>
          <p:nvPr/>
        </p:nvSpPr>
        <p:spPr>
          <a:xfrm>
            <a:off x="16864285" y="8962645"/>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9261381" y="753354"/>
            <a:ext cx="1229730" cy="1422400"/>
          </a:xfrm>
          <a:prstGeom prst="rect">
            <a:avLst/>
          </a:prstGeom>
        </p:spPr>
        <p:txBody>
          <a:bodyPr lIns="0" tIns="0" rIns="0" bIns="0" rtlCol="0" anchor="t">
            <a:spAutoFit/>
          </a:bodyPr>
          <a:lstStyle/>
          <a:p>
            <a:pPr algn="ctr">
              <a:lnSpc>
                <a:spcPts val="10999"/>
              </a:lnSpc>
            </a:pPr>
            <a:r>
              <a:rPr lang="en-US" sz="9999">
                <a:solidFill>
                  <a:srgbClr val="C7FECD"/>
                </a:solidFill>
                <a:latin typeface="HK Grotesk Bold"/>
              </a:rPr>
              <a:t>1</a:t>
            </a:r>
          </a:p>
        </p:txBody>
      </p:sp>
      <p:sp>
        <p:nvSpPr>
          <p:cNvPr id="9" name="TextBox 9"/>
          <p:cNvSpPr txBox="1"/>
          <p:nvPr/>
        </p:nvSpPr>
        <p:spPr>
          <a:xfrm>
            <a:off x="9261381" y="4927514"/>
            <a:ext cx="1229730" cy="1422400"/>
          </a:xfrm>
          <a:prstGeom prst="rect">
            <a:avLst/>
          </a:prstGeom>
        </p:spPr>
        <p:txBody>
          <a:bodyPr lIns="0" tIns="0" rIns="0" bIns="0" rtlCol="0" anchor="t">
            <a:spAutoFit/>
          </a:bodyPr>
          <a:lstStyle/>
          <a:p>
            <a:pPr algn="ctr">
              <a:lnSpc>
                <a:spcPts val="10999"/>
              </a:lnSpc>
            </a:pPr>
            <a:r>
              <a:rPr lang="en-US" sz="9999">
                <a:solidFill>
                  <a:srgbClr val="C7FECD"/>
                </a:solidFill>
                <a:latin typeface="HK Grotesk Bold"/>
              </a:rPr>
              <a:t>2</a:t>
            </a:r>
          </a:p>
        </p:txBody>
      </p:sp>
      <p:sp>
        <p:nvSpPr>
          <p:cNvPr id="10" name="TextBox 10"/>
          <p:cNvSpPr txBox="1"/>
          <p:nvPr/>
        </p:nvSpPr>
        <p:spPr>
          <a:xfrm>
            <a:off x="9261381" y="7540246"/>
            <a:ext cx="1229730" cy="1422400"/>
          </a:xfrm>
          <a:prstGeom prst="rect">
            <a:avLst/>
          </a:prstGeom>
        </p:spPr>
        <p:txBody>
          <a:bodyPr lIns="0" tIns="0" rIns="0" bIns="0" rtlCol="0" anchor="t">
            <a:spAutoFit/>
          </a:bodyPr>
          <a:lstStyle/>
          <a:p>
            <a:pPr algn="ctr">
              <a:lnSpc>
                <a:spcPts val="10999"/>
              </a:lnSpc>
            </a:pPr>
            <a:r>
              <a:rPr lang="en-US" sz="9999">
                <a:solidFill>
                  <a:srgbClr val="C7FECD"/>
                </a:solidFill>
                <a:latin typeface="HK Grotesk Bold"/>
              </a:rPr>
              <a:t>3</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91918"/>
        </a:solidFill>
        <a:effectLst/>
      </p:bgPr>
    </p:bg>
    <p:spTree>
      <p:nvGrpSpPr>
        <p:cNvPr id="1" name=""/>
        <p:cNvGrpSpPr/>
        <p:nvPr/>
      </p:nvGrpSpPr>
      <p:grpSpPr>
        <a:xfrm>
          <a:off x="0" y="0"/>
          <a:ext cx="0" cy="0"/>
          <a:chOff x="0" y="0"/>
          <a:chExt cx="0" cy="0"/>
        </a:xfrm>
      </p:grpSpPr>
      <p:sp>
        <p:nvSpPr>
          <p:cNvPr id="2" name="Freeform 2"/>
          <p:cNvSpPr/>
          <p:nvPr/>
        </p:nvSpPr>
        <p:spPr>
          <a:xfrm>
            <a:off x="4506353" y="4311242"/>
            <a:ext cx="9275294" cy="4173882"/>
          </a:xfrm>
          <a:custGeom>
            <a:avLst/>
            <a:gdLst/>
            <a:ahLst/>
            <a:cxnLst/>
            <a:rect l="l" t="t" r="r" b="b"/>
            <a:pathLst>
              <a:path w="9275294" h="4173882">
                <a:moveTo>
                  <a:pt x="0" y="0"/>
                </a:moveTo>
                <a:lnTo>
                  <a:pt x="9275294" y="0"/>
                </a:lnTo>
                <a:lnTo>
                  <a:pt x="9275294" y="4173882"/>
                </a:lnTo>
                <a:lnTo>
                  <a:pt x="0" y="4173882"/>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875385"/>
            <a:ext cx="16230600" cy="565150"/>
          </a:xfrm>
          <a:prstGeom prst="rect">
            <a:avLst/>
          </a:prstGeom>
        </p:spPr>
        <p:txBody>
          <a:bodyPr lIns="0" tIns="0" rIns="0" bIns="0" rtlCol="0" anchor="t">
            <a:spAutoFit/>
          </a:bodyPr>
          <a:lstStyle/>
          <a:p>
            <a:pPr algn="ctr">
              <a:lnSpc>
                <a:spcPts val="4549"/>
              </a:lnSpc>
            </a:pPr>
            <a:r>
              <a:rPr lang="en-US" sz="3499">
                <a:solidFill>
                  <a:srgbClr val="FFFFFF"/>
                </a:solidFill>
                <a:latin typeface="HK Grotesk Medium"/>
              </a:rPr>
              <a:t>Thank you for joining us for the 2023</a:t>
            </a:r>
          </a:p>
        </p:txBody>
      </p:sp>
      <p:sp>
        <p:nvSpPr>
          <p:cNvPr id="4" name="TextBox 4"/>
          <p:cNvSpPr txBox="1"/>
          <p:nvPr/>
        </p:nvSpPr>
        <p:spPr>
          <a:xfrm>
            <a:off x="1028700" y="1562100"/>
            <a:ext cx="16230600" cy="1295400"/>
          </a:xfrm>
          <a:prstGeom prst="rect">
            <a:avLst/>
          </a:prstGeom>
        </p:spPr>
        <p:txBody>
          <a:bodyPr lIns="0" tIns="0" rIns="0" bIns="0" rtlCol="0" anchor="t">
            <a:spAutoFit/>
          </a:bodyPr>
          <a:lstStyle/>
          <a:p>
            <a:pPr marL="0" lvl="0" indent="0" algn="ctr">
              <a:lnSpc>
                <a:spcPts val="9900"/>
              </a:lnSpc>
              <a:spcBef>
                <a:spcPct val="0"/>
              </a:spcBef>
            </a:pPr>
            <a:r>
              <a:rPr lang="en-US" sz="9000">
                <a:solidFill>
                  <a:srgbClr val="C7FECD"/>
                </a:solidFill>
                <a:latin typeface="HK Grotesk Bold"/>
              </a:rPr>
              <a:t>Non-Profit Leadership Summit</a:t>
            </a:r>
          </a:p>
        </p:txBody>
      </p:sp>
      <p:sp>
        <p:nvSpPr>
          <p:cNvPr id="5" name="TextBox 5"/>
          <p:cNvSpPr txBox="1"/>
          <p:nvPr/>
        </p:nvSpPr>
        <p:spPr>
          <a:xfrm>
            <a:off x="1028700" y="2819400"/>
            <a:ext cx="16230600" cy="565150"/>
          </a:xfrm>
          <a:prstGeom prst="rect">
            <a:avLst/>
          </a:prstGeom>
        </p:spPr>
        <p:txBody>
          <a:bodyPr lIns="0" tIns="0" rIns="0" bIns="0" rtlCol="0" anchor="t">
            <a:spAutoFit/>
          </a:bodyPr>
          <a:lstStyle/>
          <a:p>
            <a:pPr algn="ctr">
              <a:lnSpc>
                <a:spcPts val="4549"/>
              </a:lnSpc>
            </a:pPr>
            <a:r>
              <a:rPr lang="en-US" sz="3499">
                <a:solidFill>
                  <a:srgbClr val="FFFFFF"/>
                </a:solidFill>
                <a:latin typeface="HK Grotesk Medium"/>
              </a:rPr>
              <a:t>Presented by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91918"/>
        </a:solidFill>
        <a:effectLst/>
      </p:bgPr>
    </p:bg>
    <p:spTree>
      <p:nvGrpSpPr>
        <p:cNvPr id="1" name=""/>
        <p:cNvGrpSpPr/>
        <p:nvPr/>
      </p:nvGrpSpPr>
      <p:grpSpPr>
        <a:xfrm>
          <a:off x="0" y="0"/>
          <a:ext cx="0" cy="0"/>
          <a:chOff x="0" y="0"/>
          <a:chExt cx="0" cy="0"/>
        </a:xfrm>
      </p:grpSpPr>
      <p:sp>
        <p:nvSpPr>
          <p:cNvPr id="2" name="Freeform 2"/>
          <p:cNvSpPr/>
          <p:nvPr/>
        </p:nvSpPr>
        <p:spPr>
          <a:xfrm>
            <a:off x="10069392" y="0"/>
            <a:ext cx="8218608" cy="10287000"/>
          </a:xfrm>
          <a:custGeom>
            <a:avLst/>
            <a:gdLst/>
            <a:ahLst/>
            <a:cxnLst/>
            <a:rect l="l" t="t" r="r" b="b"/>
            <a:pathLst>
              <a:path w="8218608" h="10287000">
                <a:moveTo>
                  <a:pt x="0" y="0"/>
                </a:moveTo>
                <a:lnTo>
                  <a:pt x="8218608" y="0"/>
                </a:lnTo>
                <a:lnTo>
                  <a:pt x="8218608" y="10287000"/>
                </a:lnTo>
                <a:lnTo>
                  <a:pt x="0" y="10287000"/>
                </a:lnTo>
                <a:lnTo>
                  <a:pt x="0" y="0"/>
                </a:lnTo>
                <a:close/>
              </a:path>
            </a:pathLst>
          </a:custGeom>
          <a:blipFill>
            <a:blip r:embed="rId3"/>
            <a:stretch>
              <a:fillRect l="-33162" r="-54353"/>
            </a:stretch>
          </a:blipFill>
        </p:spPr>
        <p:txBody>
          <a:bodyPr/>
          <a:lstStyle/>
          <a:p>
            <a:endParaRPr lang="en-US"/>
          </a:p>
        </p:txBody>
      </p:sp>
      <p:grpSp>
        <p:nvGrpSpPr>
          <p:cNvPr id="3" name="Group 3"/>
          <p:cNvGrpSpPr/>
          <p:nvPr/>
        </p:nvGrpSpPr>
        <p:grpSpPr>
          <a:xfrm>
            <a:off x="1337929" y="1780561"/>
            <a:ext cx="7622574" cy="6725878"/>
            <a:chOff x="0" y="0"/>
            <a:chExt cx="10163433" cy="8967837"/>
          </a:xfrm>
        </p:grpSpPr>
        <p:sp>
          <p:nvSpPr>
            <p:cNvPr id="4" name="TextBox 4"/>
            <p:cNvSpPr txBox="1"/>
            <p:nvPr/>
          </p:nvSpPr>
          <p:spPr>
            <a:xfrm>
              <a:off x="0" y="95250"/>
              <a:ext cx="10163433" cy="6225117"/>
            </a:xfrm>
            <a:prstGeom prst="rect">
              <a:avLst/>
            </a:prstGeom>
          </p:spPr>
          <p:txBody>
            <a:bodyPr lIns="0" tIns="0" rIns="0" bIns="0" rtlCol="0" anchor="t">
              <a:spAutoFit/>
            </a:bodyPr>
            <a:lstStyle/>
            <a:p>
              <a:pPr>
                <a:lnSpc>
                  <a:spcPts val="12100"/>
                </a:lnSpc>
              </a:pPr>
              <a:r>
                <a:rPr lang="en-US" sz="11000">
                  <a:solidFill>
                    <a:srgbClr val="C7FECD"/>
                  </a:solidFill>
                  <a:latin typeface="HK Grotesk Bold"/>
                </a:rPr>
                <a:t>What is a Strategic Plan?</a:t>
              </a:r>
            </a:p>
          </p:txBody>
        </p:sp>
        <p:sp>
          <p:nvSpPr>
            <p:cNvPr id="5" name="TextBox 5"/>
            <p:cNvSpPr txBox="1"/>
            <p:nvPr/>
          </p:nvSpPr>
          <p:spPr>
            <a:xfrm>
              <a:off x="0" y="6703003"/>
              <a:ext cx="10163433" cy="2264833"/>
            </a:xfrm>
            <a:prstGeom prst="rect">
              <a:avLst/>
            </a:prstGeom>
          </p:spPr>
          <p:txBody>
            <a:bodyPr lIns="0" tIns="0" rIns="0" bIns="0" rtlCol="0" anchor="t">
              <a:spAutoFit/>
            </a:bodyPr>
            <a:lstStyle/>
            <a:p>
              <a:pPr>
                <a:lnSpc>
                  <a:spcPts val="4550"/>
                </a:lnSpc>
              </a:pPr>
              <a:r>
                <a:rPr lang="en-US" sz="3500">
                  <a:solidFill>
                    <a:srgbClr val="FFFFFF"/>
                  </a:solidFill>
                  <a:latin typeface="HK Grotesk Semi-Bold"/>
                </a:rPr>
                <a:t>The strategic planning process culminates in a document that serves as your roadmap.</a:t>
              </a:r>
            </a:p>
          </p:txBody>
        </p:sp>
      </p:grpSp>
      <p:sp>
        <p:nvSpPr>
          <p:cNvPr id="6" name="AutoShape 6"/>
          <p:cNvSpPr/>
          <p:nvPr/>
        </p:nvSpPr>
        <p:spPr>
          <a:xfrm rot="-5400000">
            <a:off x="4926946" y="5138738"/>
            <a:ext cx="10294416"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7" name="Group 7"/>
          <p:cNvGrpSpPr/>
          <p:nvPr/>
        </p:nvGrpSpPr>
        <p:grpSpPr>
          <a:xfrm>
            <a:off x="10074155" y="0"/>
            <a:ext cx="8213845" cy="11934861"/>
            <a:chOff x="0" y="0"/>
            <a:chExt cx="10951794" cy="15913147"/>
          </a:xfrm>
        </p:grpSpPr>
        <p:pic>
          <p:nvPicPr>
            <p:cNvPr id="8" name="Picture 8"/>
            <p:cNvPicPr>
              <a:picLocks noChangeAspect="1"/>
            </p:cNvPicPr>
            <p:nvPr/>
          </p:nvPicPr>
          <p:blipFill>
            <a:blip r:embed="rId4"/>
            <a:srcRect l="20196" r="30853"/>
            <a:stretch>
              <a:fillRect/>
            </a:stretch>
          </p:blipFill>
          <p:spPr>
            <a:xfrm>
              <a:off x="0" y="0"/>
              <a:ext cx="10951794" cy="15913147"/>
            </a:xfrm>
            <a:prstGeom prst="rect">
              <a:avLst/>
            </a:prstGeom>
          </p:spPr>
        </p:pic>
      </p:grpSp>
      <p:sp>
        <p:nvSpPr>
          <p:cNvPr id="9" name="AutoShape 9"/>
          <p:cNvSpPr/>
          <p:nvPr/>
        </p:nvSpPr>
        <p:spPr>
          <a:xfrm flipH="1" flipV="1">
            <a:off x="9993192" y="-255519"/>
            <a:ext cx="0" cy="10798039"/>
          </a:xfrm>
          <a:prstGeom prst="line">
            <a:avLst/>
          </a:prstGeom>
          <a:ln w="152400" cap="rnd">
            <a:solidFill>
              <a:srgbClr val="C7FECD"/>
            </a:solidFill>
            <a:prstDash val="solid"/>
            <a:headEnd type="none" w="sm" len="sm"/>
            <a:tailEnd type="none" w="sm" len="sm"/>
          </a:ln>
        </p:spPr>
        <p:txBody>
          <a:bodyPr/>
          <a:lstStyle/>
          <a:p>
            <a:endParaRPr lang="en-US"/>
          </a:p>
        </p:txBody>
      </p:sp>
      <p:sp>
        <p:nvSpPr>
          <p:cNvPr id="10" name="Freeform 10"/>
          <p:cNvSpPr/>
          <p:nvPr/>
        </p:nvSpPr>
        <p:spPr>
          <a:xfrm>
            <a:off x="8565488" y="8863285"/>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7FEC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82145" y="3744267"/>
            <a:ext cx="2563516" cy="2563516"/>
            <a:chOff x="0" y="0"/>
            <a:chExt cx="6350000" cy="6350000"/>
          </a:xfrm>
        </p:grpSpPr>
        <p:sp>
          <p:nvSpPr>
            <p:cNvPr id="3" name="Freeform 3"/>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1672" r="-76104"/>
              </a:stretch>
            </a:blipFill>
          </p:spPr>
          <p:txBody>
            <a:bodyPr/>
            <a:lstStyle/>
            <a:p>
              <a:endParaRPr lang="en-US"/>
            </a:p>
          </p:txBody>
        </p:sp>
        <p:sp>
          <p:nvSpPr>
            <p:cNvPr id="4" name="Freeform 4"/>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sp>
        <p:nvSpPr>
          <p:cNvPr id="5" name="TextBox 5"/>
          <p:cNvSpPr txBox="1"/>
          <p:nvPr/>
        </p:nvSpPr>
        <p:spPr>
          <a:xfrm>
            <a:off x="2129646" y="1984353"/>
            <a:ext cx="14028708" cy="1295400"/>
          </a:xfrm>
          <a:prstGeom prst="rect">
            <a:avLst/>
          </a:prstGeom>
        </p:spPr>
        <p:txBody>
          <a:bodyPr lIns="0" tIns="0" rIns="0" bIns="0" rtlCol="0" anchor="t">
            <a:spAutoFit/>
          </a:bodyPr>
          <a:lstStyle/>
          <a:p>
            <a:pPr marL="0" lvl="0" indent="0" algn="ctr">
              <a:lnSpc>
                <a:spcPts val="9900"/>
              </a:lnSpc>
              <a:spcBef>
                <a:spcPct val="0"/>
              </a:spcBef>
            </a:pPr>
            <a:r>
              <a:rPr lang="en-US" sz="9000">
                <a:solidFill>
                  <a:srgbClr val="191918"/>
                </a:solidFill>
                <a:latin typeface="HK Grotesk Bold"/>
              </a:rPr>
              <a:t>Types of Strategic Plans</a:t>
            </a:r>
          </a:p>
        </p:txBody>
      </p:sp>
      <p:sp>
        <p:nvSpPr>
          <p:cNvPr id="6" name="TextBox 6"/>
          <p:cNvSpPr txBox="1"/>
          <p:nvPr/>
        </p:nvSpPr>
        <p:spPr>
          <a:xfrm>
            <a:off x="1028700" y="6734197"/>
            <a:ext cx="2870406" cy="2536825"/>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Standard</a:t>
            </a:r>
          </a:p>
          <a:p>
            <a:pPr algn="ctr">
              <a:lnSpc>
                <a:spcPts val="3249"/>
              </a:lnSpc>
            </a:pPr>
            <a:r>
              <a:rPr lang="en-US" sz="2499">
                <a:solidFill>
                  <a:srgbClr val="191918"/>
                </a:solidFill>
                <a:latin typeface="HK Grotesk"/>
              </a:rPr>
              <a:t>Set your goals and then outline specific steps to meet those goals with an ideal timeline</a:t>
            </a:r>
          </a:p>
        </p:txBody>
      </p:sp>
      <p:sp>
        <p:nvSpPr>
          <p:cNvPr id="7" name="TextBox 7"/>
          <p:cNvSpPr txBox="1"/>
          <p:nvPr/>
        </p:nvSpPr>
        <p:spPr>
          <a:xfrm>
            <a:off x="7708797" y="6734197"/>
            <a:ext cx="2870406" cy="2127250"/>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Issue-Based</a:t>
            </a:r>
          </a:p>
          <a:p>
            <a:pPr algn="ctr">
              <a:lnSpc>
                <a:spcPts val="3249"/>
              </a:lnSpc>
            </a:pPr>
            <a:r>
              <a:rPr lang="en-US" sz="2499">
                <a:solidFill>
                  <a:srgbClr val="191918"/>
                </a:solidFill>
                <a:latin typeface="HK Grotesk"/>
              </a:rPr>
              <a:t>Responds to a specific issue or helps reaffirm your vision</a:t>
            </a:r>
          </a:p>
        </p:txBody>
      </p:sp>
      <p:sp>
        <p:nvSpPr>
          <p:cNvPr id="8" name="TextBox 8"/>
          <p:cNvSpPr txBox="1"/>
          <p:nvPr/>
        </p:nvSpPr>
        <p:spPr>
          <a:xfrm>
            <a:off x="4368748" y="6734197"/>
            <a:ext cx="2870406" cy="2127250"/>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Organic</a:t>
            </a:r>
          </a:p>
          <a:p>
            <a:pPr algn="ctr">
              <a:lnSpc>
                <a:spcPts val="3249"/>
              </a:lnSpc>
            </a:pPr>
            <a:r>
              <a:rPr lang="en-US" sz="2499">
                <a:solidFill>
                  <a:srgbClr val="191918"/>
                </a:solidFill>
                <a:latin typeface="HK Grotesk"/>
              </a:rPr>
              <a:t>Relies on the organic flow of activity, planning one step at a time</a:t>
            </a:r>
          </a:p>
        </p:txBody>
      </p:sp>
      <p:sp>
        <p:nvSpPr>
          <p:cNvPr id="9" name="TextBox 9"/>
          <p:cNvSpPr txBox="1"/>
          <p:nvPr/>
        </p:nvSpPr>
        <p:spPr>
          <a:xfrm>
            <a:off x="14388894" y="6734197"/>
            <a:ext cx="2870406" cy="1717675"/>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Real-Time</a:t>
            </a:r>
          </a:p>
          <a:p>
            <a:pPr algn="ctr">
              <a:lnSpc>
                <a:spcPts val="3249"/>
              </a:lnSpc>
            </a:pPr>
            <a:r>
              <a:rPr lang="en-US" sz="2499">
                <a:solidFill>
                  <a:srgbClr val="191918"/>
                </a:solidFill>
                <a:latin typeface="HK Grotesk"/>
              </a:rPr>
              <a:t>Great for responding to a crisis in real time</a:t>
            </a:r>
          </a:p>
        </p:txBody>
      </p:sp>
      <p:sp>
        <p:nvSpPr>
          <p:cNvPr id="10" name="TextBox 10"/>
          <p:cNvSpPr txBox="1"/>
          <p:nvPr/>
        </p:nvSpPr>
        <p:spPr>
          <a:xfrm>
            <a:off x="11048845" y="6734197"/>
            <a:ext cx="2870406" cy="2127250"/>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Alignment</a:t>
            </a:r>
          </a:p>
          <a:p>
            <a:pPr algn="ctr">
              <a:lnSpc>
                <a:spcPts val="3249"/>
              </a:lnSpc>
            </a:pPr>
            <a:r>
              <a:rPr lang="en-US" sz="2499">
                <a:solidFill>
                  <a:srgbClr val="191918"/>
                </a:solidFill>
                <a:latin typeface="HK Grotesk"/>
              </a:rPr>
              <a:t>Helps you focus on streamlining the way your team communicates</a:t>
            </a:r>
          </a:p>
        </p:txBody>
      </p:sp>
      <p:grpSp>
        <p:nvGrpSpPr>
          <p:cNvPr id="11" name="Group 11"/>
          <p:cNvGrpSpPr>
            <a:grpSpLocks noChangeAspect="1"/>
          </p:cNvGrpSpPr>
          <p:nvPr/>
        </p:nvGrpSpPr>
        <p:grpSpPr>
          <a:xfrm>
            <a:off x="4522193" y="3744267"/>
            <a:ext cx="2563516" cy="2563516"/>
            <a:chOff x="0" y="0"/>
            <a:chExt cx="6350000" cy="6350000"/>
          </a:xfrm>
        </p:grpSpPr>
        <p:sp>
          <p:nvSpPr>
            <p:cNvPr id="12" name="Freeform 12"/>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l="-77722" r="-54"/>
              </a:stretch>
            </a:blipFill>
          </p:spPr>
          <p:txBody>
            <a:bodyPr/>
            <a:lstStyle/>
            <a:p>
              <a:endParaRPr lang="en-US"/>
            </a:p>
          </p:txBody>
        </p:sp>
        <p:sp>
          <p:nvSpPr>
            <p:cNvPr id="13" name="Freeform 13"/>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grpSp>
        <p:nvGrpSpPr>
          <p:cNvPr id="14" name="Group 14"/>
          <p:cNvGrpSpPr>
            <a:grpSpLocks noChangeAspect="1"/>
          </p:cNvGrpSpPr>
          <p:nvPr/>
        </p:nvGrpSpPr>
        <p:grpSpPr>
          <a:xfrm>
            <a:off x="7862242" y="3744267"/>
            <a:ext cx="2563516" cy="2563516"/>
            <a:chOff x="0" y="0"/>
            <a:chExt cx="6350000" cy="6350000"/>
          </a:xfrm>
        </p:grpSpPr>
        <p:sp>
          <p:nvSpPr>
            <p:cNvPr id="15" name="Freeform 15"/>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5"/>
              <a:stretch>
                <a:fillRect l="-76104" r="-1672"/>
              </a:stretch>
            </a:blipFill>
          </p:spPr>
          <p:txBody>
            <a:bodyPr/>
            <a:lstStyle/>
            <a:p>
              <a:endParaRPr lang="en-US"/>
            </a:p>
          </p:txBody>
        </p:sp>
        <p:sp>
          <p:nvSpPr>
            <p:cNvPr id="16" name="Freeform 16"/>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grpSp>
        <p:nvGrpSpPr>
          <p:cNvPr id="17" name="Group 17"/>
          <p:cNvGrpSpPr>
            <a:grpSpLocks noChangeAspect="1"/>
          </p:cNvGrpSpPr>
          <p:nvPr/>
        </p:nvGrpSpPr>
        <p:grpSpPr>
          <a:xfrm>
            <a:off x="11202290" y="3744267"/>
            <a:ext cx="2563516" cy="2563516"/>
            <a:chOff x="0" y="0"/>
            <a:chExt cx="6350000" cy="6350000"/>
          </a:xfrm>
        </p:grpSpPr>
        <p:sp>
          <p:nvSpPr>
            <p:cNvPr id="18" name="Freeform 18"/>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6"/>
              <a:stretch>
                <a:fillRect l="-2481" r="-75295"/>
              </a:stretch>
            </a:blipFill>
          </p:spPr>
          <p:txBody>
            <a:bodyPr/>
            <a:lstStyle/>
            <a:p>
              <a:endParaRPr lang="en-US"/>
            </a:p>
          </p:txBody>
        </p:sp>
        <p:sp>
          <p:nvSpPr>
            <p:cNvPr id="19" name="Freeform 19"/>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grpSp>
        <p:nvGrpSpPr>
          <p:cNvPr id="20" name="Group 20"/>
          <p:cNvGrpSpPr>
            <a:grpSpLocks noChangeAspect="1"/>
          </p:cNvGrpSpPr>
          <p:nvPr/>
        </p:nvGrpSpPr>
        <p:grpSpPr>
          <a:xfrm>
            <a:off x="14542339" y="3744267"/>
            <a:ext cx="2563516" cy="2563516"/>
            <a:chOff x="0" y="0"/>
            <a:chExt cx="6350000" cy="6350000"/>
          </a:xfrm>
        </p:grpSpPr>
        <p:sp>
          <p:nvSpPr>
            <p:cNvPr id="21" name="Freeform 21"/>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7"/>
              <a:stretch>
                <a:fillRect l="-75295" r="-2481"/>
              </a:stretch>
            </a:blipFill>
          </p:spPr>
          <p:txBody>
            <a:bodyPr/>
            <a:lstStyle/>
            <a:p>
              <a:endParaRPr lang="en-US"/>
            </a:p>
          </p:txBody>
        </p:sp>
        <p:sp>
          <p:nvSpPr>
            <p:cNvPr id="22" name="Freeform 22"/>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sp>
        <p:nvSpPr>
          <p:cNvPr id="23" name="Freeform 23"/>
          <p:cNvSpPr/>
          <p:nvPr/>
        </p:nvSpPr>
        <p:spPr>
          <a:xfrm>
            <a:off x="16864285" y="633685"/>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8"/>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91918"/>
        </a:solidFill>
        <a:effectLst/>
      </p:bgPr>
    </p:bg>
    <p:spTree>
      <p:nvGrpSpPr>
        <p:cNvPr id="1" name=""/>
        <p:cNvGrpSpPr/>
        <p:nvPr/>
      </p:nvGrpSpPr>
      <p:grpSpPr>
        <a:xfrm>
          <a:off x="0" y="0"/>
          <a:ext cx="0" cy="0"/>
          <a:chOff x="0" y="0"/>
          <a:chExt cx="0" cy="0"/>
        </a:xfrm>
      </p:grpSpPr>
      <p:sp>
        <p:nvSpPr>
          <p:cNvPr id="2" name="Freeform 2"/>
          <p:cNvSpPr/>
          <p:nvPr/>
        </p:nvSpPr>
        <p:spPr>
          <a:xfrm>
            <a:off x="12233996" y="0"/>
            <a:ext cx="6054004" cy="10287000"/>
          </a:xfrm>
          <a:custGeom>
            <a:avLst/>
            <a:gdLst/>
            <a:ahLst/>
            <a:cxnLst/>
            <a:rect l="l" t="t" r="r" b="b"/>
            <a:pathLst>
              <a:path w="6054004" h="10287000">
                <a:moveTo>
                  <a:pt x="0" y="0"/>
                </a:moveTo>
                <a:lnTo>
                  <a:pt x="6054004" y="0"/>
                </a:lnTo>
                <a:lnTo>
                  <a:pt x="6054004" y="10287000"/>
                </a:lnTo>
                <a:lnTo>
                  <a:pt x="0" y="10287000"/>
                </a:lnTo>
                <a:lnTo>
                  <a:pt x="0" y="0"/>
                </a:lnTo>
                <a:close/>
              </a:path>
            </a:pathLst>
          </a:custGeom>
          <a:blipFill>
            <a:blip r:embed="rId3"/>
            <a:stretch>
              <a:fillRect l="-107636" r="-47244"/>
            </a:stretch>
          </a:blipFill>
        </p:spPr>
        <p:txBody>
          <a:bodyPr/>
          <a:lstStyle/>
          <a:p>
            <a:endParaRPr lang="en-US"/>
          </a:p>
        </p:txBody>
      </p:sp>
      <p:sp>
        <p:nvSpPr>
          <p:cNvPr id="3" name="AutoShape 3"/>
          <p:cNvSpPr/>
          <p:nvPr/>
        </p:nvSpPr>
        <p:spPr>
          <a:xfrm rot="-5400000">
            <a:off x="7083879" y="5138738"/>
            <a:ext cx="10290708" cy="0"/>
          </a:xfrm>
          <a:prstGeom prst="line">
            <a:avLst/>
          </a:prstGeom>
          <a:ln w="9525" cap="rnd">
            <a:solidFill>
              <a:srgbClr val="FFFFFF"/>
            </a:solidFill>
            <a:prstDash val="solid"/>
            <a:headEnd type="none" w="sm" len="sm"/>
            <a:tailEnd type="none" w="sm" len="sm"/>
          </a:ln>
        </p:spPr>
        <p:txBody>
          <a:bodyPr/>
          <a:lstStyle/>
          <a:p>
            <a:endParaRPr lang="en-US"/>
          </a:p>
        </p:txBody>
      </p:sp>
      <p:sp>
        <p:nvSpPr>
          <p:cNvPr id="4" name="AutoShape 4"/>
          <p:cNvSpPr/>
          <p:nvPr/>
        </p:nvSpPr>
        <p:spPr>
          <a:xfrm flipV="1">
            <a:off x="12148271" y="-255519"/>
            <a:ext cx="0" cy="10798039"/>
          </a:xfrm>
          <a:prstGeom prst="line">
            <a:avLst/>
          </a:prstGeom>
          <a:ln w="152400" cap="rnd">
            <a:solidFill>
              <a:srgbClr val="C7FECD"/>
            </a:solidFill>
            <a:prstDash val="solid"/>
            <a:headEnd type="none" w="sm" len="sm"/>
            <a:tailEnd type="none" w="sm" len="sm"/>
          </a:ln>
        </p:spPr>
        <p:txBody>
          <a:bodyPr/>
          <a:lstStyle/>
          <a:p>
            <a:endParaRPr lang="en-US"/>
          </a:p>
        </p:txBody>
      </p:sp>
      <p:sp>
        <p:nvSpPr>
          <p:cNvPr id="5" name="Freeform 5"/>
          <p:cNvSpPr/>
          <p:nvPr/>
        </p:nvSpPr>
        <p:spPr>
          <a:xfrm>
            <a:off x="10792386" y="8863285"/>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219200" y="4395384"/>
            <a:ext cx="9573186" cy="3422650"/>
          </a:xfrm>
          <a:prstGeom prst="rect">
            <a:avLst/>
          </a:prstGeom>
        </p:spPr>
        <p:txBody>
          <a:bodyPr lIns="0" tIns="0" rIns="0" bIns="0" rtlCol="0" anchor="t">
            <a:spAutoFit/>
          </a:bodyPr>
          <a:lstStyle/>
          <a:p>
            <a:pPr algn="ctr">
              <a:lnSpc>
                <a:spcPts val="4550"/>
              </a:lnSpc>
            </a:pPr>
            <a:r>
              <a:rPr lang="en-US" sz="3500">
                <a:solidFill>
                  <a:srgbClr val="C7FECD"/>
                </a:solidFill>
                <a:latin typeface="HK Grotesk Semi-Bold"/>
              </a:rPr>
              <a:t>Your strategic priorities are unique to your organization. They are a clear set of priorities that help create your organization’s core culture and purpose. Your strategic priorities make up the overarching framework that guides the work your organization does in the community.</a:t>
            </a:r>
          </a:p>
        </p:txBody>
      </p:sp>
      <p:sp>
        <p:nvSpPr>
          <p:cNvPr id="7" name="TextBox 7"/>
          <p:cNvSpPr txBox="1"/>
          <p:nvPr/>
        </p:nvSpPr>
        <p:spPr>
          <a:xfrm>
            <a:off x="1219200" y="1390650"/>
            <a:ext cx="9573186" cy="2552700"/>
          </a:xfrm>
          <a:prstGeom prst="rect">
            <a:avLst/>
          </a:prstGeom>
        </p:spPr>
        <p:txBody>
          <a:bodyPr lIns="0" tIns="0" rIns="0" bIns="0" rtlCol="0" anchor="t">
            <a:spAutoFit/>
          </a:bodyPr>
          <a:lstStyle/>
          <a:p>
            <a:pPr algn="ctr">
              <a:lnSpc>
                <a:spcPts val="9900"/>
              </a:lnSpc>
            </a:pPr>
            <a:r>
              <a:rPr lang="en-US" sz="9000">
                <a:solidFill>
                  <a:srgbClr val="C7FECD"/>
                </a:solidFill>
                <a:latin typeface="HK Grotesk Bold"/>
              </a:rPr>
              <a:t>Your Strategic Priorities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7FEC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82145" y="3744267"/>
            <a:ext cx="2563516" cy="2563516"/>
            <a:chOff x="0" y="0"/>
            <a:chExt cx="6350000" cy="6350000"/>
          </a:xfrm>
        </p:grpSpPr>
        <p:sp>
          <p:nvSpPr>
            <p:cNvPr id="3" name="Freeform 3"/>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61375" r="-2559"/>
              </a:stretch>
            </a:blipFill>
          </p:spPr>
          <p:txBody>
            <a:bodyPr/>
            <a:lstStyle/>
            <a:p>
              <a:endParaRPr lang="en-US"/>
            </a:p>
          </p:txBody>
        </p:sp>
        <p:sp>
          <p:nvSpPr>
            <p:cNvPr id="4" name="Freeform 4"/>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sp>
        <p:nvSpPr>
          <p:cNvPr id="5" name="TextBox 5"/>
          <p:cNvSpPr txBox="1"/>
          <p:nvPr/>
        </p:nvSpPr>
        <p:spPr>
          <a:xfrm>
            <a:off x="2129646" y="1984353"/>
            <a:ext cx="14028708" cy="1295400"/>
          </a:xfrm>
          <a:prstGeom prst="rect">
            <a:avLst/>
          </a:prstGeom>
        </p:spPr>
        <p:txBody>
          <a:bodyPr lIns="0" tIns="0" rIns="0" bIns="0" rtlCol="0" anchor="t">
            <a:spAutoFit/>
          </a:bodyPr>
          <a:lstStyle/>
          <a:p>
            <a:pPr marL="0" lvl="0" indent="0" algn="ctr">
              <a:lnSpc>
                <a:spcPts val="9900"/>
              </a:lnSpc>
              <a:spcBef>
                <a:spcPct val="0"/>
              </a:spcBef>
            </a:pPr>
            <a:r>
              <a:rPr lang="en-US" sz="9000">
                <a:solidFill>
                  <a:srgbClr val="191918"/>
                </a:solidFill>
                <a:latin typeface="HK Grotesk Bold"/>
              </a:rPr>
              <a:t>Clarifying Priorities</a:t>
            </a:r>
          </a:p>
        </p:txBody>
      </p:sp>
      <p:sp>
        <p:nvSpPr>
          <p:cNvPr id="6" name="TextBox 6"/>
          <p:cNvSpPr txBox="1"/>
          <p:nvPr/>
        </p:nvSpPr>
        <p:spPr>
          <a:xfrm>
            <a:off x="1028700" y="6734197"/>
            <a:ext cx="2870406" cy="1384300"/>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What is the Key Issue?</a:t>
            </a:r>
          </a:p>
          <a:p>
            <a:pPr algn="ctr">
              <a:lnSpc>
                <a:spcPts val="3249"/>
              </a:lnSpc>
            </a:pPr>
            <a:endParaRPr lang="en-US" sz="2999" u="sng">
              <a:solidFill>
                <a:srgbClr val="191918"/>
              </a:solidFill>
              <a:latin typeface="HK Grotesk Bold"/>
            </a:endParaRPr>
          </a:p>
        </p:txBody>
      </p:sp>
      <p:sp>
        <p:nvSpPr>
          <p:cNvPr id="7" name="TextBox 7"/>
          <p:cNvSpPr txBox="1"/>
          <p:nvPr/>
        </p:nvSpPr>
        <p:spPr>
          <a:xfrm>
            <a:off x="7708797" y="6734197"/>
            <a:ext cx="2870406" cy="1384300"/>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Who does it affect?</a:t>
            </a:r>
          </a:p>
          <a:p>
            <a:pPr algn="ctr">
              <a:lnSpc>
                <a:spcPts val="3249"/>
              </a:lnSpc>
            </a:pPr>
            <a:endParaRPr lang="en-US" sz="2999" u="sng">
              <a:solidFill>
                <a:srgbClr val="191918"/>
              </a:solidFill>
              <a:latin typeface="HK Grotesk Bold"/>
            </a:endParaRPr>
          </a:p>
        </p:txBody>
      </p:sp>
      <p:sp>
        <p:nvSpPr>
          <p:cNvPr id="8" name="TextBox 8"/>
          <p:cNvSpPr txBox="1"/>
          <p:nvPr/>
        </p:nvSpPr>
        <p:spPr>
          <a:xfrm>
            <a:off x="4368748" y="6734197"/>
            <a:ext cx="2870406" cy="1384300"/>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Why is it important?</a:t>
            </a:r>
          </a:p>
          <a:p>
            <a:pPr algn="ctr">
              <a:lnSpc>
                <a:spcPts val="3249"/>
              </a:lnSpc>
            </a:pPr>
            <a:endParaRPr lang="en-US" sz="2999" u="sng">
              <a:solidFill>
                <a:srgbClr val="191918"/>
              </a:solidFill>
              <a:latin typeface="HK Grotesk Bold"/>
            </a:endParaRPr>
          </a:p>
        </p:txBody>
      </p:sp>
      <p:sp>
        <p:nvSpPr>
          <p:cNvPr id="9" name="TextBox 9"/>
          <p:cNvSpPr txBox="1"/>
          <p:nvPr/>
        </p:nvSpPr>
        <p:spPr>
          <a:xfrm>
            <a:off x="14388894" y="6734197"/>
            <a:ext cx="2870406" cy="1384300"/>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What edvidence do you have?</a:t>
            </a:r>
          </a:p>
          <a:p>
            <a:pPr algn="ctr">
              <a:lnSpc>
                <a:spcPts val="3249"/>
              </a:lnSpc>
            </a:pPr>
            <a:endParaRPr lang="en-US" sz="2999" u="sng">
              <a:solidFill>
                <a:srgbClr val="191918"/>
              </a:solidFill>
              <a:latin typeface="HK Grotesk Bold"/>
            </a:endParaRPr>
          </a:p>
        </p:txBody>
      </p:sp>
      <p:sp>
        <p:nvSpPr>
          <p:cNvPr id="10" name="TextBox 10"/>
          <p:cNvSpPr txBox="1"/>
          <p:nvPr/>
        </p:nvSpPr>
        <p:spPr>
          <a:xfrm>
            <a:off x="11048845" y="6734197"/>
            <a:ext cx="2870406" cy="1384300"/>
          </a:xfrm>
          <a:prstGeom prst="rect">
            <a:avLst/>
          </a:prstGeom>
        </p:spPr>
        <p:txBody>
          <a:bodyPr lIns="0" tIns="0" rIns="0" bIns="0" rtlCol="0" anchor="t">
            <a:spAutoFit/>
          </a:bodyPr>
          <a:lstStyle/>
          <a:p>
            <a:pPr algn="ctr">
              <a:lnSpc>
                <a:spcPts val="3899"/>
              </a:lnSpc>
            </a:pPr>
            <a:r>
              <a:rPr lang="en-US" sz="2999" u="sng">
                <a:solidFill>
                  <a:srgbClr val="191918"/>
                </a:solidFill>
                <a:latin typeface="HK Grotesk Bold"/>
              </a:rPr>
              <a:t>What factors shape it?</a:t>
            </a:r>
          </a:p>
          <a:p>
            <a:pPr algn="ctr">
              <a:lnSpc>
                <a:spcPts val="3249"/>
              </a:lnSpc>
            </a:pPr>
            <a:endParaRPr lang="en-US" sz="2999" u="sng">
              <a:solidFill>
                <a:srgbClr val="191918"/>
              </a:solidFill>
              <a:latin typeface="HK Grotesk Bold"/>
            </a:endParaRPr>
          </a:p>
        </p:txBody>
      </p:sp>
      <p:grpSp>
        <p:nvGrpSpPr>
          <p:cNvPr id="11" name="Group 11"/>
          <p:cNvGrpSpPr>
            <a:grpSpLocks noChangeAspect="1"/>
          </p:cNvGrpSpPr>
          <p:nvPr/>
        </p:nvGrpSpPr>
        <p:grpSpPr>
          <a:xfrm>
            <a:off x="4522193" y="3744267"/>
            <a:ext cx="2563516" cy="2563516"/>
            <a:chOff x="0" y="0"/>
            <a:chExt cx="6350000" cy="6350000"/>
          </a:xfrm>
        </p:grpSpPr>
        <p:sp>
          <p:nvSpPr>
            <p:cNvPr id="12" name="Freeform 12"/>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r="-63934"/>
              </a:stretch>
            </a:blipFill>
          </p:spPr>
          <p:txBody>
            <a:bodyPr/>
            <a:lstStyle/>
            <a:p>
              <a:endParaRPr lang="en-US"/>
            </a:p>
          </p:txBody>
        </p:sp>
        <p:sp>
          <p:nvSpPr>
            <p:cNvPr id="13" name="Freeform 13"/>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grpSp>
        <p:nvGrpSpPr>
          <p:cNvPr id="14" name="Group 14"/>
          <p:cNvGrpSpPr>
            <a:grpSpLocks noChangeAspect="1"/>
          </p:cNvGrpSpPr>
          <p:nvPr/>
        </p:nvGrpSpPr>
        <p:grpSpPr>
          <a:xfrm>
            <a:off x="7862242" y="3744267"/>
            <a:ext cx="2563516" cy="2563516"/>
            <a:chOff x="0" y="0"/>
            <a:chExt cx="6350000" cy="6350000"/>
          </a:xfrm>
        </p:grpSpPr>
        <p:sp>
          <p:nvSpPr>
            <p:cNvPr id="15" name="Freeform 15"/>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5"/>
              <a:stretch>
                <a:fillRect l="-30321" r="-30321"/>
              </a:stretch>
            </a:blipFill>
          </p:spPr>
          <p:txBody>
            <a:bodyPr/>
            <a:lstStyle/>
            <a:p>
              <a:endParaRPr lang="en-US"/>
            </a:p>
          </p:txBody>
        </p:sp>
        <p:sp>
          <p:nvSpPr>
            <p:cNvPr id="16" name="Freeform 16"/>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grpSp>
        <p:nvGrpSpPr>
          <p:cNvPr id="17" name="Group 17"/>
          <p:cNvGrpSpPr>
            <a:grpSpLocks noChangeAspect="1"/>
          </p:cNvGrpSpPr>
          <p:nvPr/>
        </p:nvGrpSpPr>
        <p:grpSpPr>
          <a:xfrm>
            <a:off x="11202290" y="3744267"/>
            <a:ext cx="2563516" cy="2563516"/>
            <a:chOff x="0" y="0"/>
            <a:chExt cx="6350000" cy="6350000"/>
          </a:xfrm>
        </p:grpSpPr>
        <p:sp>
          <p:nvSpPr>
            <p:cNvPr id="18" name="Freeform 18"/>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6"/>
              <a:stretch>
                <a:fillRect l="-50841" r="-8362"/>
              </a:stretch>
            </a:blipFill>
          </p:spPr>
          <p:txBody>
            <a:bodyPr/>
            <a:lstStyle/>
            <a:p>
              <a:endParaRPr lang="en-US"/>
            </a:p>
          </p:txBody>
        </p:sp>
        <p:sp>
          <p:nvSpPr>
            <p:cNvPr id="19" name="Freeform 19"/>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grpSp>
        <p:nvGrpSpPr>
          <p:cNvPr id="20" name="Group 20"/>
          <p:cNvGrpSpPr>
            <a:grpSpLocks noChangeAspect="1"/>
          </p:cNvGrpSpPr>
          <p:nvPr/>
        </p:nvGrpSpPr>
        <p:grpSpPr>
          <a:xfrm>
            <a:off x="14542339" y="3744267"/>
            <a:ext cx="2563516" cy="2563516"/>
            <a:chOff x="0" y="0"/>
            <a:chExt cx="6350000" cy="6350000"/>
          </a:xfrm>
        </p:grpSpPr>
        <p:sp>
          <p:nvSpPr>
            <p:cNvPr id="21" name="Freeform 21"/>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7"/>
              <a:stretch>
                <a:fillRect l="-58924" r="-5009"/>
              </a:stretch>
            </a:blipFill>
          </p:spPr>
          <p:txBody>
            <a:bodyPr/>
            <a:lstStyle/>
            <a:p>
              <a:endParaRPr lang="en-US"/>
            </a:p>
          </p:txBody>
        </p:sp>
        <p:sp>
          <p:nvSpPr>
            <p:cNvPr id="22" name="Freeform 22"/>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sp>
        <p:nvSpPr>
          <p:cNvPr id="23" name="Freeform 23"/>
          <p:cNvSpPr/>
          <p:nvPr/>
        </p:nvSpPr>
        <p:spPr>
          <a:xfrm>
            <a:off x="16864285" y="633685"/>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8"/>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9191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4556063"/>
          </a:xfrm>
          <a:custGeom>
            <a:avLst/>
            <a:gdLst/>
            <a:ahLst/>
            <a:cxnLst/>
            <a:rect l="l" t="t" r="r" b="b"/>
            <a:pathLst>
              <a:path w="18288000" h="4556063">
                <a:moveTo>
                  <a:pt x="0" y="0"/>
                </a:moveTo>
                <a:lnTo>
                  <a:pt x="18288000" y="0"/>
                </a:lnTo>
                <a:lnTo>
                  <a:pt x="18288000" y="4556063"/>
                </a:lnTo>
                <a:lnTo>
                  <a:pt x="0" y="4556063"/>
                </a:lnTo>
                <a:lnTo>
                  <a:pt x="0" y="0"/>
                </a:lnTo>
                <a:close/>
              </a:path>
            </a:pathLst>
          </a:custGeom>
          <a:blipFill>
            <a:blip r:embed="rId3"/>
            <a:stretch>
              <a:fillRect t="-34333" b="-186785"/>
            </a:stretch>
          </a:blipFill>
        </p:spPr>
        <p:txBody>
          <a:bodyPr/>
          <a:lstStyle/>
          <a:p>
            <a:endParaRPr lang="en-US"/>
          </a:p>
        </p:txBody>
      </p:sp>
      <p:sp>
        <p:nvSpPr>
          <p:cNvPr id="3" name="AutoShape 3"/>
          <p:cNvSpPr/>
          <p:nvPr/>
        </p:nvSpPr>
        <p:spPr>
          <a:xfrm rot="-10800000">
            <a:off x="0" y="4546538"/>
            <a:ext cx="18288000" cy="0"/>
          </a:xfrm>
          <a:prstGeom prst="line">
            <a:avLst/>
          </a:prstGeom>
          <a:ln w="9525" cap="rnd">
            <a:solidFill>
              <a:srgbClr val="FFFFFF"/>
            </a:solidFill>
            <a:prstDash val="solid"/>
            <a:headEnd type="none" w="sm" len="sm"/>
            <a:tailEnd type="none" w="sm" len="sm"/>
          </a:ln>
        </p:spPr>
        <p:txBody>
          <a:bodyPr/>
          <a:lstStyle/>
          <a:p>
            <a:endParaRPr lang="en-US"/>
          </a:p>
        </p:txBody>
      </p:sp>
      <p:sp>
        <p:nvSpPr>
          <p:cNvPr id="4" name="TextBox 4"/>
          <p:cNvSpPr txBox="1"/>
          <p:nvPr/>
        </p:nvSpPr>
        <p:spPr>
          <a:xfrm>
            <a:off x="1294775" y="6703819"/>
            <a:ext cx="15698450" cy="1295400"/>
          </a:xfrm>
          <a:prstGeom prst="rect">
            <a:avLst/>
          </a:prstGeom>
        </p:spPr>
        <p:txBody>
          <a:bodyPr lIns="0" tIns="0" rIns="0" bIns="0" rtlCol="0" anchor="t">
            <a:spAutoFit/>
          </a:bodyPr>
          <a:lstStyle/>
          <a:p>
            <a:pPr algn="ctr">
              <a:lnSpc>
                <a:spcPts val="9900"/>
              </a:lnSpc>
            </a:pPr>
            <a:r>
              <a:rPr lang="en-US" sz="9000">
                <a:solidFill>
                  <a:srgbClr val="C7FECD"/>
                </a:solidFill>
                <a:latin typeface="HK Grotesk Bold"/>
              </a:rPr>
              <a:t>Assembling Your Team</a:t>
            </a:r>
          </a:p>
        </p:txBody>
      </p:sp>
      <p:sp>
        <p:nvSpPr>
          <p:cNvPr id="5" name="AutoShape 5"/>
          <p:cNvSpPr/>
          <p:nvPr/>
        </p:nvSpPr>
        <p:spPr>
          <a:xfrm>
            <a:off x="0" y="4556063"/>
            <a:ext cx="18288000" cy="0"/>
          </a:xfrm>
          <a:prstGeom prst="line">
            <a:avLst/>
          </a:prstGeom>
          <a:ln w="152400" cap="flat">
            <a:solidFill>
              <a:srgbClr val="C7FECD"/>
            </a:solidFill>
            <a:prstDash val="solid"/>
            <a:headEnd type="none" w="sm" len="sm"/>
            <a:tailEnd type="none" w="sm" len="sm"/>
          </a:ln>
        </p:spPr>
        <p:txBody>
          <a:bodyPr/>
          <a:lstStyle/>
          <a:p>
            <a:endParaRPr lang="en-US"/>
          </a:p>
        </p:txBody>
      </p:sp>
      <p:sp>
        <p:nvSpPr>
          <p:cNvPr id="6" name="Freeform 6"/>
          <p:cNvSpPr/>
          <p:nvPr/>
        </p:nvSpPr>
        <p:spPr>
          <a:xfrm>
            <a:off x="16864285" y="8962645"/>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7FECD"/>
        </a:solidFill>
        <a:effectLst/>
      </p:bgPr>
    </p:bg>
    <p:spTree>
      <p:nvGrpSpPr>
        <p:cNvPr id="1" name=""/>
        <p:cNvGrpSpPr/>
        <p:nvPr/>
      </p:nvGrpSpPr>
      <p:grpSpPr>
        <a:xfrm>
          <a:off x="0" y="0"/>
          <a:ext cx="0" cy="0"/>
          <a:chOff x="0" y="0"/>
          <a:chExt cx="0" cy="0"/>
        </a:xfrm>
      </p:grpSpPr>
      <p:sp>
        <p:nvSpPr>
          <p:cNvPr id="2" name="AutoShape 2"/>
          <p:cNvSpPr/>
          <p:nvPr/>
        </p:nvSpPr>
        <p:spPr>
          <a:xfrm flipH="1">
            <a:off x="1033463" y="5933543"/>
            <a:ext cx="16230600" cy="0"/>
          </a:xfrm>
          <a:prstGeom prst="line">
            <a:avLst/>
          </a:prstGeom>
          <a:ln w="57150" cap="rnd">
            <a:solidFill>
              <a:srgbClr val="191918"/>
            </a:solidFill>
            <a:prstDash val="solid"/>
            <a:headEnd type="none" w="sm" len="sm"/>
            <a:tailEnd type="none" w="sm" len="sm"/>
          </a:ln>
        </p:spPr>
        <p:txBody>
          <a:bodyPr/>
          <a:lstStyle/>
          <a:p>
            <a:endParaRPr lang="en-US"/>
          </a:p>
        </p:txBody>
      </p:sp>
      <p:sp>
        <p:nvSpPr>
          <p:cNvPr id="3" name="AutoShape 3"/>
          <p:cNvSpPr/>
          <p:nvPr/>
        </p:nvSpPr>
        <p:spPr>
          <a:xfrm flipH="1">
            <a:off x="9146381" y="2876818"/>
            <a:ext cx="4763" cy="6056299"/>
          </a:xfrm>
          <a:prstGeom prst="line">
            <a:avLst/>
          </a:prstGeom>
          <a:ln w="57150" cap="rnd">
            <a:solidFill>
              <a:srgbClr val="191918"/>
            </a:solidFill>
            <a:prstDash val="solid"/>
            <a:headEnd type="none" w="sm" len="sm"/>
            <a:tailEnd type="none" w="sm" len="sm"/>
          </a:ln>
        </p:spPr>
        <p:txBody>
          <a:bodyPr/>
          <a:lstStyle/>
          <a:p>
            <a:endParaRPr lang="en-US"/>
          </a:p>
        </p:txBody>
      </p:sp>
      <p:sp>
        <p:nvSpPr>
          <p:cNvPr id="4" name="TextBox 4"/>
          <p:cNvSpPr txBox="1"/>
          <p:nvPr/>
        </p:nvSpPr>
        <p:spPr>
          <a:xfrm>
            <a:off x="1299537" y="901905"/>
            <a:ext cx="15698450" cy="1295400"/>
          </a:xfrm>
          <a:prstGeom prst="rect">
            <a:avLst/>
          </a:prstGeom>
        </p:spPr>
        <p:txBody>
          <a:bodyPr lIns="0" tIns="0" rIns="0" bIns="0" rtlCol="0" anchor="t">
            <a:spAutoFit/>
          </a:bodyPr>
          <a:lstStyle/>
          <a:p>
            <a:pPr algn="ctr">
              <a:lnSpc>
                <a:spcPts val="9900"/>
              </a:lnSpc>
            </a:pPr>
            <a:r>
              <a:rPr lang="en-US" sz="9000">
                <a:solidFill>
                  <a:srgbClr val="191918"/>
                </a:solidFill>
                <a:latin typeface="HK Grotesk Bold"/>
              </a:rPr>
              <a:t>Assembling Your Team</a:t>
            </a:r>
          </a:p>
        </p:txBody>
      </p:sp>
      <p:sp>
        <p:nvSpPr>
          <p:cNvPr id="5" name="Freeform 5"/>
          <p:cNvSpPr/>
          <p:nvPr/>
        </p:nvSpPr>
        <p:spPr>
          <a:xfrm>
            <a:off x="16864285" y="633685"/>
            <a:ext cx="790030" cy="790030"/>
          </a:xfrm>
          <a:custGeom>
            <a:avLst/>
            <a:gdLst/>
            <a:ahLst/>
            <a:cxnLst/>
            <a:rect l="l" t="t" r="r" b="b"/>
            <a:pathLst>
              <a:path w="790030" h="790030">
                <a:moveTo>
                  <a:pt x="0" y="0"/>
                </a:moveTo>
                <a:lnTo>
                  <a:pt x="790030" y="0"/>
                </a:lnTo>
                <a:lnTo>
                  <a:pt x="790030" y="790030"/>
                </a:lnTo>
                <a:lnTo>
                  <a:pt x="0" y="790030"/>
                </a:lnTo>
                <a:lnTo>
                  <a:pt x="0" y="0"/>
                </a:lnTo>
                <a:close/>
              </a:path>
            </a:pathLst>
          </a:custGeom>
          <a:blipFill>
            <a:blip r:embed="rId3"/>
            <a:stretch>
              <a:fillRect/>
            </a:stretch>
          </a:blipFill>
        </p:spPr>
        <p:txBody>
          <a:bodyPr/>
          <a:lstStyle/>
          <a:p>
            <a:endParaRPr lang="en-US"/>
          </a:p>
        </p:txBody>
      </p:sp>
      <p:grpSp>
        <p:nvGrpSpPr>
          <p:cNvPr id="6" name="Group 6"/>
          <p:cNvGrpSpPr>
            <a:grpSpLocks noChangeAspect="1"/>
          </p:cNvGrpSpPr>
          <p:nvPr/>
        </p:nvGrpSpPr>
        <p:grpSpPr>
          <a:xfrm>
            <a:off x="8001484" y="4757690"/>
            <a:ext cx="2294556" cy="2294556"/>
            <a:chOff x="0" y="0"/>
            <a:chExt cx="6350000" cy="6350000"/>
          </a:xfrm>
        </p:grpSpPr>
        <p:sp>
          <p:nvSpPr>
            <p:cNvPr id="7" name="Freeform 7"/>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l="-69075" t="-8404" r="-11269" b="-11750"/>
              </a:stretch>
            </a:blipFill>
          </p:spPr>
          <p:txBody>
            <a:bodyPr/>
            <a:lstStyle/>
            <a:p>
              <a:endParaRPr lang="en-US"/>
            </a:p>
          </p:txBody>
        </p:sp>
        <p:sp>
          <p:nvSpPr>
            <p:cNvPr id="8" name="Freeform 8"/>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11753D"/>
            </a:solidFill>
          </p:spPr>
          <p:txBody>
            <a:bodyPr/>
            <a:lstStyle/>
            <a:p>
              <a:endParaRPr lang="en-US"/>
            </a:p>
          </p:txBody>
        </p:sp>
      </p:grpSp>
      <p:sp>
        <p:nvSpPr>
          <p:cNvPr id="9" name="TextBox 9"/>
          <p:cNvSpPr txBox="1"/>
          <p:nvPr/>
        </p:nvSpPr>
        <p:spPr>
          <a:xfrm>
            <a:off x="1033463" y="3463761"/>
            <a:ext cx="7291321" cy="1136650"/>
          </a:xfrm>
          <a:prstGeom prst="rect">
            <a:avLst/>
          </a:prstGeom>
        </p:spPr>
        <p:txBody>
          <a:bodyPr lIns="0" tIns="0" rIns="0" bIns="0" rtlCol="0" anchor="t">
            <a:spAutoFit/>
          </a:bodyPr>
          <a:lstStyle/>
          <a:p>
            <a:pPr algn="r">
              <a:lnSpc>
                <a:spcPts val="4549"/>
              </a:lnSpc>
            </a:pPr>
            <a:r>
              <a:rPr lang="en-US" sz="3499" u="sng">
                <a:solidFill>
                  <a:srgbClr val="191918"/>
                </a:solidFill>
                <a:latin typeface="HK Grotesk Bold"/>
              </a:rPr>
              <a:t>Who will be implementing the plan?</a:t>
            </a:r>
            <a:r>
              <a:rPr lang="en-US" sz="3499">
                <a:solidFill>
                  <a:srgbClr val="191918"/>
                </a:solidFill>
                <a:latin typeface="HK Grotesk Medium"/>
              </a:rPr>
              <a:t> </a:t>
            </a:r>
            <a:r>
              <a:rPr lang="en-US" sz="3499">
                <a:solidFill>
                  <a:srgbClr val="191918"/>
                </a:solidFill>
                <a:latin typeface="HK Grotesk"/>
              </a:rPr>
              <a:t>Management, Staff, Volunteers, etc.</a:t>
            </a:r>
          </a:p>
        </p:txBody>
      </p:sp>
      <p:sp>
        <p:nvSpPr>
          <p:cNvPr id="10" name="TextBox 10"/>
          <p:cNvSpPr txBox="1"/>
          <p:nvPr/>
        </p:nvSpPr>
        <p:spPr>
          <a:xfrm>
            <a:off x="9989201" y="3463761"/>
            <a:ext cx="7274861" cy="1136650"/>
          </a:xfrm>
          <a:prstGeom prst="rect">
            <a:avLst/>
          </a:prstGeom>
        </p:spPr>
        <p:txBody>
          <a:bodyPr lIns="0" tIns="0" rIns="0" bIns="0" rtlCol="0" anchor="t">
            <a:spAutoFit/>
          </a:bodyPr>
          <a:lstStyle/>
          <a:p>
            <a:pPr>
              <a:lnSpc>
                <a:spcPts val="4549"/>
              </a:lnSpc>
            </a:pPr>
            <a:r>
              <a:rPr lang="en-US" sz="3499" u="sng">
                <a:solidFill>
                  <a:srgbClr val="191918"/>
                </a:solidFill>
                <a:latin typeface="HK Grotesk Bold"/>
              </a:rPr>
              <a:t>Who will be affected by the plan?</a:t>
            </a:r>
            <a:r>
              <a:rPr lang="en-US" sz="3499" u="sng">
                <a:solidFill>
                  <a:srgbClr val="191918"/>
                </a:solidFill>
                <a:latin typeface="HK Grotesk"/>
              </a:rPr>
              <a:t> </a:t>
            </a:r>
            <a:r>
              <a:rPr lang="en-US" sz="3499">
                <a:solidFill>
                  <a:srgbClr val="191918"/>
                </a:solidFill>
                <a:latin typeface="HK Grotesk"/>
              </a:rPr>
              <a:t>People that use your services</a:t>
            </a:r>
          </a:p>
        </p:txBody>
      </p:sp>
      <p:sp>
        <p:nvSpPr>
          <p:cNvPr id="11" name="TextBox 11"/>
          <p:cNvSpPr txBox="1"/>
          <p:nvPr/>
        </p:nvSpPr>
        <p:spPr>
          <a:xfrm>
            <a:off x="-612460" y="7224990"/>
            <a:ext cx="8986621" cy="1136650"/>
          </a:xfrm>
          <a:prstGeom prst="rect">
            <a:avLst/>
          </a:prstGeom>
        </p:spPr>
        <p:txBody>
          <a:bodyPr lIns="0" tIns="0" rIns="0" bIns="0" rtlCol="0" anchor="t">
            <a:spAutoFit/>
          </a:bodyPr>
          <a:lstStyle/>
          <a:p>
            <a:pPr algn="r">
              <a:lnSpc>
                <a:spcPts val="4549"/>
              </a:lnSpc>
            </a:pPr>
            <a:r>
              <a:rPr lang="en-US" sz="3499" u="sng">
                <a:solidFill>
                  <a:srgbClr val="191918"/>
                </a:solidFill>
                <a:latin typeface="HK Grotesk Bold"/>
              </a:rPr>
              <a:t>Who will monitor implementation?</a:t>
            </a:r>
          </a:p>
          <a:p>
            <a:pPr algn="r">
              <a:lnSpc>
                <a:spcPts val="4549"/>
              </a:lnSpc>
            </a:pPr>
            <a:r>
              <a:rPr lang="en-US" sz="3499">
                <a:solidFill>
                  <a:srgbClr val="191918"/>
                </a:solidFill>
                <a:latin typeface="HK Grotesk"/>
              </a:rPr>
              <a:t>Leadership or outside consultants </a:t>
            </a:r>
          </a:p>
        </p:txBody>
      </p:sp>
      <p:sp>
        <p:nvSpPr>
          <p:cNvPr id="12" name="TextBox 12"/>
          <p:cNvSpPr txBox="1"/>
          <p:nvPr/>
        </p:nvSpPr>
        <p:spPr>
          <a:xfrm>
            <a:off x="10038579" y="7224990"/>
            <a:ext cx="7604046" cy="1708150"/>
          </a:xfrm>
          <a:prstGeom prst="rect">
            <a:avLst/>
          </a:prstGeom>
        </p:spPr>
        <p:txBody>
          <a:bodyPr lIns="0" tIns="0" rIns="0" bIns="0" rtlCol="0" anchor="t">
            <a:spAutoFit/>
          </a:bodyPr>
          <a:lstStyle/>
          <a:p>
            <a:pPr>
              <a:lnSpc>
                <a:spcPts val="4549"/>
              </a:lnSpc>
            </a:pPr>
            <a:r>
              <a:rPr lang="en-US" sz="3499" u="sng">
                <a:solidFill>
                  <a:srgbClr val="191918"/>
                </a:solidFill>
                <a:latin typeface="HK Grotesk Bold"/>
              </a:rPr>
              <a:t>Who else can contribute to the plan ?</a:t>
            </a:r>
          </a:p>
          <a:p>
            <a:pPr>
              <a:lnSpc>
                <a:spcPts val="4549"/>
              </a:lnSpc>
            </a:pPr>
            <a:r>
              <a:rPr lang="en-US" sz="3499">
                <a:solidFill>
                  <a:srgbClr val="191918"/>
                </a:solidFill>
                <a:latin typeface="HK Grotesk"/>
              </a:rPr>
              <a:t>People that are tapped into community needs and funders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DF841970AB9D43949E820EFE63C069" ma:contentTypeVersion="17" ma:contentTypeDescription="Create a new document." ma:contentTypeScope="" ma:versionID="edb9131befb60c45b8e6c770060248b0">
  <xsd:schema xmlns:xsd="http://www.w3.org/2001/XMLSchema" xmlns:xs="http://www.w3.org/2001/XMLSchema" xmlns:p="http://schemas.microsoft.com/office/2006/metadata/properties" xmlns:ns1="http://schemas.microsoft.com/sharepoint/v3" xmlns:ns2="aa1d6a65-5c6f-4d91-ab2a-0f8f7531a1a9" xmlns:ns3="600d3c2d-555d-45f3-a751-c47704673169" targetNamespace="http://schemas.microsoft.com/office/2006/metadata/properties" ma:root="true" ma:fieldsID="b9a097c2bc35c92c2f6cd5d16ce8b0e4" ns1:_="" ns2:_="" ns3:_="">
    <xsd:import namespace="http://schemas.microsoft.com/sharepoint/v3"/>
    <xsd:import namespace="aa1d6a65-5c6f-4d91-ab2a-0f8f7531a1a9"/>
    <xsd:import namespace="600d3c2d-555d-45f3-a751-c4770467316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1:_ip_UnifiedCompliancePolicyProperties" minOccurs="0"/>
                <xsd:element ref="ns1:_ip_UnifiedCompliancePolicyUIAction"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DateTaken" minOccurs="0"/>
                <xsd:element ref="ns3:MediaLengthInSeconds"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1d6a65-5c6f-4d91-ab2a-0f8f7531a1a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1e1e039-b827-4445-bcc6-b17756609014}" ma:internalName="TaxCatchAll" ma:showField="CatchAllData" ma:web="aa1d6a65-5c6f-4d91-ab2a-0f8f7531a1a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00d3c2d-555d-45f3-a751-c4770467316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32881b5-e800-45b5-9690-d88bf9558ae5"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EB326D-74ED-4317-860E-DE049C9F01AB}">
  <ds:schemaRefs>
    <ds:schemaRef ds:uri="http://schemas.microsoft.com/sharepoint/v3/contenttype/forms"/>
  </ds:schemaRefs>
</ds:datastoreItem>
</file>

<file path=customXml/itemProps2.xml><?xml version="1.0" encoding="utf-8"?>
<ds:datastoreItem xmlns:ds="http://schemas.openxmlformats.org/officeDocument/2006/customXml" ds:itemID="{F42BEAAA-CD10-44C1-8915-15D73FBBC0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a1d6a65-5c6f-4d91-ab2a-0f8f7531a1a9"/>
    <ds:schemaRef ds:uri="600d3c2d-555d-45f3-a751-c477046731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TotalTime>
  <Words>1236</Words>
  <Application>Microsoft Office PowerPoint</Application>
  <PresentationFormat>Custom</PresentationFormat>
  <Paragraphs>275</Paragraphs>
  <Slides>30</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Calibri</vt:lpstr>
      <vt:lpstr>Arial</vt:lpstr>
      <vt:lpstr>HK Grotesk Semi-Bold</vt:lpstr>
      <vt:lpstr>HK Grotesk Medium</vt:lpstr>
      <vt:lpstr>Noah</vt:lpstr>
      <vt:lpstr>HK Grotesk</vt:lpstr>
      <vt:lpstr>HK Grotesk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NPLS 2023</dc:title>
  <dc:creator>Ann-Marie Willacker</dc:creator>
  <cp:lastModifiedBy>Ann-Marie Willacker</cp:lastModifiedBy>
  <cp:revision>3</cp:revision>
  <dcterms:created xsi:type="dcterms:W3CDTF">2006-08-16T00:00:00Z</dcterms:created>
  <dcterms:modified xsi:type="dcterms:W3CDTF">2023-12-13T20:29:24Z</dcterms:modified>
  <dc:identifier>DAFyRvlAhlM</dc:identifier>
</cp:coreProperties>
</file>