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68" r:id="rId22"/>
    <p:sldId id="269" r:id="rId23"/>
    <p:sldId id="270" r:id="rId24"/>
    <p:sldId id="271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7"/>
    <p:restoredTop sz="94604"/>
  </p:normalViewPr>
  <p:slideViewPr>
    <p:cSldViewPr snapToGrid="0">
      <p:cViewPr varScale="1">
        <p:scale>
          <a:sx n="96" d="100"/>
          <a:sy n="96" d="100"/>
        </p:scale>
        <p:origin x="20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C87E4-C7B2-C64D-A8F4-D184701A5F14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E4C6B-EF27-6E4F-9CDD-C6172C9C2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8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is one of the core tensions in succession planning: continuity versus transformation. Is it an opportunity to preserve what’s working and maintain culture, or an opportunity to try something new?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2E4C6B-EF27-6E4F-9CDD-C6172C9C27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0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Succession planning is really about building leadership capacity before you need 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2E4C6B-EF27-6E4F-9CDD-C6172C9C27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92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is the minimum viable succession plan. You can do this in one afternoon with your leadership team.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2E4C6B-EF27-6E4F-9CDD-C6172C9C274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1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E3122-D1F0-516F-40C7-0759A5B53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40CE2-DDF1-9477-553C-F8784035F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5EAF-4386-1DD2-25B1-21B12422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5D377-AEA8-88DA-8C27-8AF560B1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A0424-D07F-05AC-3794-0DAFE14A0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7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F19A-87CD-A5FB-5669-A66CBA5CF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26B36-C5A3-F1FA-B5E7-3E258454E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45213-F89F-FB80-FFDF-9D439D63A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ADF71-2EDA-7817-BAC6-9194C00B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D4DC5-0FBC-B234-EFEC-75F490D8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6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521C2-8B71-1ED3-E557-03892F86E8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FF60F-597C-1425-3F8B-278FA3A45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6F3C-5F5D-EA57-42A3-522E78FD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CAD3A-1C83-7258-E8F8-52957EE5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529EC-6702-6156-E0EE-A2966BB5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4F16-2568-B9E6-03C2-19342573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E5FC7-C70F-F2C3-2C48-B0E703589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4343C-9562-05FD-BC3B-EE12B879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AA5D1-B30F-C94C-AAA2-085F36F2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F5EED-371A-A24F-2248-D3E77E439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5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061D9-A132-152E-A9F6-0683F6D26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FFA58-EE3D-99F6-D59F-9FF20995D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B58AE-143D-93A6-039D-6648854F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43E4-1EB4-25FC-19B1-799DB8EA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09745-EEC1-713B-2DB7-6DCF7EBC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8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99469-D981-A6DB-904E-6220A8BE0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FE22-BAD9-D892-FED7-8780CB4BA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C6D95-82EF-7111-7A63-DEFCB7ABA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9CAAC-6C78-70BE-6815-5DA22FF8F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430C5-AD05-72FA-9224-61D930CD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81592-DCC2-0842-32D6-AAC0B55F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2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8CF7-B471-277D-5F1E-75A344DCB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46231-146A-9ACD-098D-BEE903EFC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7E39F-1ABD-2F9D-D420-4EAE868E4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7A326C-767A-CF86-1408-83A8C252A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CC0F1D-2857-1371-C826-6DEC62E5D6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AA5C1A-2F83-3215-8C10-D55A968FF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285A44-EBF9-51C3-7E82-3E47B6A9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2CD148-46E4-F499-2028-522F4BD5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0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3BB60-44CE-4397-B02C-46D1C6A6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FB960A-9666-01DA-3DC5-C3840C8E0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B9D82-6DE1-2F9E-B481-E2101AF5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F34FE-4839-5678-F1DC-45AF016B4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6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9E4E4-8EE7-E8C5-4165-BED5AD0C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828807-F170-31D0-B761-D331ED47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196AC-FF1D-9578-C858-BCE2B5AF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5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85F39-DA7A-0854-5003-37B69365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70831-B791-414C-60FD-5C6BFADBA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B2AC1F-2DE7-BCE4-C8B0-6CFED4640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01AAD-BFC4-7C81-5C8A-44F1C6DD6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3C380-B57A-55C1-7A95-23B0AB9A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0A93E-7F62-F066-4F80-B4701DA03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4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B020D-9F67-A0C8-85A0-ACF6DAA03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7106C9-96B9-F216-8D38-D8E912A38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B3400-BB5F-6F1C-9751-4AD14EA5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A2936-A1F5-771C-EA96-481EBA56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E708F-C19D-1566-2DFA-DB39BE89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00D09-8EC6-65D9-DA18-D63F511F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8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52DB22-6F20-5481-EB6D-E9E00CCF8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989D-0B26-B750-4A7E-F09EDE4A4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24995-01B3-6711-DCC9-FB331A19E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2F12F-EDC8-724E-82A0-D67A5650338B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80246-728B-C154-F061-5C7EAFD16D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D0F52-0CD7-79A6-DB53-A22B072E8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F1653-9069-E24F-8143-017613D9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9E566-4FDC-2037-127D-2BED3FF980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Succession Planning in Nonprofit Organizations</a:t>
            </a:r>
            <a:r>
              <a:rPr lang="en-US" sz="4000" dirty="0">
                <a:effectLst/>
              </a:rPr>
              <a:t> 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20060-0D4B-69DB-992F-FAFA4BA28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Leadership continuity, mission integrity, and organizational resilience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967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F5DBF-4E5E-3729-96D7-FFBA7FB0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Succession Is Political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74513-F116-B64B-5C39-30448B2F2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Succession planning is about:</a:t>
            </a:r>
          </a:p>
          <a:p>
            <a:r>
              <a:rPr lang="en-US" dirty="0"/>
              <a:t>Power</a:t>
            </a:r>
          </a:p>
          <a:p>
            <a:r>
              <a:rPr lang="en-US" dirty="0"/>
              <a:t>Inclusion</a:t>
            </a:r>
          </a:p>
          <a:p>
            <a:r>
              <a:rPr lang="en-US" dirty="0"/>
              <a:t>Representation</a:t>
            </a:r>
          </a:p>
          <a:p>
            <a:r>
              <a:rPr lang="en-US" dirty="0"/>
              <a:t>Whose vision gets institutionalized</a:t>
            </a:r>
          </a:p>
          <a:p>
            <a:r>
              <a:rPr lang="en-US" dirty="0"/>
              <a:t>Whether leadership reproduces inequality</a:t>
            </a:r>
          </a:p>
          <a:p>
            <a:pPr marL="0" indent="0">
              <a:buNone/>
            </a:pPr>
            <a:r>
              <a:rPr lang="en-US" dirty="0"/>
              <a:t>Succession planning is not neutral. It determines who gets access to power, whose voices matter, and what values become embedded in the organization.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602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5A2F-0E4E-64EB-D04F-7ADA57E6C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Horizons of Succession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14C22-7E48-0FD9-E290-05CABACF7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buNone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Emergency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sudden departure</a:t>
            </a:r>
          </a:p>
          <a:p>
            <a:pPr marL="0" marR="0" lvl="0" indent="0">
              <a:buNone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Planned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known exit</a:t>
            </a:r>
          </a:p>
          <a:p>
            <a:pPr marL="0" marR="0" lvl="0" indent="0">
              <a:buNone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Strategic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long-term pipeline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6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2BF5D-98BB-0D3A-ED4E-AA45F860B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vs External Succession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084D20-6683-C3EC-BE40-618C4DDEC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197154"/>
              </p:ext>
            </p:extLst>
          </p:nvPr>
        </p:nvGraphicFramePr>
        <p:xfrm>
          <a:off x="838200" y="1546788"/>
          <a:ext cx="10379928" cy="3378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9964">
                  <a:extLst>
                    <a:ext uri="{9D8B030D-6E8A-4147-A177-3AD203B41FA5}">
                      <a16:colId xmlns:a16="http://schemas.microsoft.com/office/drawing/2014/main" val="2838015366"/>
                    </a:ext>
                  </a:extLst>
                </a:gridCol>
                <a:gridCol w="5189964">
                  <a:extLst>
                    <a:ext uri="{9D8B030D-6E8A-4147-A177-3AD203B41FA5}">
                      <a16:colId xmlns:a16="http://schemas.microsoft.com/office/drawing/2014/main" val="2763878182"/>
                    </a:ext>
                  </a:extLst>
                </a:gridCol>
              </a:tblGrid>
              <a:tr h="675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Internal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External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3">
                            <a:lumMod val="67000"/>
                          </a:schemeClr>
                        </a:gs>
                        <a:gs pos="48000">
                          <a:schemeClr val="accent3">
                            <a:lumMod val="97000"/>
                            <a:lumOff val="3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22304061"/>
                  </a:ext>
                </a:extLst>
              </a:tr>
              <a:tr h="675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Continuity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>
                          <a:solidFill>
                            <a:schemeClr val="bg1"/>
                          </a:solidFill>
                          <a:effectLst/>
                        </a:rPr>
                        <a:t>Innovation</a:t>
                      </a:r>
                      <a:endParaRPr lang="en-US" sz="30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3">
                            <a:lumMod val="89000"/>
                          </a:schemeClr>
                        </a:gs>
                        <a:gs pos="23000">
                          <a:schemeClr val="accent3">
                            <a:lumMod val="89000"/>
                          </a:schemeClr>
                        </a:gs>
                        <a:gs pos="69000">
                          <a:schemeClr val="accent3">
                            <a:lumMod val="75000"/>
                          </a:schemeClr>
                        </a:gs>
                        <a:gs pos="97000">
                          <a:schemeClr val="accent3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686634"/>
                  </a:ext>
                </a:extLst>
              </a:tr>
              <a:tr h="675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Faster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>
                          <a:solidFill>
                            <a:schemeClr val="bg1"/>
                          </a:solidFill>
                          <a:effectLst/>
                        </a:rPr>
                        <a:t>Slower</a:t>
                      </a:r>
                      <a:endParaRPr lang="en-US" sz="30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3">
                            <a:lumMod val="89000"/>
                          </a:schemeClr>
                        </a:gs>
                        <a:gs pos="23000">
                          <a:schemeClr val="accent3">
                            <a:lumMod val="89000"/>
                          </a:schemeClr>
                        </a:gs>
                        <a:gs pos="69000">
                          <a:schemeClr val="accent3">
                            <a:lumMod val="75000"/>
                          </a:schemeClr>
                        </a:gs>
                        <a:gs pos="97000">
                          <a:schemeClr val="accent3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8303276"/>
                  </a:ext>
                </a:extLst>
              </a:tr>
              <a:tr h="675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Lower risk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solidFill>
                            <a:schemeClr val="bg1"/>
                          </a:solidFill>
                          <a:effectLst/>
                        </a:rPr>
                        <a:t>Higher disruption</a:t>
                      </a:r>
                      <a:endParaRPr lang="en-US" sz="3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3">
                            <a:lumMod val="89000"/>
                          </a:schemeClr>
                        </a:gs>
                        <a:gs pos="23000">
                          <a:schemeClr val="accent3">
                            <a:lumMod val="89000"/>
                          </a:schemeClr>
                        </a:gs>
                        <a:gs pos="69000">
                          <a:schemeClr val="accent3">
                            <a:lumMod val="75000"/>
                          </a:schemeClr>
                        </a:gs>
                        <a:gs pos="97000">
                          <a:schemeClr val="accent3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38451842"/>
                  </a:ext>
                </a:extLst>
              </a:tr>
              <a:tr h="675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effectLst/>
                        </a:rPr>
                        <a:t>Cultural fit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solidFill>
                            <a:schemeClr val="bg1"/>
                          </a:solidFill>
                          <a:effectLst/>
                        </a:rPr>
                        <a:t>Cultural change</a:t>
                      </a:r>
                      <a:endParaRPr lang="en-US" sz="3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gradFill flip="none" rotWithShape="1">
                      <a:gsLst>
                        <a:gs pos="0">
                          <a:schemeClr val="accent3">
                            <a:lumMod val="89000"/>
                          </a:schemeClr>
                        </a:gs>
                        <a:gs pos="23000">
                          <a:schemeClr val="accent3">
                            <a:lumMod val="89000"/>
                          </a:schemeClr>
                        </a:gs>
                        <a:gs pos="69000">
                          <a:schemeClr val="accent3">
                            <a:lumMod val="75000"/>
                          </a:schemeClr>
                        </a:gs>
                        <a:gs pos="97000">
                          <a:schemeClr val="accent3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96864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BDAE76C-D400-8C1C-912D-C9F88F6520A3}"/>
              </a:ext>
            </a:extLst>
          </p:cNvPr>
          <p:cNvSpPr txBox="1"/>
          <p:nvPr/>
        </p:nvSpPr>
        <p:spPr>
          <a:xfrm>
            <a:off x="556591" y="5440824"/>
            <a:ext cx="13526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This difference highlights a key tension in succession planning: continuity vs.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3436202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8AC2-69F3-7F84-E2B2-62CFF01A5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Talent Pipeline Model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B5A9E-E001-8537-DFCD-7B05EF12A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Succession = Identification → Development → Transition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Questions:</a:t>
            </a:r>
          </a:p>
          <a:p>
            <a:r>
              <a:rPr lang="en-US" dirty="0"/>
              <a:t>Who could do this role in 2–5 years?</a:t>
            </a:r>
          </a:p>
          <a:p>
            <a:r>
              <a:rPr lang="en-US" dirty="0"/>
              <a:t>What skills are missing?</a:t>
            </a:r>
          </a:p>
          <a:p>
            <a:r>
              <a:rPr lang="en-US" dirty="0"/>
              <a:t>How do we intentionally develop them?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776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C89A5-D69F-E3D0-4D1B-D5149610F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People Development: Stretch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15F1A-3C19-CC6A-E813-8644878D6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Stretch Assignments: Give people real responsibility slightly beyond their current role.</a:t>
            </a:r>
          </a:p>
          <a:p>
            <a:pPr lvl="1"/>
            <a:r>
              <a:rPr lang="en-US" dirty="0"/>
              <a:t>Let a program manager lead a cross-department initiative.</a:t>
            </a:r>
          </a:p>
          <a:p>
            <a:pPr lvl="1"/>
            <a:r>
              <a:rPr lang="en-US" dirty="0"/>
              <a:t>Ask a finance staff member to present to the board.</a:t>
            </a:r>
          </a:p>
          <a:p>
            <a:pPr lvl="1"/>
            <a:r>
              <a:rPr lang="en-US" dirty="0"/>
              <a:t>Put a development officer in charge of a strategic pilot project.</a:t>
            </a:r>
          </a:p>
          <a:p>
            <a:r>
              <a:rPr lang="en-US" dirty="0"/>
              <a:t>Leadership skills are best learned </a:t>
            </a:r>
            <a:r>
              <a:rPr lang="en-US" b="1" dirty="0"/>
              <a:t>through experience</a:t>
            </a:r>
            <a:r>
              <a:rPr lang="en-US" dirty="0"/>
              <a:t>, not training.</a:t>
            </a:r>
          </a:p>
          <a:p>
            <a:r>
              <a:rPr lang="en-US" dirty="0"/>
              <a:t>Research shows “on-the-job challenge” is the strongest predictor of leadership growth (McCauley et al., 2014).</a:t>
            </a:r>
          </a:p>
          <a:p>
            <a:pPr marL="0" indent="0">
              <a:buNone/>
            </a:pPr>
            <a:r>
              <a:rPr lang="en-US" dirty="0"/>
              <a:t>Stretch assignments cost nothing, but build strategic capacity.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621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7CE7-E537-85A1-B7F3-AF28632B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800" dirty="0"/>
              <a:t>Practical People Development: Shadowing and Role Rotation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2CCA5-DC72-2216-6430-EC9DC1E81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292087"/>
            <a:ext cx="11555896" cy="55659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Let potential successors observe and temporarily step into senior roles.</a:t>
            </a:r>
          </a:p>
          <a:p>
            <a:r>
              <a:rPr lang="en-US" dirty="0"/>
              <a:t>Shadow the Executive Director during external meetings.</a:t>
            </a:r>
          </a:p>
          <a:p>
            <a:r>
              <a:rPr lang="en-US" dirty="0"/>
              <a:t>Rotate staff through budget planning.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Invite emerging leaders to board meetings.</a:t>
            </a:r>
          </a:p>
          <a:p>
            <a:pPr marL="0" indent="0">
              <a:buNone/>
            </a:pPr>
            <a:r>
              <a:rPr lang="en-US" dirty="0"/>
              <a:t>Why this works: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Makes invisible leadership work visible.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Transfers tacit knowledge and institutional memory.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Reduces dependency on single individuals.</a:t>
            </a:r>
          </a:p>
          <a:p>
            <a:pPr marL="0" indent="0">
              <a:buNone/>
            </a:pPr>
            <a:r>
              <a:rPr lang="en-US" dirty="0"/>
              <a:t>This is especially powerful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Founder-led organizations.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Roles heavy in external relationships.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344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39BDC-EB56-0D27-9A7D-88FC4FD50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People Development: Mentoring and Coaching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3ADA6-4421-23F1-75E4-61A7FAB17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Pair emerging leaders with experienced leaders.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Formal mentoring programs.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Informal “leadership buddy” systems.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External coaches for key individuals.</a:t>
            </a:r>
          </a:p>
          <a:p>
            <a:pPr marL="0" indent="0">
              <a:buNone/>
            </a:pPr>
            <a:r>
              <a:rPr lang="en-US" dirty="0"/>
              <a:t>Why this works: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Accelerates sense-making.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Builds confidence and identity as a leader.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Supports psychological readiness, not just skills.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77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09EB7-BEF8-7B84-326C-E9F605B39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People Development: Deliberate Exposure to Governance and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F706-7B42-4592-8332-A54D24960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Let staff participate in strategic and board-level processes.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Invite staff to strategic planning retreats.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Have emerging leaders present to the board.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Include them in budget decisions.</a:t>
            </a:r>
          </a:p>
          <a:p>
            <a:pPr marL="0" indent="0">
              <a:buNone/>
            </a:pPr>
            <a:r>
              <a:rPr lang="en-US" dirty="0"/>
              <a:t>Why this works: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Builds systems-level thinking.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Teaches political and relational skills.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Demystifies executive roles.</a:t>
            </a:r>
          </a:p>
          <a:p>
            <a:pPr marL="0" indent="0">
              <a:buNone/>
            </a:pPr>
            <a:r>
              <a:rPr lang="en-US" dirty="0"/>
              <a:t>This is crucial because:</a:t>
            </a:r>
            <a:br>
              <a:rPr lang="en-US" dirty="0"/>
            </a:br>
            <a:r>
              <a:rPr lang="en-US" dirty="0"/>
              <a:t>Most nonprofit staff are trained in </a:t>
            </a:r>
            <a:r>
              <a:rPr lang="en-US" b="1" dirty="0"/>
              <a:t>service delivery</a:t>
            </a:r>
            <a:r>
              <a:rPr lang="en-US" dirty="0"/>
              <a:t>, not governance.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13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DA27F-6D59-2657-5177-12DFC97CF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People Development: Cross Functional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ACEA9-688E-3D5F-2C4D-9D1C36D6C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825624"/>
            <a:ext cx="11155017" cy="489322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Program staff learn fundraising basics.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Development staff learn program operations.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Finance staff learn impact measurement.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this works: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Future leaders need integrative thinking.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Reduces “key person risk.”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Builds organizational resilience.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successor who understands only one part of the organization is not really succession-ready.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508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F5E8-0CC6-9D82-DC99-527352C55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Succession Readiness Scorecard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2AD3B76-BBD6-1380-31BB-E7928735F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93925"/>
              </p:ext>
            </p:extLst>
          </p:nvPr>
        </p:nvGraphicFramePr>
        <p:xfrm>
          <a:off x="838200" y="2216428"/>
          <a:ext cx="10515600" cy="32004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2631402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8869740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1563691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/>
                        <a:t>Development Lever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Are we using it?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Specific Action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494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Stretch assignments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1594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Shadowing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584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Mentoring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84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Strategy exposure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481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Cross-functional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068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Reflection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Yes / 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250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1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1B68-BCCE-7088-07D8-1768A9E5B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Succession planning is about risk, continuity, and stewardship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CBB7-0CCF-BEB3-99E8-441C2A0D8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Leadership transitions are high-risk moments</a:t>
            </a:r>
          </a:p>
          <a:p>
            <a:r>
              <a:rPr lang="en-US" dirty="0"/>
              <a:t>Most nonprofits lack formal succession plans</a:t>
            </a:r>
          </a:p>
          <a:p>
            <a:r>
              <a:rPr lang="en-US" dirty="0"/>
              <a:t>Mission continuity is at stake</a:t>
            </a:r>
          </a:p>
          <a:p>
            <a:r>
              <a:rPr lang="en-US" dirty="0"/>
              <a:t>Board and funder confidence depends on leadership stability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64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48625-1077-8654-9611-F352BD7CE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Point of Practical People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75F3B-2A82-5916-F4D1-52BB1B033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Succession readiness is not created by training programs.</a:t>
            </a:r>
            <a:br>
              <a:rPr lang="en-US" sz="3200" dirty="0"/>
            </a:br>
            <a:r>
              <a:rPr lang="en-US" sz="3200" dirty="0"/>
              <a:t>It is created by </a:t>
            </a:r>
            <a:r>
              <a:rPr lang="en-US" sz="3200" b="1" dirty="0"/>
              <a:t>how work is structured every day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Organizations that develop leaders well: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Share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Delegate real authority.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Normalize learning and failure.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Make power visible and discussable.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Treat leadership as a collective capacity, not a personal trait.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894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DF8EC-D118-071E-086E-D9951A7B1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Practical Tools: Simple Succession Plan Template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E82FA-BF09-F9B3-B0D7-7F559AFE3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each critical role, you’ll need to record/write down:</a:t>
            </a:r>
          </a:p>
          <a:p>
            <a:r>
              <a:rPr lang="en-US" dirty="0"/>
              <a:t>Role description</a:t>
            </a:r>
          </a:p>
          <a:p>
            <a:r>
              <a:rPr lang="en-US" dirty="0"/>
              <a:t>Key responsibilities</a:t>
            </a:r>
          </a:p>
          <a:p>
            <a:r>
              <a:rPr lang="en-US" dirty="0"/>
              <a:t>Critical relationships</a:t>
            </a:r>
          </a:p>
          <a:p>
            <a:r>
              <a:rPr lang="en-US" dirty="0"/>
              <a:t>Internal successors</a:t>
            </a:r>
          </a:p>
          <a:p>
            <a:r>
              <a:rPr lang="en-US" dirty="0"/>
              <a:t>Development needs</a:t>
            </a:r>
          </a:p>
          <a:p>
            <a:r>
              <a:rPr lang="en-US" dirty="0"/>
              <a:t>Emergency backup</a:t>
            </a:r>
          </a:p>
          <a:p>
            <a:r>
              <a:rPr lang="en-US" dirty="0"/>
              <a:t>Transition timeline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404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397B7-EAF8-91DD-E85C-DF66D175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Board’s Role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0DA15-C098-123F-D6D3-F5232B886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3094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Boards should: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Own CEO/ED succession</a:t>
            </a:r>
          </a:p>
          <a:p>
            <a:r>
              <a:rPr lang="en-US" dirty="0"/>
              <a:t>Normalize conversation</a:t>
            </a:r>
          </a:p>
          <a:p>
            <a:r>
              <a:rPr lang="en-US" dirty="0"/>
              <a:t>Separate loyalty to person from loyalty to mission</a:t>
            </a:r>
          </a:p>
          <a:p>
            <a:r>
              <a:rPr lang="en-US" dirty="0"/>
              <a:t>Treat succession as fiduciary duty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the board has no succession plan for the Executive Director, they are failing part of  their governance responsibility—regardless of how good the current leader 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201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408CE-B682-772B-630B-F8EC894B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Pitfalls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C270-B293-8572-55F5-8162DA2A3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Avoidance</a:t>
            </a:r>
          </a:p>
          <a:p>
            <a:r>
              <a:rPr lang="en-US" dirty="0"/>
              <a:t>Founder entrenchment</a:t>
            </a:r>
          </a:p>
          <a:p>
            <a:r>
              <a:rPr lang="en-US" dirty="0"/>
              <a:t>Cloning the current leader</a:t>
            </a:r>
          </a:p>
          <a:p>
            <a:r>
              <a:rPr lang="en-US" dirty="0"/>
              <a:t>Token leadership development</a:t>
            </a:r>
          </a:p>
          <a:p>
            <a:r>
              <a:rPr lang="en-US" dirty="0"/>
              <a:t>Crisis-only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22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5FFC-3727-475E-C717-4C48FEDD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CD3C4-26B1-CC41-561F-733D685CB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Imagine an organization that…</a:t>
            </a:r>
          </a:p>
          <a:p>
            <a:r>
              <a:rPr lang="en-US" dirty="0"/>
              <a:t>Is founder-led for 20 years</a:t>
            </a:r>
          </a:p>
          <a:p>
            <a:r>
              <a:rPr lang="en-US" dirty="0"/>
              <a:t>No documented processes</a:t>
            </a:r>
          </a:p>
          <a:p>
            <a:r>
              <a:rPr lang="en-US" dirty="0"/>
              <a:t>Executive Director announces retirement in 6 months</a:t>
            </a:r>
          </a:p>
          <a:p>
            <a:r>
              <a:rPr lang="en-US" dirty="0"/>
              <a:t>Key donors tied personally to founder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Discussion:</a:t>
            </a:r>
          </a:p>
          <a:p>
            <a:r>
              <a:rPr lang="en-US" dirty="0"/>
              <a:t>What are the risks?</a:t>
            </a:r>
          </a:p>
          <a:p>
            <a:r>
              <a:rPr lang="en-US" dirty="0"/>
              <a:t>What should happen first?</a:t>
            </a:r>
          </a:p>
          <a:p>
            <a:r>
              <a:rPr lang="en-US" dirty="0"/>
              <a:t>What role should the board play?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1208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B078-2A88-06D3-1D45-BCA4A93E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Succession Planning Really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0D7D6-F134-0425-42BB-D14F4BF54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Succession planning is:</a:t>
            </a:r>
          </a:p>
          <a:p>
            <a:pPr>
              <a:buSzPts val="1000"/>
              <a:buFont typeface="Wingdings" pitchFamily="2" charset="2"/>
              <a:buChar char="ü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Strategy</a:t>
            </a:r>
          </a:p>
          <a:p>
            <a:pPr>
              <a:buSzPts val="1000"/>
              <a:buFont typeface="Wingdings" pitchFamily="2" charset="2"/>
              <a:buChar char="ü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Risk management</a:t>
            </a:r>
          </a:p>
          <a:p>
            <a:pPr>
              <a:buSzPts val="1000"/>
              <a:buFont typeface="Wingdings" pitchFamily="2" charset="2"/>
              <a:buChar char="ü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Governance</a:t>
            </a:r>
          </a:p>
          <a:p>
            <a:pPr>
              <a:buSzPts val="1000"/>
              <a:buFont typeface="Wingdings" pitchFamily="2" charset="2"/>
              <a:buChar char="ü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Ethics</a:t>
            </a:r>
          </a:p>
          <a:p>
            <a:pPr>
              <a:buSzPts val="1000"/>
              <a:buFont typeface="Wingdings" pitchFamily="2" charset="2"/>
              <a:buChar char="ü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Culture</a:t>
            </a:r>
          </a:p>
          <a:p>
            <a:pPr marL="0" marR="0" indent="0">
              <a:buNone/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 just HR.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777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4D13-2A36-2AEA-82FD-0A4A81B37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Final Thought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6D341-BBC4-0554-CAA1-9A7C88ED0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buNone/>
            </a:pP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“The ultimate test of leadership is not how indispensable you become, but how well the organization functions when you are gone.”</a:t>
            </a:r>
          </a:p>
          <a:p>
            <a:pPr marL="0" marR="0" indent="0">
              <a:buNone/>
            </a:pPr>
            <a:endParaRPr lang="en-US" sz="4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indent="0">
              <a:buNone/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mission-driven organizations, the goal is not personal legacy—it’s institutional continuity.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2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53C2E-3476-ADA3-A450-49F3ABC34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Succession Planning as Institutional Memory”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14AE4-2C33-E307-9EB0-FB5B7CF3A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Organizations forget just as people do. Succession planning is how institutions remember who they are.</a:t>
            </a:r>
          </a:p>
        </p:txBody>
      </p:sp>
    </p:spTree>
    <p:extLst>
      <p:ext uri="{BB962C8B-B14F-4D97-AF65-F5344CB8AC3E}">
        <p14:creationId xmlns:p14="http://schemas.microsoft.com/office/powerpoint/2010/main" val="202126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3DB5B-40F5-48F8-43FD-C9B152C6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Succession Planning?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C6033-4D8A-69DF-22EC-383BD4D5B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Succession planning is:</a:t>
            </a:r>
          </a:p>
          <a:p>
            <a:r>
              <a:rPr lang="en-US" dirty="0"/>
              <a:t>A systematic process for ensuring leadership continuity by identifying, developing, and transitioning people into key roles over time.</a:t>
            </a:r>
          </a:p>
          <a:p>
            <a:pPr marL="0" indent="0">
              <a:buNone/>
            </a:pPr>
            <a:r>
              <a:rPr lang="en-US" b="1" dirty="0"/>
              <a:t>Key elements:</a:t>
            </a:r>
          </a:p>
          <a:p>
            <a:r>
              <a:rPr lang="en-US" dirty="0"/>
              <a:t>Proactive, not reactive</a:t>
            </a:r>
          </a:p>
          <a:p>
            <a:r>
              <a:rPr lang="en-US" dirty="0"/>
              <a:t>Ongoing, not one-time</a:t>
            </a:r>
          </a:p>
          <a:p>
            <a:r>
              <a:rPr lang="en-US" dirty="0"/>
              <a:t>Development-focused, not just replacement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62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2205A-D4BA-13C7-B056-3F375C322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Succession Planning Is Not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AC596-9E6A-0944-0F2E-CC1131E3D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Succession planning is not:</a:t>
            </a:r>
          </a:p>
          <a:p>
            <a:r>
              <a:rPr lang="en-US" dirty="0"/>
              <a:t>Emergency crisis replacement</a:t>
            </a:r>
          </a:p>
          <a:p>
            <a:r>
              <a:rPr lang="en-US" dirty="0"/>
              <a:t>Posting a job when someone quits</a:t>
            </a:r>
          </a:p>
          <a:p>
            <a:r>
              <a:rPr lang="en-US" dirty="0"/>
              <a:t>Informal “tap on the shoulder”</a:t>
            </a:r>
          </a:p>
          <a:p>
            <a:r>
              <a:rPr lang="en-US" dirty="0"/>
              <a:t>Only about the CEO or Executive Director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54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D6E2C-74F4-BC8C-307F-F43EB315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and Conceptual Foundations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3A134-574C-35B8-3649-2B5F20782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Succession planning draws on:</a:t>
            </a:r>
          </a:p>
          <a:p>
            <a:r>
              <a:rPr lang="en-US" dirty="0"/>
              <a:t>Human capital theory – skills and expertise</a:t>
            </a:r>
          </a:p>
          <a:p>
            <a:r>
              <a:rPr lang="en-US" dirty="0"/>
              <a:t>Social capital theory – relationships and trust</a:t>
            </a:r>
          </a:p>
          <a:p>
            <a:r>
              <a:rPr lang="en-US" dirty="0"/>
              <a:t>Institutional theory – culture, norms, legitimacy</a:t>
            </a:r>
          </a:p>
          <a:p>
            <a:r>
              <a:rPr lang="en-US" dirty="0"/>
              <a:t>Leadership development research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Key idea:</a:t>
            </a:r>
          </a:p>
          <a:p>
            <a:r>
              <a:rPr lang="en-US" dirty="0"/>
              <a:t>Leadership is not just individual—it’s organizational capacity.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63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3EF00-3FB5-1DD4-57E0-4F567E12F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Nonprofits Differ Structurally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4EE773-8885-F2B4-05A8-63C7933870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919979"/>
              </p:ext>
            </p:extLst>
          </p:nvPr>
        </p:nvGraphicFramePr>
        <p:xfrm>
          <a:off x="642123" y="1786751"/>
          <a:ext cx="10515600" cy="1924050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60233859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2352229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For-profit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Nonprofit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0175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Profit-driven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Mission-driven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911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Shareholders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of directors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707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Market incentives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Moral and social incentives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036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Professionalized pipelines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Thin leadership bench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23527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921C50-5C90-FD52-1D21-48433D55FA2B}"/>
              </a:ext>
            </a:extLst>
          </p:cNvPr>
          <p:cNvSpPr txBox="1"/>
          <p:nvPr/>
        </p:nvSpPr>
        <p:spPr>
          <a:xfrm>
            <a:off x="838199" y="4705647"/>
            <a:ext cx="1012344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Nonprofits operate under fundamentally different incentive structures. That can make leadership transitions both more fragile and more emotionally charged.</a:t>
            </a:r>
          </a:p>
        </p:txBody>
      </p:sp>
    </p:spTree>
    <p:extLst>
      <p:ext uri="{BB962C8B-B14F-4D97-AF65-F5344CB8AC3E}">
        <p14:creationId xmlns:p14="http://schemas.microsoft.com/office/powerpoint/2010/main" val="332849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82147-69A7-2451-9260-98E82EE9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Founder or Paragon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79B0C-2858-03D4-1EA1-64A531602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Common patterns: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Founder = organizational identity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Relationships are personal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Knowledge undocumented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Board defers to founder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Successors can sometimes be seen as less than ideal</a:t>
            </a:r>
          </a:p>
          <a:p>
            <a:pPr marL="0" indent="0">
              <a:buNone/>
            </a:pPr>
            <a:r>
              <a:rPr lang="en-US" dirty="0"/>
              <a:t>Founder syndrome isn’t about bad founders. It’s about organizations that become structurally dependent on a single person’s relationships, identity, and history.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3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989BC-A095-C787-2DE9-87648A71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Risk in Nonprofits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FC51A-ABE4-D59C-59E2-009FB10E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Leadership transitions affect:</a:t>
            </a:r>
          </a:p>
          <a:p>
            <a:r>
              <a:rPr lang="en-US" dirty="0"/>
              <a:t>Donors</a:t>
            </a:r>
          </a:p>
          <a:p>
            <a:r>
              <a:rPr lang="en-US" dirty="0"/>
              <a:t>Funders</a:t>
            </a:r>
          </a:p>
          <a:p>
            <a:r>
              <a:rPr lang="en-US" dirty="0"/>
              <a:t>Clients</a:t>
            </a:r>
          </a:p>
          <a:p>
            <a:r>
              <a:rPr lang="en-US" dirty="0"/>
              <a:t>Community partners</a:t>
            </a:r>
          </a:p>
          <a:p>
            <a:r>
              <a:rPr lang="en-US" dirty="0"/>
              <a:t>Staff morale</a:t>
            </a:r>
          </a:p>
          <a:p>
            <a:pPr marL="0" indent="0">
              <a:buNone/>
            </a:pPr>
            <a:r>
              <a:rPr lang="en-US" dirty="0"/>
              <a:t>In nonprofits, leadership change is never internal. It is always external and reputational. It signals stability or instability to everyone watching.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2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1219</Words>
  <Application>Microsoft Macintosh PowerPoint</Application>
  <PresentationFormat>Widescreen</PresentationFormat>
  <Paragraphs>221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Succession Planning in Nonprofit Organizations </vt:lpstr>
      <vt:lpstr>Succession planning is about risk, continuity, and stewardship </vt:lpstr>
      <vt:lpstr>Succession Planning as Institutional Memory”  </vt:lpstr>
      <vt:lpstr>What Is Succession Planning? </vt:lpstr>
      <vt:lpstr>What Succession Planning Is Not </vt:lpstr>
      <vt:lpstr>Theoretical and Conceptual Foundations</vt:lpstr>
      <vt:lpstr>How Nonprofits Differ Structurally </vt:lpstr>
      <vt:lpstr>Founder or Paragon Syndrome</vt:lpstr>
      <vt:lpstr>Stakeholder Risk in Nonprofits </vt:lpstr>
      <vt:lpstr>Succession Is Political </vt:lpstr>
      <vt:lpstr>Three Horizons of Succession </vt:lpstr>
      <vt:lpstr>Internal vs External Succession </vt:lpstr>
      <vt:lpstr>Talent Pipeline Model </vt:lpstr>
      <vt:lpstr>Practical People Development: Stretch Assignments</vt:lpstr>
      <vt:lpstr>Practical People Development: Shadowing and Role Rotation</vt:lpstr>
      <vt:lpstr>Practical People Development: Mentoring and Coaching Relationships</vt:lpstr>
      <vt:lpstr>Practical People Development: Deliberate Exposure to Governance and Strategy</vt:lpstr>
      <vt:lpstr>Practical People Development: Cross Functional Learning</vt:lpstr>
      <vt:lpstr>Succession Readiness Scorecard</vt:lpstr>
      <vt:lpstr>Big Point of Practical People Development</vt:lpstr>
      <vt:lpstr>Practical Tools: Simple Succession Plan Template </vt:lpstr>
      <vt:lpstr>The Board’s Role </vt:lpstr>
      <vt:lpstr>Common Pitfalls </vt:lpstr>
      <vt:lpstr>Case Reflection</vt:lpstr>
      <vt:lpstr>What Succession Planning Really Is</vt:lpstr>
      <vt:lpstr>A Final Thought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Succession Planning in Nonprofit Organizations </dc:title>
  <dc:creator>R C</dc:creator>
  <cp:lastModifiedBy>R C</cp:lastModifiedBy>
  <cp:revision>1</cp:revision>
  <dcterms:created xsi:type="dcterms:W3CDTF">2026-01-30T13:41:07Z</dcterms:created>
  <dcterms:modified xsi:type="dcterms:W3CDTF">2026-01-30T14:25:06Z</dcterms:modified>
</cp:coreProperties>
</file>