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2"/>
  </p:notesMasterIdLst>
  <p:handoutMasterIdLst>
    <p:handoutMasterId r:id="rId43"/>
  </p:handoutMasterIdLst>
  <p:sldIdLst>
    <p:sldId id="258" r:id="rId5"/>
    <p:sldId id="264" r:id="rId6"/>
    <p:sldId id="270" r:id="rId7"/>
    <p:sldId id="273" r:id="rId8"/>
    <p:sldId id="276" r:id="rId9"/>
    <p:sldId id="285" r:id="rId10"/>
    <p:sldId id="288" r:id="rId11"/>
    <p:sldId id="291" r:id="rId12"/>
    <p:sldId id="297" r:id="rId13"/>
    <p:sldId id="300" r:id="rId14"/>
    <p:sldId id="303" r:id="rId15"/>
    <p:sldId id="306" r:id="rId16"/>
    <p:sldId id="309" r:id="rId17"/>
    <p:sldId id="330" r:id="rId18"/>
    <p:sldId id="339" r:id="rId19"/>
    <p:sldId id="342" r:id="rId20"/>
    <p:sldId id="345" r:id="rId21"/>
    <p:sldId id="348" r:id="rId22"/>
    <p:sldId id="360" r:id="rId23"/>
    <p:sldId id="363" r:id="rId24"/>
    <p:sldId id="366" r:id="rId25"/>
    <p:sldId id="369" r:id="rId26"/>
    <p:sldId id="375" r:id="rId27"/>
    <p:sldId id="378" r:id="rId28"/>
    <p:sldId id="387" r:id="rId29"/>
    <p:sldId id="405" r:id="rId30"/>
    <p:sldId id="420" r:id="rId31"/>
    <p:sldId id="426" r:id="rId32"/>
    <p:sldId id="429" r:id="rId33"/>
    <p:sldId id="432" r:id="rId34"/>
    <p:sldId id="441" r:id="rId35"/>
    <p:sldId id="447" r:id="rId36"/>
    <p:sldId id="450" r:id="rId37"/>
    <p:sldId id="453" r:id="rId38"/>
    <p:sldId id="459" r:id="rId39"/>
    <p:sldId id="462" r:id="rId40"/>
    <p:sldId id="465" r:id="rId41"/>
  </p:sldIdLst>
  <p:sldSz cx="9144000" cy="6858000" type="screen4x3"/>
  <p:notesSz cx="6858000" cy="9144000"/>
  <p:custDataLst>
    <p:tags r:id="rId44"/>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2760" userDrawn="1">
          <p15:clr>
            <a:srgbClr val="A4A3A4"/>
          </p15:clr>
        </p15:guide>
        <p15:guide id="3" orient="horz" pos="1224" userDrawn="1">
          <p15:clr>
            <a:srgbClr val="A4A3A4"/>
          </p15:clr>
        </p15:guide>
        <p15:guide id="5" orient="horz" pos="792" userDrawn="1">
          <p15:clr>
            <a:srgbClr val="A4A3A4"/>
          </p15:clr>
        </p15:guide>
        <p15:guide id="6" orient="horz" pos="1080" userDrawn="1">
          <p15:clr>
            <a:srgbClr val="A4A3A4"/>
          </p15:clr>
        </p15:guide>
        <p15:guide id="7" orient="horz" pos="1152" userDrawn="1">
          <p15:clr>
            <a:srgbClr val="A4A3A4"/>
          </p15:clr>
        </p15:guide>
        <p15:guide id="8" pos="2880" userDrawn="1">
          <p15:clr>
            <a:srgbClr val="A4A3A4"/>
          </p15:clr>
        </p15:guide>
        <p15:guide id="9" orient="horz" pos="1320" userDrawn="1">
          <p15:clr>
            <a:srgbClr val="A4A3A4"/>
          </p15:clr>
        </p15:guide>
        <p15:guide id="10" orient="horz" pos="576" userDrawn="1">
          <p15:clr>
            <a:srgbClr val="A4A3A4"/>
          </p15:clr>
        </p15:guide>
        <p15:guide id="11" orient="horz" pos="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0" clrIdx="0">
    <p:extLst>
      <p:ext uri="{19B8F6BF-5375-455C-9EA6-DF929625EA0E}">
        <p15:presenceInfo xmlns:p15="http://schemas.microsoft.com/office/powerpoint/2012/main" userId="Microsoft Office User" providerId="None"/>
      </p:ext>
    </p:extLst>
  </p:cmAuthor>
  <p:cmAuthor id="2" name="Liisa Turan-Walters" initials="LT" lastIdx="0" clrIdx="1">
    <p:extLst>
      <p:ext uri="{19B8F6BF-5375-455C-9EA6-DF929625EA0E}">
        <p15:presenceInfo xmlns:p15="http://schemas.microsoft.com/office/powerpoint/2012/main" userId="S::liituran@publicisgroupe.net::e3a04ddb-12ea-4799-8db6-07d4ec8fe7d7" providerId="AD"/>
      </p:ext>
    </p:extLst>
  </p:cmAuthor>
  <p:cmAuthor id="3" name="Bolin-Glassford, Wendy" initials="BGW" lastIdx="0" clrIdx="2">
    <p:extLst>
      <p:ext uri="{19B8F6BF-5375-455C-9EA6-DF929625EA0E}">
        <p15:presenceInfo xmlns:p15="http://schemas.microsoft.com/office/powerpoint/2012/main" userId="S::wendy_glassford@uhc.com::ba9e17fb-75f8-41ab-8674-d96484062c66" providerId="AD"/>
      </p:ext>
    </p:extLst>
  </p:cmAuthor>
  <p:cmAuthor id="4" name="Kloyda, Lynn" initials="KL" lastIdx="0" clrIdx="3">
    <p:extLst>
      <p:ext uri="{19B8F6BF-5375-455C-9EA6-DF929625EA0E}">
        <p15:presenceInfo xmlns:p15="http://schemas.microsoft.com/office/powerpoint/2012/main" userId="S::lynn_kloyda@uhc.com::e3df9252-aee4-4fdb-a89e-5b860f302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6" autoAdjust="0"/>
    <p:restoredTop sz="73751" autoAdjust="0"/>
  </p:normalViewPr>
  <p:slideViewPr>
    <p:cSldViewPr snapToGrid="0">
      <p:cViewPr varScale="1">
        <p:scale>
          <a:sx n="57" d="100"/>
          <a:sy n="57" d="100"/>
        </p:scale>
        <p:origin x="1812" y="40"/>
      </p:cViewPr>
      <p:guideLst>
        <p:guide pos="2760"/>
        <p:guide orient="horz" pos="1224"/>
        <p:guide orient="horz" pos="792"/>
        <p:guide orient="horz" pos="1080"/>
        <p:guide orient="horz" pos="1152"/>
        <p:guide pos="2880"/>
        <p:guide orient="horz" pos="1320"/>
        <p:guide orient="horz" pos="576"/>
        <p:guide orient="horz" pos="840"/>
      </p:guideLst>
    </p:cSldViewPr>
  </p:slideViewPr>
  <p:notesTextViewPr>
    <p:cViewPr>
      <p:scale>
        <a:sx n="1" d="1"/>
        <a:sy n="1" d="1"/>
      </p:scale>
      <p:origin x="0" y="0"/>
    </p:cViewPr>
  </p:notesText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B46805-6D58-40DB-BDB3-94366D660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26C7D6-4560-4E46-B697-B4572F2377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581DAF-1EFB-48B3-B198-4E2D6EF7D153}" type="datetimeFigureOut">
              <a:rPr lang="en-US" smtClean="0"/>
              <a:t>9/30/2024</a:t>
            </a:fld>
            <a:endParaRPr lang="en-US"/>
          </a:p>
        </p:txBody>
      </p:sp>
      <p:sp>
        <p:nvSpPr>
          <p:cNvPr id="4" name="Footer Placeholder 3">
            <a:extLst>
              <a:ext uri="{FF2B5EF4-FFF2-40B4-BE49-F238E27FC236}">
                <a16:creationId xmlns:a16="http://schemas.microsoft.com/office/drawing/2014/main" id="{670F48C7-F5C9-487A-A7F1-5C497A11B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0DF1CA-DEF8-488E-812E-E13FD6F21D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A3A6E-334A-406E-9E2D-56A6BBB3588A}" type="slidenum">
              <a:rPr lang="en-US" smtClean="0"/>
              <a:t>‹#›</a:t>
            </a:fld>
            <a:endParaRPr lang="en-US"/>
          </a:p>
        </p:txBody>
      </p:sp>
    </p:spTree>
    <p:extLst>
      <p:ext uri="{BB962C8B-B14F-4D97-AF65-F5344CB8AC3E}">
        <p14:creationId xmlns:p14="http://schemas.microsoft.com/office/powerpoint/2010/main" val="136428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20659-73FB-BE45-9A42-B7FACADC836D}" type="datetimeFigureOut">
              <a:rPr lang="en-US" smtClean="0"/>
              <a:t>9/30/2024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177F8-3717-E441-ABD5-E9CC1E0ED10B}" type="slidenum">
              <a:rPr lang="en-US" smtClean="0"/>
              <a:t>‹#›</a:t>
            </a:fld>
            <a:endParaRPr lang="en-US"/>
          </a:p>
        </p:txBody>
      </p:sp>
    </p:spTree>
    <p:extLst>
      <p:ext uri="{BB962C8B-B14F-4D97-AF65-F5344CB8AC3E}">
        <p14:creationId xmlns:p14="http://schemas.microsoft.com/office/powerpoint/2010/main" val="117960188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tabLst/>
              <a:defRPr/>
            </a:pPr>
            <a:r>
              <a:rPr lang="en-US" sz="900" dirty="0"/>
              <a:t>Thank you for the opportunity to speak to you today about the benefits and programs available to you through Stetson University UnitedHealthcare Group Medicare Advantage (PPO) plan. We are excited for the chance to share information with you about your plan.</a:t>
            </a:r>
            <a:endParaRPr lang="en-US" sz="90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68580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2554126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66354" rtl="0" eaLnBrk="1" fontAlgn="auto" latinLnBrk="0" hangingPunct="1">
              <a:lnSpc>
                <a:spcPct val="100000"/>
              </a:lnSpc>
              <a:spcBef>
                <a:spcPts val="0"/>
              </a:spcBef>
              <a:spcAft>
                <a:spcPts val="0"/>
              </a:spcAft>
              <a:buClrTx/>
              <a:buSzTx/>
              <a:buFontTx/>
              <a:buNone/>
              <a:tabLst/>
              <a:defRPr/>
            </a:pPr>
            <a:r>
              <a:rPr lang="en-US" sz="900" dirty="0">
                <a:cs typeface="Arial"/>
              </a:rPr>
              <a:t>Under your </a:t>
            </a:r>
            <a:r>
              <a:rPr lang="en-US" sz="900" b="0" dirty="0">
                <a:solidFill>
                  <a:schemeClr val="tx1"/>
                </a:solidFill>
                <a:latin typeface="Arial" panose="020B0604020202020204" pitchFamily="34" charset="0"/>
                <a:cs typeface="Arial" panose="020B0604020202020204" pitchFamily="34" charset="0"/>
              </a:rPr>
              <a:t>UnitedHealthcare Group Medicare Advantage National PPO Plan</a:t>
            </a:r>
            <a:r>
              <a:rPr lang="en-US" sz="900" b="0" dirty="0">
                <a:solidFill>
                  <a:schemeClr val="tx1"/>
                </a:solidFill>
                <a:latin typeface="Arial" panose="020B0604020202020204" pitchFamily="34" charset="0"/>
                <a:cs typeface="+mn-cs"/>
              </a:rPr>
              <a:t> </a:t>
            </a:r>
            <a:r>
              <a:rPr lang="en-US" sz="900" b="0" dirty="0">
                <a:solidFill>
                  <a:schemeClr val="tx1"/>
                </a:solidFill>
                <a:latin typeface="Arial" panose="020B0604020202020204" pitchFamily="34" charset="0"/>
                <a:cs typeface="Arial"/>
              </a:rPr>
              <a:t>there is no </a:t>
            </a:r>
            <a:r>
              <a:rPr lang="en-US" sz="900" dirty="0">
                <a:cs typeface="Arial"/>
              </a:rPr>
              <a:t>annual deductible and an annual medical out-of-pocket maximum of $1,000.</a:t>
            </a:r>
            <a:endParaRPr lang="en-US" sz="900" dirty="0"/>
          </a:p>
        </p:txBody>
      </p:sp>
      <p:sp>
        <p:nvSpPr>
          <p:cNvPr id="4" name="Slide Number Placeholder 3"/>
          <p:cNvSpPr>
            <a:spLocks noGrp="1"/>
          </p:cNvSpPr>
          <p:nvPr>
            <p:ph type="sldNum" sz="quarter" idx="5"/>
          </p:nvPr>
        </p:nvSpPr>
        <p:spPr/>
        <p:txBody>
          <a:bodyPr/>
          <a:lstStyle/>
          <a:p>
            <a:fld id="{DF0177F8-3717-E441-ABD5-E9CC1E0ED10B}" type="slidenum">
              <a:rPr lang="en-US" smtClean="0"/>
              <a:t>10</a:t>
            </a:fld>
            <a:endParaRPr lang="en-US"/>
          </a:p>
        </p:txBody>
      </p:sp>
    </p:spTree>
    <p:extLst>
      <p:ext uri="{BB962C8B-B14F-4D97-AF65-F5344CB8AC3E}">
        <p14:creationId xmlns:p14="http://schemas.microsoft.com/office/powerpoint/2010/main" val="389512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10903">
              <a:spcBef>
                <a:spcPct val="30000"/>
              </a:spcBef>
              <a:spcAft>
                <a:spcPct val="0"/>
              </a:spcAft>
              <a:defRPr/>
            </a:pPr>
            <a:endParaRPr lang="en-US" sz="900" dirty="0"/>
          </a:p>
          <a:p>
            <a:pPr defTabSz="510903">
              <a:spcBef>
                <a:spcPct val="30000"/>
              </a:spcBef>
              <a:spcAft>
                <a:spcPct val="0"/>
              </a:spcAft>
              <a:defRPr/>
            </a:pPr>
            <a:r>
              <a:rPr lang="en-US" sz="900" dirty="0">
                <a:cs typeface="Arial"/>
              </a:rPr>
              <a:t>Under your plan benefits, you have coverage for:</a:t>
            </a:r>
          </a:p>
          <a:p>
            <a:pPr defTabSz="510903">
              <a:spcBef>
                <a:spcPct val="30000"/>
              </a:spcBef>
              <a:spcAft>
                <a:spcPct val="0"/>
              </a:spcAft>
              <a:defRPr/>
            </a:pPr>
            <a:r>
              <a:rPr lang="en-US" sz="900" dirty="0">
                <a:cs typeface="Arial"/>
              </a:rPr>
              <a:t>Primary care provider - the coverage will be a $20 copay</a:t>
            </a:r>
            <a:endParaRPr lang="en-US" sz="900" dirty="0">
              <a:cs typeface="Calibri"/>
            </a:endParaRPr>
          </a:p>
          <a:p>
            <a:pPr defTabSz="510903" eaLnBrk="0" fontAlgn="base" hangingPunct="0">
              <a:spcBef>
                <a:spcPct val="30000"/>
              </a:spcBef>
              <a:spcAft>
                <a:spcPct val="0"/>
              </a:spcAft>
              <a:defRPr/>
            </a:pPr>
            <a:r>
              <a:rPr lang="en-US" sz="900" dirty="0">
                <a:cs typeface="Arial"/>
              </a:rPr>
              <a:t>If you see a specialist, the coverage will be a $50 copay</a:t>
            </a:r>
          </a:p>
          <a:p>
            <a:pPr defTabSz="510903" eaLnBrk="0" fontAlgn="base" hangingPunct="0">
              <a:spcBef>
                <a:spcPct val="30000"/>
              </a:spcBef>
              <a:spcAft>
                <a:spcPct val="0"/>
              </a:spcAft>
              <a:defRPr/>
            </a:pPr>
            <a:r>
              <a:rPr lang="en-US" sz="900" dirty="0">
                <a:cs typeface="Arial"/>
              </a:rPr>
              <a:t>If you go to an urgent care facility, the benefit is $30 copay</a:t>
            </a:r>
          </a:p>
          <a:p>
            <a:pPr defTabSz="510903" eaLnBrk="0" fontAlgn="base" hangingPunct="0">
              <a:spcBef>
                <a:spcPct val="30000"/>
              </a:spcBef>
              <a:spcAft>
                <a:spcPct val="0"/>
              </a:spcAft>
              <a:defRPr/>
            </a:pPr>
            <a:r>
              <a:rPr lang="en-US" sz="900" dirty="0">
                <a:cs typeface="Arial"/>
              </a:rPr>
              <a:t>For an emergency room visit, the benefit is $50 copay</a:t>
            </a:r>
          </a:p>
          <a:p>
            <a:pPr defTabSz="510903" eaLnBrk="0" fontAlgn="base" hangingPunct="0">
              <a:spcBef>
                <a:spcPct val="30000"/>
              </a:spcBef>
              <a:spcAft>
                <a:spcPct val="0"/>
              </a:spcAft>
              <a:defRPr/>
            </a:pPr>
            <a:r>
              <a:rPr lang="en-US" sz="900" dirty="0">
                <a:cs typeface="Arial"/>
              </a:rPr>
              <a:t>An inpatient hospitalization stay would be covered $150 copay</a:t>
            </a:r>
          </a:p>
          <a:p>
            <a:pPr defTabSz="510903" eaLnBrk="0" fontAlgn="base" hangingPunct="0">
              <a:spcBef>
                <a:spcPct val="30000"/>
              </a:spcBef>
              <a:spcAft>
                <a:spcPct val="0"/>
              </a:spcAft>
              <a:defRPr/>
            </a:pPr>
            <a:r>
              <a:rPr lang="en-US" sz="900" dirty="0">
                <a:cs typeface="Arial"/>
              </a:rPr>
              <a:t>The coverage for an outpatient surgery is $200 copay</a:t>
            </a:r>
          </a:p>
          <a:p>
            <a:r>
              <a:rPr lang="en-US" sz="900" dirty="0">
                <a:cs typeface="Arial"/>
              </a:rPr>
              <a:t>The coverage for a medical virtual visit is $0 copay</a:t>
            </a:r>
          </a:p>
        </p:txBody>
      </p:sp>
      <p:sp>
        <p:nvSpPr>
          <p:cNvPr id="4" name="Slide Number Placeholder 3"/>
          <p:cNvSpPr>
            <a:spLocks noGrp="1"/>
          </p:cNvSpPr>
          <p:nvPr>
            <p:ph type="sldNum" sz="quarter" idx="5"/>
          </p:nvPr>
        </p:nvSpPr>
        <p:spPr/>
        <p:txBody>
          <a:bodyPr/>
          <a:lstStyle/>
          <a:p>
            <a:fld id="{DF0177F8-3717-E441-ABD5-E9CC1E0ED10B}" type="slidenum">
              <a:rPr lang="en-US" smtClean="0"/>
              <a:t>11</a:t>
            </a:fld>
            <a:endParaRPr lang="en-US"/>
          </a:p>
        </p:txBody>
      </p:sp>
    </p:spTree>
    <p:extLst>
      <p:ext uri="{BB962C8B-B14F-4D97-AF65-F5344CB8AC3E}">
        <p14:creationId xmlns:p14="http://schemas.microsoft.com/office/powerpoint/2010/main" val="2132697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900" dirty="0"/>
              <a:t>Some preventive services such as annual physical, Annual Wellness Visit, immunizations, breast cancer screenings and colon cancer screenings will be covered at a $0 copay whether you go in or out of UnitedHealthcare's network.</a:t>
            </a:r>
            <a:endParaRPr lang="en-US" sz="900" dirty="0">
              <a:cs typeface="Arial"/>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12</a:t>
            </a:fld>
            <a:endParaRPr lang="en-US"/>
          </a:p>
        </p:txBody>
      </p:sp>
    </p:spTree>
    <p:extLst>
      <p:ext uri="{BB962C8B-B14F-4D97-AF65-F5344CB8AC3E}">
        <p14:creationId xmlns:p14="http://schemas.microsoft.com/office/powerpoint/2010/main" val="3607271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cs typeface="Calibri"/>
              </a:rPr>
              <a:t>Additional benefits under your plan are:</a:t>
            </a:r>
          </a:p>
          <a:p>
            <a:pPr defTabSz="510903" eaLnBrk="0" fontAlgn="base" hangingPunct="0">
              <a:spcBef>
                <a:spcPct val="30000"/>
              </a:spcBef>
              <a:spcAft>
                <a:spcPct val="0"/>
              </a:spcAft>
              <a:defRPr/>
            </a:pPr>
            <a:r>
              <a:rPr lang="en-US" sz="900" dirty="0">
                <a:cs typeface="Arial"/>
              </a:rPr>
              <a:t>Medicare covered podiatry - covered at a $40 copay</a:t>
            </a:r>
          </a:p>
          <a:p>
            <a:pPr defTabSz="510903" eaLnBrk="0" fontAlgn="base" hangingPunct="0">
              <a:spcBef>
                <a:spcPct val="30000"/>
              </a:spcBef>
              <a:spcAft>
                <a:spcPct val="0"/>
              </a:spcAft>
              <a:defRPr/>
            </a:pPr>
            <a:r>
              <a:rPr lang="en-US" sz="900" dirty="0">
                <a:cs typeface="Arial"/>
              </a:rPr>
              <a:t>Medicare covered chiropractic care - covered at a $20 copay</a:t>
            </a:r>
          </a:p>
          <a:p>
            <a:pPr defTabSz="510903" eaLnBrk="0" fontAlgn="base" hangingPunct="0">
              <a:spcBef>
                <a:spcPct val="30000"/>
              </a:spcBef>
              <a:spcAft>
                <a:spcPct val="0"/>
              </a:spcAft>
              <a:defRPr/>
            </a:pPr>
            <a:r>
              <a:rPr lang="en-US" sz="900" dirty="0">
                <a:cs typeface="Arial"/>
              </a:rPr>
              <a:t>Medicare covered vision services - covered at a $40 copay</a:t>
            </a:r>
          </a:p>
          <a:p>
            <a:pPr defTabSz="510903" eaLnBrk="0" fontAlgn="base" hangingPunct="0">
              <a:spcBef>
                <a:spcPct val="30000"/>
              </a:spcBef>
              <a:spcAft>
                <a:spcPct val="0"/>
              </a:spcAft>
              <a:defRPr/>
            </a:pPr>
            <a:r>
              <a:rPr lang="en-US" sz="900" dirty="0">
                <a:cs typeface="Arial"/>
              </a:rPr>
              <a:t>Medicare covered hearing services - covered at a $20 copay</a:t>
            </a:r>
          </a:p>
        </p:txBody>
      </p:sp>
      <p:sp>
        <p:nvSpPr>
          <p:cNvPr id="4" name="Slide Number Placeholder 3"/>
          <p:cNvSpPr>
            <a:spLocks noGrp="1"/>
          </p:cNvSpPr>
          <p:nvPr>
            <p:ph type="sldNum" sz="quarter" idx="5"/>
          </p:nvPr>
        </p:nvSpPr>
        <p:spPr/>
        <p:txBody>
          <a:bodyPr/>
          <a:lstStyle/>
          <a:p>
            <a:fld id="{DF0177F8-3717-E441-ABD5-E9CC1E0ED10B}" type="slidenum">
              <a:rPr lang="en-US" smtClean="0"/>
              <a:t>13</a:t>
            </a:fld>
            <a:endParaRPr lang="en-US"/>
          </a:p>
        </p:txBody>
      </p:sp>
    </p:spTree>
    <p:extLst>
      <p:ext uri="{BB962C8B-B14F-4D97-AF65-F5344CB8AC3E}">
        <p14:creationId xmlns:p14="http://schemas.microsoft.com/office/powerpoint/2010/main" val="791677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35"/>
              </a:spcBef>
              <a:spcAft>
                <a:spcPts val="1341"/>
              </a:spcAft>
            </a:pPr>
            <a:r>
              <a:rPr lang="en-US" sz="900" dirty="0">
                <a:cs typeface="Calibri"/>
              </a:rPr>
              <a:t>Your Medicare Part D prescription drug coverage includes thousands</a:t>
            </a:r>
            <a:r>
              <a:rPr lang="en-US" sz="900" dirty="0"/>
              <a:t> of brand-name and generic prescription drugs.  You can choose from thousands of national chain, regional and independent local retail pharmacies in the network. Your plan offers a bonus drug list to cover additional drugs on the plan's drug list.  Check your plan’s drug list at retiree.uhc.com or call Customer Service at 1-877-714-0178, TTY 711 to see if your prescription drugs are covered.</a:t>
            </a:r>
            <a:endParaRPr lang="en-US" sz="900"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14</a:t>
            </a:fld>
            <a:endParaRPr lang="en-US"/>
          </a:p>
        </p:txBody>
      </p:sp>
    </p:spTree>
    <p:extLst>
      <p:ext uri="{BB962C8B-B14F-4D97-AF65-F5344CB8AC3E}">
        <p14:creationId xmlns:p14="http://schemas.microsoft.com/office/powerpoint/2010/main" val="3847819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Changes to Medicare Part D coverage – Inflation Reduction Act</a:t>
            </a:r>
          </a:p>
          <a:p>
            <a:endParaRPr lang="en-US" sz="2400" dirty="0"/>
          </a:p>
          <a:p>
            <a:pPr marL="0" indent="0">
              <a:lnSpc>
                <a:spcPct val="100000"/>
              </a:lnSpc>
              <a:buNone/>
            </a:pPr>
            <a:r>
              <a:rPr lang="en-US" sz="1000" b="1" dirty="0"/>
              <a:t>What is it?</a:t>
            </a:r>
            <a:br>
              <a:rPr lang="en-US" sz="1000" b="1" dirty="0"/>
            </a:br>
            <a:r>
              <a:rPr lang="en-US" sz="800" dirty="0"/>
              <a:t>The Inflation Reduction Act (IRA) was signed into law in 2022. All UnitedHealthcare Group Retiree Medicare Part D plans (MAPD and PDP) are impacted.</a:t>
            </a:r>
          </a:p>
          <a:p>
            <a:pPr marL="0" indent="0">
              <a:lnSpc>
                <a:spcPct val="100000"/>
              </a:lnSpc>
              <a:spcBef>
                <a:spcPts val="900"/>
              </a:spcBef>
              <a:buNone/>
            </a:pPr>
            <a:r>
              <a:rPr lang="en-US" sz="1000" b="1" dirty="0"/>
              <a:t>What does this mean?</a:t>
            </a:r>
            <a:br>
              <a:rPr lang="en-US" sz="1000" b="1" dirty="0"/>
            </a:br>
            <a:r>
              <a:rPr lang="en-US" sz="800" dirty="0"/>
              <a:t>Beginning January 1, 2025:</a:t>
            </a:r>
          </a:p>
          <a:p>
            <a:pPr>
              <a:lnSpc>
                <a:spcPct val="100000"/>
              </a:lnSpc>
            </a:pPr>
            <a:r>
              <a:rPr lang="en-US" sz="800" dirty="0"/>
              <a:t>The coverage gap stage (donut hole) is eliminated. The drug stages will be the deductible, initial coverage stage and catastrophic coverage stage.</a:t>
            </a:r>
          </a:p>
          <a:p>
            <a:pPr>
              <a:lnSpc>
                <a:spcPct val="100000"/>
              </a:lnSpc>
            </a:pPr>
            <a:r>
              <a:rPr lang="en-US" sz="800" dirty="0"/>
              <a:t>Your 2025 total out-of-pocket costs for Part D prescription drug costs will be limited to $2,000. </a:t>
            </a:r>
            <a:br>
              <a:rPr lang="en-US" sz="800" dirty="0"/>
            </a:br>
            <a:r>
              <a:rPr lang="en-US" sz="800" dirty="0"/>
              <a:t>That means that after you and others on your behalf have paid a combined total of $2,000 for your Medicare Part D covered drugs, you will move from the initial coverage stage to the catastrophic coverage stage.</a:t>
            </a:r>
          </a:p>
          <a:p>
            <a:pPr>
              <a:lnSpc>
                <a:spcPct val="100000"/>
              </a:lnSpc>
            </a:pPr>
            <a:r>
              <a:rPr lang="en-US" sz="800" dirty="0"/>
              <a:t>All Medicare Part D enrollees will have the option to pay their out-of-pocket prescription drug costs in monthly installments over the course of the year. This is referred to as the Medicare Prescription Payment Plan.</a:t>
            </a:r>
          </a:p>
          <a:p>
            <a:endParaRPr lang="en-US" sz="800" dirty="0"/>
          </a:p>
        </p:txBody>
      </p:sp>
      <p:sp>
        <p:nvSpPr>
          <p:cNvPr id="4" name="Slide Number Placeholder 3"/>
          <p:cNvSpPr>
            <a:spLocks noGrp="1"/>
          </p:cNvSpPr>
          <p:nvPr>
            <p:ph type="sldNum" sz="quarter" idx="5"/>
          </p:nvPr>
        </p:nvSpPr>
        <p:spPr/>
        <p:txBody>
          <a:bodyPr/>
          <a:lstStyle/>
          <a:p>
            <a:fld id="{DF0177F8-3717-E441-ABD5-E9CC1E0ED10B}" type="slidenum">
              <a:rPr lang="en-US" smtClean="0"/>
              <a:t>15</a:t>
            </a:fld>
            <a:endParaRPr lang="en-US"/>
          </a:p>
        </p:txBody>
      </p:sp>
    </p:spTree>
    <p:extLst>
      <p:ext uri="{BB962C8B-B14F-4D97-AF65-F5344CB8AC3E}">
        <p14:creationId xmlns:p14="http://schemas.microsoft.com/office/powerpoint/2010/main" val="4161901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677"/>
                </a:solidFill>
                <a:effectLst/>
              </a:rPr>
              <a:t>Medicare Prescription Payment Plan</a:t>
            </a:r>
          </a:p>
          <a:p>
            <a:endParaRPr lang="en-US" sz="900" dirty="0">
              <a:solidFill>
                <a:srgbClr val="002677"/>
              </a:solidFill>
              <a:effectLst/>
            </a:endParaRPr>
          </a:p>
          <a:p>
            <a:pPr marL="0" indent="0">
              <a:buNone/>
            </a:pPr>
            <a:r>
              <a:rPr lang="en-US" sz="1050" b="1" dirty="0">
                <a:solidFill>
                  <a:srgbClr val="002576"/>
                </a:solidFill>
                <a:effectLst/>
                <a:latin typeface="Arial" panose="020B0604020202020204" pitchFamily="34" charset="0"/>
              </a:rPr>
              <a:t>What is it?</a:t>
            </a:r>
            <a:endParaRPr lang="en-US" sz="1050" dirty="0">
              <a:solidFill>
                <a:srgbClr val="002576"/>
              </a:solidFill>
              <a:effectLst/>
              <a:latin typeface="Arial" panose="020B0604020202020204" pitchFamily="34" charset="0"/>
            </a:endParaRPr>
          </a:p>
          <a:p>
            <a:pPr marL="0" indent="0">
              <a:buNone/>
            </a:pPr>
            <a:r>
              <a:rPr lang="en-US" sz="900" dirty="0">
                <a:solidFill>
                  <a:srgbClr val="002576"/>
                </a:solidFill>
                <a:effectLst/>
                <a:latin typeface="Arial" panose="020B0604020202020204" pitchFamily="34" charset="0"/>
              </a:rPr>
              <a:t>The Medicare Prescription Payment Plan is a new program created under the Inflation Reduction Act </a:t>
            </a:r>
            <a:r>
              <a:rPr lang="en-US" sz="900" dirty="0">
                <a:solidFill>
                  <a:srgbClr val="002677"/>
                </a:solidFill>
                <a:effectLst/>
              </a:rPr>
              <a:t>that allows participants to spread their covered Part D out-of-pocket spending over the remainder of the calendar year.</a:t>
            </a:r>
          </a:p>
          <a:p>
            <a:pPr marL="0" indent="0">
              <a:spcBef>
                <a:spcPts val="1500"/>
              </a:spcBef>
              <a:buNone/>
            </a:pPr>
            <a:r>
              <a:rPr lang="en-US" sz="1050" b="1" dirty="0">
                <a:solidFill>
                  <a:srgbClr val="002576"/>
                </a:solidFill>
                <a:effectLst/>
                <a:latin typeface="Arial" panose="020B0604020202020204" pitchFamily="34" charset="0"/>
              </a:rPr>
              <a:t>Who can participate in the Medicare Prescription Payment Plan program?</a:t>
            </a:r>
            <a:endParaRPr lang="en-US" sz="1050" dirty="0">
              <a:solidFill>
                <a:srgbClr val="002576"/>
              </a:solidFill>
              <a:effectLst/>
              <a:latin typeface="Arial" panose="020B0604020202020204" pitchFamily="34" charset="0"/>
            </a:endParaRPr>
          </a:p>
          <a:p>
            <a:pPr marL="0" indent="0">
              <a:buNone/>
            </a:pPr>
            <a:r>
              <a:rPr lang="en-US" sz="900" dirty="0">
                <a:solidFill>
                  <a:srgbClr val="002677"/>
                </a:solidFill>
                <a:effectLst/>
              </a:rPr>
              <a:t>All Part D enrollees in employer group plans are eligible to participate in the Medicare Prescription Payment Plan beginning on or after January 1, 2025. Information about the program is included in select plan materials.</a:t>
            </a:r>
          </a:p>
          <a:p>
            <a:pPr marL="0" indent="0">
              <a:buNone/>
            </a:pPr>
            <a:r>
              <a:rPr lang="en-US" sz="900" dirty="0">
                <a:solidFill>
                  <a:srgbClr val="002576"/>
                </a:solidFill>
                <a:effectLst/>
                <a:latin typeface="Arial" panose="020B0604020202020204" pitchFamily="34" charset="0"/>
              </a:rPr>
              <a:t>While this program is available to anyone with Medicare Part D, enrollees with high cost-sharing earlier in the plan year are more likely to benefit from the program.</a:t>
            </a:r>
          </a:p>
          <a:p>
            <a:pPr marL="0" indent="0">
              <a:buNone/>
            </a:pPr>
            <a:r>
              <a:rPr lang="en-US" sz="900" dirty="0">
                <a:solidFill>
                  <a:srgbClr val="002576"/>
                </a:solidFill>
                <a:effectLst/>
                <a:latin typeface="Arial" panose="020B0604020202020204" pitchFamily="34" charset="0"/>
              </a:rPr>
              <a:t>This program may not be a good fit for members who have low yearly drug costs, who are not likely to reach the $2,000 annual out-of-pocket maximum, or who have Extra Help or another government program to help save on their prescription drug costs.</a:t>
            </a:r>
          </a:p>
          <a:p>
            <a:pPr marL="0" indent="0">
              <a:spcBef>
                <a:spcPts val="1500"/>
              </a:spcBef>
              <a:buNone/>
            </a:pPr>
            <a:r>
              <a:rPr lang="en-US" sz="1050" b="1" dirty="0">
                <a:solidFill>
                  <a:srgbClr val="002576"/>
                </a:solidFill>
                <a:effectLst/>
                <a:latin typeface="Arial" panose="020B0604020202020204" pitchFamily="34" charset="0"/>
              </a:rPr>
              <a:t>How does it work?</a:t>
            </a:r>
            <a:endParaRPr lang="en-US" sz="1050" dirty="0">
              <a:solidFill>
                <a:srgbClr val="002576"/>
              </a:solidFill>
              <a:effectLst/>
              <a:latin typeface="Arial" panose="020B0604020202020204" pitchFamily="34" charset="0"/>
            </a:endParaRPr>
          </a:p>
          <a:p>
            <a:r>
              <a:rPr lang="en-US" sz="900" dirty="0">
                <a:solidFill>
                  <a:srgbClr val="002576"/>
                </a:solidFill>
                <a:effectLst/>
              </a:rPr>
              <a:t>A member can opt in to the program through the plan online, over the phone or by mail</a:t>
            </a:r>
          </a:p>
          <a:p>
            <a:r>
              <a:rPr lang="en-US" sz="900" dirty="0">
                <a:solidFill>
                  <a:srgbClr val="002576"/>
                </a:solidFill>
                <a:effectLst/>
              </a:rPr>
              <a:t>The member pays $0 up front for their Part D medication, and the plan pays the pharmacy for the member's cost share</a:t>
            </a:r>
          </a:p>
          <a:p>
            <a:r>
              <a:rPr lang="en-US" sz="900" dirty="0">
                <a:solidFill>
                  <a:srgbClr val="002677"/>
                </a:solidFill>
              </a:rPr>
              <a:t>The plan sends monthly bills to the member, which can be paid online, over the phone or by opting in to autopay</a:t>
            </a:r>
          </a:p>
          <a:p>
            <a:r>
              <a:rPr lang="en-US" sz="900" dirty="0">
                <a:solidFill>
                  <a:srgbClr val="002677"/>
                </a:solidFill>
                <a:effectLst/>
              </a:rPr>
              <a:t>Future payments increase as the member continues to fill prescriptions throughout the year</a:t>
            </a:r>
          </a:p>
          <a:p>
            <a:r>
              <a:rPr lang="en-US" sz="900" dirty="0">
                <a:solidFill>
                  <a:srgbClr val="002677"/>
                </a:solidFill>
                <a:effectLst/>
              </a:rPr>
              <a:t>The member won't pay interest or fees on the amount owed even if the payment is late</a:t>
            </a:r>
          </a:p>
          <a:p>
            <a:endParaRPr lang="en-US" sz="900"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ct val="0"/>
              </a:spcBef>
              <a:spcAft>
                <a:spcPct val="0"/>
              </a:spcAft>
              <a:buClrTx/>
              <a:buSzTx/>
              <a:buFontTx/>
              <a:buNone/>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ct val="0"/>
                </a:spcBef>
                <a:spcAft>
                  <a:spcPct val="0"/>
                </a:spcAft>
                <a:buClrTx/>
                <a:buSzTx/>
                <a:buFontTx/>
                <a:buNone/>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741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Your Part D plan has drug payment stages. How much you pay for a drug depends on which stage you are in when you get a prescription filled or refilled. </a:t>
            </a:r>
          </a:p>
          <a:p>
            <a:r>
              <a:rPr lang="en-US" sz="900" dirty="0"/>
              <a:t>There’s good news for 2025: The coverage gap has been eliminated, and there’s a new $2,000 out of pocket maximum.</a:t>
            </a:r>
          </a:p>
          <a:p>
            <a:r>
              <a:rPr lang="en-US" sz="900" dirty="0"/>
              <a:t>Your plan does not have a deductible.</a:t>
            </a:r>
          </a:p>
          <a:p>
            <a:r>
              <a:rPr lang="en-US" sz="900" dirty="0"/>
              <a:t>In the initial coverage stage, you pay a copay or coinsurance for covered drugs.</a:t>
            </a:r>
          </a:p>
          <a:p>
            <a:r>
              <a:rPr lang="en-US" sz="900" dirty="0"/>
              <a:t>After you and others on your behalf have paid a combined total of $2,000 for your prescription drugs, you will pay $0 for Medicare Part D covered drugs for the rest of the plan year.</a:t>
            </a:r>
          </a:p>
          <a:p>
            <a:endParaRPr lang="en-US" sz="900" dirty="0"/>
          </a:p>
        </p:txBody>
      </p:sp>
      <p:sp>
        <p:nvSpPr>
          <p:cNvPr id="4" name="Slide Number Placeholder 3"/>
          <p:cNvSpPr>
            <a:spLocks noGrp="1"/>
          </p:cNvSpPr>
          <p:nvPr>
            <p:ph type="sldNum" sz="quarter" idx="5"/>
          </p:nvPr>
        </p:nvSpPr>
        <p:spPr/>
        <p:txBody>
          <a:bodyPr/>
          <a:lstStyle/>
          <a:p>
            <a:fld id="{DF0177F8-3717-E441-ABD5-E9CC1E0ED10B}" type="slidenum">
              <a:rPr lang="en-US" smtClean="0"/>
              <a:t>17</a:t>
            </a:fld>
            <a:endParaRPr lang="en-US"/>
          </a:p>
        </p:txBody>
      </p:sp>
    </p:spTree>
    <p:extLst>
      <p:ext uri="{BB962C8B-B14F-4D97-AF65-F5344CB8AC3E}">
        <p14:creationId xmlns:p14="http://schemas.microsoft.com/office/powerpoint/2010/main" val="1752371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Covered drugs are placed in tiers. Each tier has a different cost. </a:t>
            </a:r>
            <a:endParaRPr lang="en-US" sz="900" dirty="0">
              <a:ea typeface="Calibri" panose="020F0502020204030204"/>
              <a:cs typeface="Calibri"/>
            </a:endParaRPr>
          </a:p>
          <a:p>
            <a:r>
              <a:rPr lang="en-US" sz="900" dirty="0"/>
              <a:t>Tier 1 preferred generic drugs are covered at $10 copay for a 30-day supply or $20 copay for a 90-day mail order supply.</a:t>
            </a:r>
            <a:endParaRPr lang="en-US" sz="900" dirty="0">
              <a:ea typeface="Calibri" panose="020F0502020204030204"/>
              <a:cs typeface="Calibri"/>
            </a:endParaRPr>
          </a:p>
          <a:p>
            <a:r>
              <a:rPr lang="en-US" sz="900" dirty="0"/>
              <a:t>Tier 2 preferred brand drugs are covered at $40 copay for a 30-day supply or $80 copay for a 90-day mail order supply.</a:t>
            </a:r>
            <a:endParaRPr lang="en-US" sz="900" dirty="0">
              <a:ea typeface="Calibri" panose="020F0502020204030204"/>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Tier 3 non-preferred brand drugs are covered at $70 copay for a 30-day supply or $140 copay for a 90-day mail order supply.</a:t>
            </a:r>
            <a:endParaRPr lang="en-US" sz="900" dirty="0">
              <a:ea typeface="Calibri" panose="020F0502020204030204"/>
              <a:cs typeface="Calibr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Tier 4 specialty drugs are covered at 25% coinsurance for a 30-day supply or 90 day-day mail order supply.</a:t>
            </a:r>
            <a:endParaRPr lang="en-US" sz="900"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18</a:t>
            </a:fld>
            <a:endParaRPr lang="en-US"/>
          </a:p>
        </p:txBody>
      </p:sp>
    </p:spTree>
    <p:extLst>
      <p:ext uri="{BB962C8B-B14F-4D97-AF65-F5344CB8AC3E}">
        <p14:creationId xmlns:p14="http://schemas.microsoft.com/office/powerpoint/2010/main" val="492721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66354">
              <a:defRPr/>
            </a:pPr>
            <a:r>
              <a:rPr lang="en-US" sz="900" dirty="0"/>
              <a:t>Most vaccines are covered under your plan and are a great way to help keep you healthy! Why are vaccines important? Vaccines work with your body’s natural defenses to protect against infection and help reduce the risk of disease. Check with your provider to see which vaccines are right for you.</a:t>
            </a:r>
          </a:p>
          <a:p>
            <a:pPr defTabSz="766354">
              <a:defRPr/>
            </a:pPr>
            <a:r>
              <a:rPr lang="en-US" sz="900" dirty="0"/>
              <a:t>Some common vaccines covered under Medicare Part B (outpatient medical) are flu, pneumococcal, hepatitis B for individuals at medium to high risk for hepatitis, and COVID-19. Other vaccines are covered under Medicare Part D (prescription) such as shingles, tetanus-diphtheria-pertussis, hepatitis A and hepatitis B for individuals at low risk for hepatitis. You will have a $0 cost share for FDA-authorized COVID-19 vaccines at both network and out-of-network providers.</a:t>
            </a:r>
            <a:endParaRPr lang="en-US" sz="900"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19</a:t>
            </a:fld>
            <a:endParaRPr lang="en-US"/>
          </a:p>
        </p:txBody>
      </p:sp>
    </p:spTree>
    <p:extLst>
      <p:ext uri="{BB962C8B-B14F-4D97-AF65-F5344CB8AC3E}">
        <p14:creationId xmlns:p14="http://schemas.microsoft.com/office/powerpoint/2010/main" val="311836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900" dirty="0"/>
              <a:t>During our time together, we will review Original Medicare basics; your plan benefits, programs and features; what you can expect next; how to enroll, and then open it up for questions. </a:t>
            </a:r>
          </a:p>
        </p:txBody>
      </p:sp>
      <p:sp>
        <p:nvSpPr>
          <p:cNvPr id="4" name="Slide Number Placeholder 3"/>
          <p:cNvSpPr>
            <a:spLocks noGrp="1"/>
          </p:cNvSpPr>
          <p:nvPr>
            <p:ph type="sldNum" sz="quarter" idx="5"/>
          </p:nvPr>
        </p:nvSpPr>
        <p:spPr/>
        <p:txBody>
          <a:bodyPr/>
          <a:lstStyle/>
          <a:p>
            <a:fld id="{DF0177F8-3717-E441-ABD5-E9CC1E0ED10B}" type="slidenum">
              <a:rPr lang="en-US" smtClean="0"/>
              <a:t>2</a:t>
            </a:fld>
            <a:endParaRPr lang="en-US"/>
          </a:p>
        </p:txBody>
      </p:sp>
    </p:spTree>
    <p:extLst>
      <p:ext uri="{BB962C8B-B14F-4D97-AF65-F5344CB8AC3E}">
        <p14:creationId xmlns:p14="http://schemas.microsoft.com/office/powerpoint/2010/main" val="3487335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You’ve heard mention of an annual physical and Annual Wellness Visit during this presentation, but you might be wondering what the difference is. Your annual physical is your opportunity to have a head-to-to exam, and labs and tests done to measure your health. Your Annual Wellness Visit is an opportunity to set time aside with your primary care provider to discuss options for preventive care, screenings and exams, and get your health questions answered. </a:t>
            </a:r>
            <a:endParaRPr lang="en-US" sz="900" dirty="0">
              <a:cs typeface="Calibri"/>
            </a:endParaRPr>
          </a:p>
          <a:p>
            <a:r>
              <a:rPr lang="en-US" sz="900" dirty="0"/>
              <a:t>While your Annual Wellness Visit can be scheduled for any time throughout the year, many people choose to combine their physical and wellness exams to allow for a longer visit with their doctor. There is no charge for this visit, and we encourage you to schedule yours today!</a:t>
            </a:r>
            <a:endParaRPr lang="en-US" sz="900"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20</a:t>
            </a:fld>
            <a:endParaRPr lang="en-US"/>
          </a:p>
        </p:txBody>
      </p:sp>
    </p:spTree>
    <p:extLst>
      <p:ext uri="{BB962C8B-B14F-4D97-AF65-F5344CB8AC3E}">
        <p14:creationId xmlns:p14="http://schemas.microsoft.com/office/powerpoint/2010/main" val="761369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UnitedHealthcare </a:t>
            </a:r>
            <a:r>
              <a:rPr lang="en-US" sz="900" dirty="0" err="1"/>
              <a:t>HouseCalls</a:t>
            </a:r>
            <a:r>
              <a:rPr lang="en-US" sz="900" dirty="0"/>
              <a:t> is a yearly in‐home health and wellness visit to support your health between regular provider visits. A UnitedHealthcare </a:t>
            </a:r>
            <a:r>
              <a:rPr lang="en-US" sz="900" dirty="0" err="1"/>
              <a:t>HouseCalls</a:t>
            </a:r>
            <a:r>
              <a:rPr lang="en-US" sz="900" dirty="0"/>
              <a:t> visit includes up to an hour of 1-on-1 time with one of our licensed health care practitioners. During a visit, you get a thorough exam, health screenings and a medication review. It’s another opportunity to ask questions and get answers about the things that matter most to you about your health. At the end of the visit, the health care practitioner will give you a health checklist and send a summary of the visit to you and your primary care provider (PCP).</a:t>
            </a:r>
          </a:p>
          <a:p>
            <a:endParaRPr lang="en-US" sz="900" dirty="0"/>
          </a:p>
          <a:p>
            <a:r>
              <a:rPr lang="en-US" sz="900" dirty="0"/>
              <a:t>We also offer the option of a </a:t>
            </a:r>
            <a:r>
              <a:rPr lang="en-US" sz="900" dirty="0" err="1"/>
              <a:t>HouseCalls</a:t>
            </a:r>
            <a:r>
              <a:rPr lang="en-US" sz="900" dirty="0"/>
              <a:t> Video visit using a computer tablet or smartphone to connect with our heath care practitioner virtually.</a:t>
            </a:r>
          </a:p>
        </p:txBody>
      </p:sp>
      <p:sp>
        <p:nvSpPr>
          <p:cNvPr id="4" name="Slide Number Placeholder 3"/>
          <p:cNvSpPr>
            <a:spLocks noGrp="1"/>
          </p:cNvSpPr>
          <p:nvPr>
            <p:ph type="sldNum" sz="quarter" idx="5"/>
          </p:nvPr>
        </p:nvSpPr>
        <p:spPr/>
        <p:txBody>
          <a:bodyPr/>
          <a:lstStyle/>
          <a:p>
            <a:fld id="{DF0177F8-3717-E441-ABD5-E9CC1E0ED10B}" type="slidenum">
              <a:rPr lang="en-US" smtClean="0"/>
              <a:t>21</a:t>
            </a:fld>
            <a:endParaRPr lang="en-US"/>
          </a:p>
        </p:txBody>
      </p:sp>
    </p:spTree>
    <p:extLst>
      <p:ext uri="{BB962C8B-B14F-4D97-AF65-F5344CB8AC3E}">
        <p14:creationId xmlns:p14="http://schemas.microsoft.com/office/powerpoint/2010/main" val="928697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66354">
              <a:defRPr/>
            </a:pPr>
            <a:r>
              <a:rPr lang="en-US" sz="900" dirty="0"/>
              <a:t>SilverSneakers is always a favorite added benefit on our plans. Your SilverSneakers membership gets you a gym membership to thousands of fitness locations across the country at no cost to you. If you prefer or enjoy exercise at home, you will have access to SilverSneakers On-Demand, SilverSneakers LIVE, and SilverSneakers GO fitness app for live virtual classes and workshops. If there is not a SilverSneakers facility within 15 miles of your home, you can request an in-home kit be sent to you.</a:t>
            </a:r>
            <a:endParaRPr lang="en-US" sz="900"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22</a:t>
            </a:fld>
            <a:endParaRPr lang="en-US"/>
          </a:p>
        </p:txBody>
      </p:sp>
    </p:spTree>
    <p:extLst>
      <p:ext uri="{BB962C8B-B14F-4D97-AF65-F5344CB8AC3E}">
        <p14:creationId xmlns:p14="http://schemas.microsoft.com/office/powerpoint/2010/main" val="3718499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Let’s Move by UnitedHealthcare is our health and wellness program to help keep your mind, body and social life active.</a:t>
            </a:r>
          </a:p>
          <a:p>
            <a:r>
              <a:rPr lang="en-US" sz="900" dirty="0"/>
              <a:t>Let’s Move by UnitedHealthcare provides resources, tools, fun events and personalized </a:t>
            </a:r>
            <a:r>
              <a:rPr lang="en-US" sz="900" dirty="0">
                <a:solidFill>
                  <a:srgbClr val="263481"/>
                </a:solidFill>
              </a:rPr>
              <a:t>support. We’ll help you explore ways to eat well, stay connected and be financially, physically and mentally fit.</a:t>
            </a:r>
          </a:p>
          <a:p>
            <a:r>
              <a:rPr lang="en-US" sz="900" dirty="0"/>
              <a:t>There are tasty recipes, fun cooking events, at-home workouts, </a:t>
            </a:r>
            <a:r>
              <a:rPr lang="en-US" sz="900" dirty="0">
                <a:solidFill>
                  <a:srgbClr val="263481"/>
                </a:solidFill>
              </a:rPr>
              <a:t>online classes and local fitness events.</a:t>
            </a:r>
          </a:p>
          <a:p>
            <a:r>
              <a:rPr lang="en-US" sz="900" dirty="0"/>
              <a:t>Let’s be mentally fit provides support services, online tools and resources to help you take the time to take care of you. </a:t>
            </a:r>
            <a:r>
              <a:rPr lang="en-US" sz="900" dirty="0">
                <a:solidFill>
                  <a:srgbClr val="263481"/>
                </a:solidFill>
              </a:rPr>
              <a:t>Find ways to connect through local and online events, classes, volunteering and more.</a:t>
            </a:r>
            <a:endParaRPr lang="en-US" sz="900" dirty="0"/>
          </a:p>
        </p:txBody>
      </p:sp>
      <p:sp>
        <p:nvSpPr>
          <p:cNvPr id="4" name="Slide Number Placeholder 3"/>
          <p:cNvSpPr>
            <a:spLocks noGrp="1"/>
          </p:cNvSpPr>
          <p:nvPr>
            <p:ph type="sldNum" sz="quarter" idx="5"/>
          </p:nvPr>
        </p:nvSpPr>
        <p:spPr/>
        <p:txBody>
          <a:bodyPr/>
          <a:lstStyle/>
          <a:p>
            <a:fld id="{DF0177F8-3717-E441-ABD5-E9CC1E0ED10B}" type="slidenum">
              <a:rPr lang="en-US" smtClean="0"/>
              <a:t>23</a:t>
            </a:fld>
            <a:endParaRPr lang="en-US"/>
          </a:p>
        </p:txBody>
      </p:sp>
    </p:spTree>
    <p:extLst>
      <p:ext uri="{BB962C8B-B14F-4D97-AF65-F5344CB8AC3E}">
        <p14:creationId xmlns:p14="http://schemas.microsoft.com/office/powerpoint/2010/main" val="1301414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66354">
              <a:defRPr/>
            </a:pPr>
            <a:r>
              <a:rPr lang="en-US" sz="900" dirty="0"/>
              <a:t>Virtual Visits allow you to have a live video chat with a medical provider or behavioral health specialist from your smartphone, tablet or computer - anytime, day or night. </a:t>
            </a:r>
            <a:br>
              <a:rPr lang="en-US" sz="900" dirty="0">
                <a:cs typeface="+mn-lt"/>
              </a:rPr>
            </a:br>
            <a:r>
              <a:rPr lang="en-US" sz="900" dirty="0"/>
              <a:t>With a Virtual Provider Visit, you can ask questions, get a diagnosis, and even get medication prescribed and sent to your pharmacy.  A Virtual Behavioral Health Visit may be best for an initial evaluation, medication management and ongoing counseling.</a:t>
            </a:r>
            <a:endParaRPr lang="en-US" sz="900"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24</a:t>
            </a:fld>
            <a:endParaRPr lang="en-US"/>
          </a:p>
        </p:txBody>
      </p:sp>
    </p:spTree>
    <p:extLst>
      <p:ext uri="{BB962C8B-B14F-4D97-AF65-F5344CB8AC3E}">
        <p14:creationId xmlns:p14="http://schemas.microsoft.com/office/powerpoint/2010/main" val="2928119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With 24/7 provider support:</a:t>
            </a:r>
          </a:p>
          <a:p>
            <a:r>
              <a:rPr lang="en-US" sz="900" dirty="0"/>
              <a:t>You can get answers to your health questions any time, anywhere — 24 hours a day, 7 days  a week — at no additional cost.</a:t>
            </a:r>
            <a:endParaRPr lang="en-US" sz="900" dirty="0">
              <a:cs typeface="Calibri"/>
            </a:endParaRPr>
          </a:p>
          <a:p>
            <a:r>
              <a:rPr lang="en-US" sz="900" dirty="0"/>
              <a:t>Providers can diagnose and treat a wide range of conditions, and prescribe medication (when medically necessary).</a:t>
            </a:r>
          </a:p>
          <a:p>
            <a:r>
              <a:rPr lang="en-US" sz="900" dirty="0"/>
              <a:t>You can connect by phone, web or app from anywhere.</a:t>
            </a:r>
          </a:p>
          <a:p>
            <a:r>
              <a:rPr lang="en-US" sz="900" dirty="0"/>
              <a:t>Results of the visit can be shared with your Primary Care Provider, with your consent.</a:t>
            </a:r>
          </a:p>
          <a:p>
            <a:r>
              <a:rPr lang="en-US" sz="900" dirty="0"/>
              <a:t>This service is available through Teladoc.</a:t>
            </a:r>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25</a:t>
            </a:fld>
            <a:endParaRPr lang="en-US"/>
          </a:p>
        </p:txBody>
      </p:sp>
    </p:spTree>
    <p:extLst>
      <p:ext uri="{BB962C8B-B14F-4D97-AF65-F5344CB8AC3E}">
        <p14:creationId xmlns:p14="http://schemas.microsoft.com/office/powerpoint/2010/main" val="1796136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UnitedHealthcare Healthy at Home provides support that goes beyond traditional medical care to help you recover at home. You are eligible for Healthy at Home benefits up to 30 days following all inpatient and skilled nursing facility stays. Your benefits include: </a:t>
            </a:r>
            <a:endParaRPr lang="en-US" sz="900" dirty="0">
              <a:cs typeface="Calibri"/>
            </a:endParaRPr>
          </a:p>
          <a:p>
            <a:pPr indent="-10644">
              <a:spcBef>
                <a:spcPts val="1341"/>
              </a:spcBef>
              <a:spcAft>
                <a:spcPts val="1341"/>
              </a:spcAft>
              <a:buClr>
                <a:schemeClr val="tx1"/>
              </a:buClr>
              <a:buSzTx/>
            </a:pPr>
            <a:r>
              <a:rPr lang="en-US" sz="900" dirty="0"/>
              <a:t>28 home-delivered meals when referred by a UnitedHealthcare Engagement Specialist</a:t>
            </a:r>
            <a:endParaRPr lang="en-US" sz="900" baseline="30000" dirty="0"/>
          </a:p>
          <a:p>
            <a:pPr indent="-10644">
              <a:spcBef>
                <a:spcPts val="1341"/>
              </a:spcBef>
              <a:spcAft>
                <a:spcPts val="1341"/>
              </a:spcAft>
              <a:buClr>
                <a:schemeClr val="tx1"/>
              </a:buClr>
              <a:buSzTx/>
            </a:pPr>
            <a:r>
              <a:rPr lang="en-US" sz="900" dirty="0"/>
              <a:t>12 one-way rides to medically related appointments and to the pharmacy when referred by a UnitedHealthcare Engagement Specialist</a:t>
            </a:r>
            <a:endParaRPr lang="en-US" sz="900" baseline="30000" dirty="0"/>
          </a:p>
          <a:p>
            <a:pPr defTabSz="766354">
              <a:defRPr/>
            </a:pPr>
            <a:r>
              <a:rPr lang="en-US" sz="900" dirty="0"/>
              <a:t>6 hours of non-medical personal care provided through a professional caregiver to perform tasks such as preparing meals, bathing, medication reminders and more. </a:t>
            </a:r>
          </a:p>
          <a:p>
            <a:pPr defTabSz="766354">
              <a:defRPr/>
            </a:pPr>
            <a:r>
              <a:rPr lang="en-US" sz="900" dirty="0"/>
              <a:t>A new referral is required after every discharge to access your meal and transportation benefit, but is not required for the non-medical personal care.</a:t>
            </a:r>
            <a:endParaRPr lang="en-US" sz="900"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26</a:t>
            </a:fld>
            <a:endParaRPr lang="en-US"/>
          </a:p>
        </p:txBody>
      </p:sp>
    </p:spTree>
    <p:extLst>
      <p:ext uri="{BB962C8B-B14F-4D97-AF65-F5344CB8AC3E}">
        <p14:creationId xmlns:p14="http://schemas.microsoft.com/office/powerpoint/2010/main" val="4203653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66354">
              <a:defRPr/>
            </a:pPr>
            <a:r>
              <a:rPr lang="en-US" sz="900" dirty="0"/>
              <a:t>With UnitedHealthcare Hearing, you can receive a hearing exam and access to one of the widest selections of prescription and non-prescription hearing aids at significant savings. Plus, you’ll receive personalized care and follow-up support from experienced hearing providers, helping you to hear better and live life to the fullest. Receive friendly expert advice through our national network of 6,500+ hearing providers — or try virtual appointments. Both options are hassle-free with no claims or paperwork.</a:t>
            </a:r>
            <a:endParaRPr lang="en-US" sz="900"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27</a:t>
            </a:fld>
            <a:endParaRPr lang="en-US"/>
          </a:p>
        </p:txBody>
      </p:sp>
    </p:spTree>
    <p:extLst>
      <p:ext uri="{BB962C8B-B14F-4D97-AF65-F5344CB8AC3E}">
        <p14:creationId xmlns:p14="http://schemas.microsoft.com/office/powerpoint/2010/main" val="189862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900"/>
              <a:t>Now let’s look at what you can expect next.</a:t>
            </a:r>
          </a:p>
        </p:txBody>
      </p:sp>
      <p:sp>
        <p:nvSpPr>
          <p:cNvPr id="4" name="Slide Number Placeholder 3"/>
          <p:cNvSpPr>
            <a:spLocks noGrp="1"/>
          </p:cNvSpPr>
          <p:nvPr>
            <p:ph type="sldNum" sz="quarter" idx="5"/>
          </p:nvPr>
        </p:nvSpPr>
        <p:spPr/>
        <p:txBody>
          <a:bodyPr/>
          <a:lstStyle/>
          <a:p>
            <a:fld id="{DF0177F8-3717-E441-ABD5-E9CC1E0ED10B}" type="slidenum">
              <a:rPr lang="en-US" smtClean="0"/>
              <a:t>28</a:t>
            </a:fld>
            <a:endParaRPr lang="en-US"/>
          </a:p>
        </p:txBody>
      </p:sp>
    </p:spTree>
    <p:extLst>
      <p:ext uri="{BB962C8B-B14F-4D97-AF65-F5344CB8AC3E}">
        <p14:creationId xmlns:p14="http://schemas.microsoft.com/office/powerpoint/2010/main" val="913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10903">
              <a:spcBef>
                <a:spcPct val="30000"/>
              </a:spcBef>
              <a:spcAft>
                <a:spcPct val="0"/>
              </a:spcAft>
              <a:defRPr/>
            </a:pPr>
            <a:r>
              <a:rPr lang="en-US" sz="900" dirty="0">
                <a:cs typeface="Arial"/>
              </a:rPr>
              <a:t>What you can expect next from your UnitedHealthcare® Group Medicare Advantage plan after your enrollment:</a:t>
            </a:r>
            <a:endParaRPr lang="en-US" sz="900" dirty="0"/>
          </a:p>
          <a:p>
            <a:r>
              <a:rPr lang="en-US" sz="1000" b="1" dirty="0">
                <a:solidFill>
                  <a:schemeClr val="tx1"/>
                </a:solidFill>
              </a:rPr>
              <a:t>Get your UnitedHealthcare member ID card and read your Welcome Letter</a:t>
            </a:r>
            <a:br>
              <a:rPr lang="en-US" sz="900" b="1" dirty="0">
                <a:solidFill>
                  <a:schemeClr val="tx1"/>
                </a:solidFill>
              </a:rPr>
            </a:br>
            <a:r>
              <a:rPr lang="en-US" sz="900" dirty="0">
                <a:solidFill>
                  <a:schemeClr val="tx1"/>
                </a:solidFill>
              </a:rPr>
              <a:t>The Welcome Letter gives you more information on how your benefits work and how to get the most from your plan. Your UnitedHealthcare member ID card will be attached to the card carrier you get in a separate mailing.</a:t>
            </a:r>
          </a:p>
          <a:p>
            <a:pPr>
              <a:spcAft>
                <a:spcPts val="1800"/>
              </a:spcAft>
            </a:pPr>
            <a:r>
              <a:rPr lang="en-US" sz="1000" b="1" dirty="0">
                <a:solidFill>
                  <a:schemeClr val="tx1"/>
                </a:solidFill>
              </a:rPr>
              <a:t>Register online to access your plan information</a:t>
            </a:r>
            <a:br>
              <a:rPr lang="en-US" sz="900" b="1" dirty="0">
                <a:solidFill>
                  <a:schemeClr val="tx1"/>
                </a:solidFill>
              </a:rPr>
            </a:br>
            <a:r>
              <a:rPr lang="en-US" sz="900" dirty="0">
                <a:solidFill>
                  <a:schemeClr val="tx1"/>
                </a:solidFill>
              </a:rPr>
              <a:t>After you get your member ID card, you can register online </a:t>
            </a:r>
            <a:br>
              <a:rPr lang="en-US" sz="900" dirty="0">
                <a:solidFill>
                  <a:schemeClr val="tx1"/>
                </a:solidFill>
              </a:rPr>
            </a:br>
            <a:r>
              <a:rPr lang="en-US" sz="900" dirty="0">
                <a:solidFill>
                  <a:schemeClr val="tx1"/>
                </a:solidFill>
              </a:rPr>
              <a:t>at </a:t>
            </a:r>
            <a:r>
              <a:rPr lang="en-US" sz="900" b="1" dirty="0">
                <a:solidFill>
                  <a:schemeClr val="tx1"/>
                </a:solidFill>
              </a:rPr>
              <a:t>retiree.uhc.com.</a:t>
            </a:r>
          </a:p>
          <a:p>
            <a:pPr>
              <a:spcAft>
                <a:spcPts val="1800"/>
              </a:spcAft>
            </a:pPr>
            <a:r>
              <a:rPr lang="en-US" sz="1000" b="1" dirty="0">
                <a:solidFill>
                  <a:schemeClr val="tx1"/>
                </a:solidFill>
              </a:rPr>
              <a:t>Start using your card</a:t>
            </a:r>
            <a:br>
              <a:rPr lang="en-US" sz="900" b="1" dirty="0">
                <a:solidFill>
                  <a:schemeClr val="tx1"/>
                </a:solidFill>
              </a:rPr>
            </a:br>
            <a:r>
              <a:rPr lang="en-US" sz="900" dirty="0">
                <a:solidFill>
                  <a:schemeClr val="tx1"/>
                </a:solidFill>
              </a:rPr>
              <a:t>You can start using your member ID card as soon as your plan is effective.</a:t>
            </a:r>
          </a:p>
          <a:p>
            <a:pPr>
              <a:spcAft>
                <a:spcPts val="1800"/>
              </a:spcAft>
            </a:pPr>
            <a:br>
              <a:rPr lang="en-US" dirty="0">
                <a:solidFill>
                  <a:srgbClr val="FF40FF"/>
                </a:solidFill>
              </a:rPr>
            </a:br>
            <a:r>
              <a:rPr lang="en-US" sz="1000" b="1" dirty="0">
                <a:solidFill>
                  <a:schemeClr val="tx1"/>
                </a:solidFill>
              </a:rPr>
              <a:t>Help us understand your unique health needs</a:t>
            </a:r>
            <a:br>
              <a:rPr lang="en-US" sz="900" b="1" dirty="0">
                <a:solidFill>
                  <a:schemeClr val="tx1"/>
                </a:solidFill>
              </a:rPr>
            </a:br>
            <a:r>
              <a:rPr lang="en-US" sz="900" dirty="0">
                <a:solidFill>
                  <a:schemeClr val="tx1"/>
                </a:solidFill>
              </a:rPr>
              <a:t>Soon after your effective date, we will contact you to complete a short health survey. Throughout the year, we’ll provide reminders about preventive care as well as offer programs and resources to help you live a healthier life.</a:t>
            </a:r>
          </a:p>
        </p:txBody>
      </p:sp>
      <p:sp>
        <p:nvSpPr>
          <p:cNvPr id="4" name="Slide Number Placeholder 3"/>
          <p:cNvSpPr>
            <a:spLocks noGrp="1"/>
          </p:cNvSpPr>
          <p:nvPr>
            <p:ph type="sldNum" sz="quarter" idx="5"/>
          </p:nvPr>
        </p:nvSpPr>
        <p:spPr/>
        <p:txBody>
          <a:bodyPr/>
          <a:lstStyle/>
          <a:p>
            <a:fld id="{DF0177F8-3717-E441-ABD5-E9CC1E0ED10B}" type="slidenum">
              <a:rPr lang="en-US" smtClean="0"/>
              <a:t>29</a:t>
            </a:fld>
            <a:endParaRPr lang="en-US"/>
          </a:p>
        </p:txBody>
      </p:sp>
    </p:spTree>
    <p:extLst>
      <p:ext uri="{BB962C8B-B14F-4D97-AF65-F5344CB8AC3E}">
        <p14:creationId xmlns:p14="http://schemas.microsoft.com/office/powerpoint/2010/main" val="23233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900"/>
              <a:t>Now let’s review Original Medicare Basics.</a:t>
            </a:r>
          </a:p>
        </p:txBody>
      </p:sp>
      <p:sp>
        <p:nvSpPr>
          <p:cNvPr id="4" name="Slide Number Placeholder 3"/>
          <p:cNvSpPr>
            <a:spLocks noGrp="1"/>
          </p:cNvSpPr>
          <p:nvPr>
            <p:ph type="sldNum" sz="quarter" idx="5"/>
          </p:nvPr>
        </p:nvSpPr>
        <p:spPr/>
        <p:txBody>
          <a:bodyPr/>
          <a:lstStyle/>
          <a:p>
            <a:fld id="{DF0177F8-3717-E441-ABD5-E9CC1E0ED10B}" type="slidenum">
              <a:rPr lang="en-US" smtClean="0"/>
              <a:t>3</a:t>
            </a:fld>
            <a:endParaRPr lang="en-US"/>
          </a:p>
        </p:txBody>
      </p:sp>
    </p:spTree>
    <p:extLst>
      <p:ext uri="{BB962C8B-B14F-4D97-AF65-F5344CB8AC3E}">
        <p14:creationId xmlns:p14="http://schemas.microsoft.com/office/powerpoint/2010/main" val="4271024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Want to learn more? </a:t>
            </a:r>
          </a:p>
          <a:p>
            <a:r>
              <a:rPr lang="en-US" sz="900" dirty="0"/>
              <a:t>Visit your Medicare Advantage Plan Virtual Education Center to continue to explore. </a:t>
            </a:r>
            <a:endParaRPr lang="en-US" sz="900" dirty="0">
              <a:cs typeface="Calibri"/>
            </a:endParaRPr>
          </a:p>
          <a:p>
            <a:r>
              <a:rPr lang="en-US" sz="900" dirty="0"/>
              <a:t>You will learn more about the custom programs available to you, watch videos from UnitedHealthcare members who share their personal stories about using several of the programs. </a:t>
            </a:r>
            <a:endParaRPr lang="en-US" sz="900" i="1" dirty="0"/>
          </a:p>
          <a:p>
            <a:r>
              <a:rPr lang="en-US" sz="900" dirty="0"/>
              <a:t>You can access the Virtual Education Center from any tablet, computer or smartphone.</a:t>
            </a:r>
            <a:endParaRPr lang="en-US" sz="900"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30</a:t>
            </a:fld>
            <a:endParaRPr lang="en-US"/>
          </a:p>
        </p:txBody>
      </p:sp>
    </p:spTree>
    <p:extLst>
      <p:ext uri="{BB962C8B-B14F-4D97-AF65-F5344CB8AC3E}">
        <p14:creationId xmlns:p14="http://schemas.microsoft.com/office/powerpoint/2010/main" val="341087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If you have any questions about your provider or pharmacy being in-network you can visit retiree.uhc.com to check </a:t>
            </a:r>
            <a:r>
              <a:rPr lang="en-US" sz="900" i="1" dirty="0"/>
              <a:t>now</a:t>
            </a:r>
            <a:r>
              <a:rPr lang="en-US" sz="900" dirty="0"/>
              <a:t>.</a:t>
            </a:r>
          </a:p>
          <a:p>
            <a:r>
              <a:rPr lang="en-US" sz="900" dirty="0"/>
              <a:t>When you have registered you will be able to:</a:t>
            </a:r>
            <a:endParaRPr lang="en-US" sz="900" dirty="0">
              <a:cs typeface="Calibri"/>
            </a:endParaRPr>
          </a:p>
          <a:p>
            <a:r>
              <a:rPr lang="en-US" sz="900" dirty="0"/>
              <a:t>Review benefit information and plan materials</a:t>
            </a:r>
            <a:endParaRPr lang="en-US" sz="900" dirty="0">
              <a:cs typeface="Calibri"/>
            </a:endParaRPr>
          </a:p>
          <a:p>
            <a:r>
              <a:rPr lang="en-US" sz="900" dirty="0"/>
              <a:t>Look up your latest claim information after we have received claims to process</a:t>
            </a:r>
            <a:endParaRPr lang="en-US" sz="900" dirty="0">
              <a:cs typeface="Calibri"/>
            </a:endParaRPr>
          </a:p>
          <a:p>
            <a:r>
              <a:rPr lang="en-US" sz="900" dirty="0"/>
              <a:t>Print a temporary member ID and request a new one if needed</a:t>
            </a:r>
            <a:endParaRPr lang="en-US" sz="900" dirty="0">
              <a:cs typeface="Calibri"/>
            </a:endParaRPr>
          </a:p>
          <a:p>
            <a:r>
              <a:rPr lang="en-US" sz="900" dirty="0"/>
              <a:t>Look up drugs and how much they cost under your plan</a:t>
            </a:r>
            <a:endParaRPr lang="en-US" sz="900" dirty="0">
              <a:cs typeface="Calibri"/>
            </a:endParaRPr>
          </a:p>
          <a:p>
            <a:r>
              <a:rPr lang="en-US" sz="900" dirty="0"/>
              <a:t>Search for network providers</a:t>
            </a:r>
            <a:endParaRPr lang="en-US" sz="900" dirty="0">
              <a:cs typeface="Calibri"/>
            </a:endParaRPr>
          </a:p>
          <a:p>
            <a:r>
              <a:rPr lang="en-US" sz="900" dirty="0"/>
              <a:t>Sign up to get your Explanation of Benefits online</a:t>
            </a:r>
            <a:endParaRPr lang="en-US" sz="900" dirty="0">
              <a:cs typeface="Calibri"/>
            </a:endParaRPr>
          </a:p>
          <a:p>
            <a:r>
              <a:rPr lang="en-US" sz="900" dirty="0"/>
              <a:t>Once you get your member ID card, you can go to that same website to register for your secure personal online account.</a:t>
            </a:r>
            <a:endParaRPr lang="en-US" sz="900" dirty="0">
              <a:cs typeface="Calibri"/>
            </a:endParaRPr>
          </a:p>
          <a:p>
            <a:r>
              <a:rPr lang="en-US" sz="900" dirty="0"/>
              <a:t>To register, visit the website, click on sign in/register, register now, enter your information, create a username and password, and verify your account. Then you are set to go.</a:t>
            </a:r>
            <a:endParaRPr lang="en-US" sz="900"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31</a:t>
            </a:fld>
            <a:endParaRPr lang="en-US"/>
          </a:p>
        </p:txBody>
      </p:sp>
    </p:spTree>
    <p:extLst>
      <p:ext uri="{BB962C8B-B14F-4D97-AF65-F5344CB8AC3E}">
        <p14:creationId xmlns:p14="http://schemas.microsoft.com/office/powerpoint/2010/main" val="4022994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With the UnitedHealthcare mobile app, you can stay on top of your benefits anywhere you go, 24/7.</a:t>
            </a:r>
          </a:p>
          <a:p>
            <a:r>
              <a:rPr lang="en-US" sz="900" dirty="0"/>
              <a:t>You can find network care options for providers, clinics and hospitals in your area, or talk to a provider 24/7.</a:t>
            </a:r>
          </a:p>
          <a:p>
            <a:r>
              <a:rPr lang="en-US" sz="900" dirty="0"/>
              <a:t>You can manage your health plan details, generate and share digital health plan ID cards, and view claims and rewards.</a:t>
            </a:r>
          </a:p>
          <a:p>
            <a:r>
              <a:rPr lang="en-US" sz="900" dirty="0"/>
              <a:t>Stay on top of your costs by viewing your copay, annual deductible and out-of-pocket expenses.</a:t>
            </a:r>
          </a:p>
          <a:p>
            <a:r>
              <a:rPr lang="en-US" sz="900" dirty="0"/>
              <a:t>And you can even find a gym location.</a:t>
            </a:r>
          </a:p>
          <a:p>
            <a:r>
              <a:rPr lang="en-US" sz="900" dirty="0"/>
              <a:t>To download the app, scan the QR code with the camera on a smartphone or tablet.</a:t>
            </a:r>
          </a:p>
        </p:txBody>
      </p:sp>
      <p:sp>
        <p:nvSpPr>
          <p:cNvPr id="4" name="Slide Number Placeholder 3"/>
          <p:cNvSpPr>
            <a:spLocks noGrp="1"/>
          </p:cNvSpPr>
          <p:nvPr>
            <p:ph type="sldNum" sz="quarter" idx="5"/>
          </p:nvPr>
        </p:nvSpPr>
        <p:spPr/>
        <p:txBody>
          <a:bodyPr/>
          <a:lstStyle/>
          <a:p>
            <a:fld id="{DF0177F8-3717-E441-ABD5-E9CC1E0ED10B}" type="slidenum">
              <a:rPr lang="en-US" smtClean="0"/>
              <a:t>32</a:t>
            </a:fld>
            <a:endParaRPr lang="en-US"/>
          </a:p>
        </p:txBody>
      </p:sp>
    </p:spTree>
    <p:extLst>
      <p:ext uri="{BB962C8B-B14F-4D97-AF65-F5344CB8AC3E}">
        <p14:creationId xmlns:p14="http://schemas.microsoft.com/office/powerpoint/2010/main" val="4147097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a:t>How do you enroll?</a:t>
            </a:r>
          </a:p>
        </p:txBody>
      </p:sp>
      <p:sp>
        <p:nvSpPr>
          <p:cNvPr id="4" name="Slide Number Placeholder 3"/>
          <p:cNvSpPr>
            <a:spLocks noGrp="1"/>
          </p:cNvSpPr>
          <p:nvPr>
            <p:ph type="sldNum" sz="quarter" idx="5"/>
          </p:nvPr>
        </p:nvSpPr>
        <p:spPr/>
        <p:txBody>
          <a:bodyPr/>
          <a:lstStyle/>
          <a:p>
            <a:fld id="{DF0177F8-3717-E441-ABD5-E9CC1E0ED10B}" type="slidenum">
              <a:rPr lang="en-US" smtClean="0"/>
              <a:t>33</a:t>
            </a:fld>
            <a:endParaRPr lang="en-US"/>
          </a:p>
        </p:txBody>
      </p:sp>
    </p:spTree>
    <p:extLst>
      <p:ext uri="{BB962C8B-B14F-4D97-AF65-F5344CB8AC3E}">
        <p14:creationId xmlns:p14="http://schemas.microsoft.com/office/powerpoint/2010/main" val="2792615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chemeClr val="tx1"/>
                </a:solidFill>
                <a:effectLst/>
              </a:rPr>
              <a:t>If you are over age 65 and qualify for Medicare, retired employees who are enrolled in medical benefits upon retirement can enroll in Stetson’s UnitedHealthcare Group Medicare Advantage PPO program at a lower premium. </a:t>
            </a:r>
          </a:p>
          <a:p>
            <a:r>
              <a:rPr lang="en-US" b="0" i="0" dirty="0">
                <a:solidFill>
                  <a:schemeClr val="tx1"/>
                </a:solidFill>
                <a:effectLst/>
              </a:rPr>
              <a:t>To qualify, the employee (and spouse/domestic partner) will need to each be enrolled in Medicare Part A and Medicare Part B. </a:t>
            </a:r>
          </a:p>
          <a:p>
            <a:r>
              <a:rPr lang="en-US" b="0" i="0" dirty="0">
                <a:solidFill>
                  <a:schemeClr val="tx1"/>
                </a:solidFill>
                <a:effectLst/>
              </a:rPr>
              <a:t>Please contact People Operations to complete the Stetson University application</a:t>
            </a:r>
            <a:r>
              <a:rPr lang="en-US" b="0" i="0" dirty="0">
                <a:solidFill>
                  <a:schemeClr val="tx1"/>
                </a:solidFill>
                <a:effectLst/>
                <a:latin typeface="Aptos" panose="020B0004020202020204" pitchFamily="34" charset="0"/>
              </a:rPr>
              <a:t>.</a:t>
            </a:r>
            <a:endParaRPr lang="en-US" dirty="0">
              <a:solidFill>
                <a:schemeClr val="tx1"/>
              </a:solidFill>
              <a:highlight>
                <a:srgbClr val="FFFF00"/>
              </a:highlight>
              <a:ea typeface="ＭＳ Ｐゴシック"/>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34</a:t>
            </a:fld>
            <a:endParaRPr lang="en-US"/>
          </a:p>
        </p:txBody>
      </p:sp>
    </p:spTree>
    <p:extLst>
      <p:ext uri="{BB962C8B-B14F-4D97-AF65-F5344CB8AC3E}">
        <p14:creationId xmlns:p14="http://schemas.microsoft.com/office/powerpoint/2010/main" val="28159549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66354">
              <a:defRPr/>
            </a:pPr>
            <a:r>
              <a:rPr lang="en-US" sz="900" dirty="0"/>
              <a:t>This concludes the presentation, if you have any remaining questions about your plan please feel free to call customer service at </a:t>
            </a:r>
            <a:r>
              <a:rPr lang="en-US" b="0" dirty="0"/>
              <a:t>1-877-714-0178, TTY 711, 8 am – 8 pm local time, Monday – Friday.</a:t>
            </a:r>
            <a:endParaRPr lang="en-US" sz="900" b="0" dirty="0"/>
          </a:p>
        </p:txBody>
      </p:sp>
      <p:sp>
        <p:nvSpPr>
          <p:cNvPr id="4" name="Slide Number Placeholder 3"/>
          <p:cNvSpPr>
            <a:spLocks noGrp="1"/>
          </p:cNvSpPr>
          <p:nvPr>
            <p:ph type="sldNum" sz="quarter" idx="5"/>
          </p:nvPr>
        </p:nvSpPr>
        <p:spPr/>
        <p:txBody>
          <a:bodyPr/>
          <a:lstStyle/>
          <a:p>
            <a:fld id="{DF0177F8-3717-E441-ABD5-E9CC1E0ED10B}" type="slidenum">
              <a:rPr lang="en-US" smtClean="0"/>
              <a:t>35</a:t>
            </a:fld>
            <a:endParaRPr lang="en-US"/>
          </a:p>
        </p:txBody>
      </p:sp>
    </p:spTree>
    <p:extLst>
      <p:ext uri="{BB962C8B-B14F-4D97-AF65-F5344CB8AC3E}">
        <p14:creationId xmlns:p14="http://schemas.microsoft.com/office/powerpoint/2010/main" val="2949638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66354" rtl="0" eaLnBrk="1" fontAlgn="auto" latinLnBrk="0" hangingPunct="1">
              <a:lnSpc>
                <a:spcPct val="100000"/>
              </a:lnSpc>
              <a:spcBef>
                <a:spcPct val="0"/>
              </a:spcBef>
              <a:spcAft>
                <a:spcPct val="0"/>
              </a:spcAft>
              <a:buClrTx/>
              <a:buSzTx/>
              <a:buFontTx/>
              <a:buNone/>
              <a:defRPr/>
            </a:pPr>
            <a:r>
              <a:rPr lang="en-US" sz="900" dirty="0"/>
              <a:t>Thank you all for taking the time to learn about your UnitedHealthcare® Group Medicare Advantage plan through </a:t>
            </a:r>
            <a:r>
              <a:rPr lang="en-US" dirty="0"/>
              <a:t>Stetson University. </a:t>
            </a:r>
            <a:r>
              <a:rPr lang="en-US" sz="900" dirty="0"/>
              <a:t>We are excited to welcome you to our UnitedHealthcare® family!</a:t>
            </a:r>
          </a:p>
        </p:txBody>
      </p:sp>
      <p:sp>
        <p:nvSpPr>
          <p:cNvPr id="4" name="Slide Number Placeholder 3"/>
          <p:cNvSpPr>
            <a:spLocks noGrp="1"/>
          </p:cNvSpPr>
          <p:nvPr>
            <p:ph type="sldNum" sz="quarter" idx="5"/>
          </p:nvPr>
        </p:nvSpPr>
        <p:spPr/>
        <p:txBody>
          <a:bodyPr/>
          <a:lstStyle/>
          <a:p>
            <a:fld id="{DF0177F8-3717-E441-ABD5-E9CC1E0ED10B}" type="slidenum">
              <a:rPr lang="en-US" smtClean="0"/>
              <a:t>36</a:t>
            </a:fld>
            <a:endParaRPr lang="en-US"/>
          </a:p>
        </p:txBody>
      </p:sp>
    </p:spTree>
    <p:extLst>
      <p:ext uri="{BB962C8B-B14F-4D97-AF65-F5344CB8AC3E}">
        <p14:creationId xmlns:p14="http://schemas.microsoft.com/office/powerpoint/2010/main" val="1205853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lang="en-US" sz="900" i="1" dirty="0"/>
          </a:p>
        </p:txBody>
      </p:sp>
      <p:sp>
        <p:nvSpPr>
          <p:cNvPr id="4" name="Slide Number Placeholder 3"/>
          <p:cNvSpPr>
            <a:spLocks noGrp="1"/>
          </p:cNvSpPr>
          <p:nvPr>
            <p:ph type="sldNum" sz="quarter" idx="5"/>
          </p:nvPr>
        </p:nvSpPr>
        <p:spPr/>
        <p:txBody>
          <a:bodyPr/>
          <a:lstStyle/>
          <a:p>
            <a:fld id="{DF0177F8-3717-E441-ABD5-E9CC1E0ED10B}" type="slidenum">
              <a:rPr lang="en-US" smtClean="0"/>
              <a:t>37</a:t>
            </a:fld>
            <a:endParaRPr lang="en-US"/>
          </a:p>
        </p:txBody>
      </p:sp>
    </p:spTree>
    <p:extLst>
      <p:ext uri="{BB962C8B-B14F-4D97-AF65-F5344CB8AC3E}">
        <p14:creationId xmlns:p14="http://schemas.microsoft.com/office/powerpoint/2010/main" val="151904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2460">
              <a:defRPr/>
            </a:pPr>
            <a:r>
              <a:rPr lang="en-US" sz="900" dirty="0"/>
              <a:t>To be eligible for Medicare, a person needs to be 65 years old or under 65 and qualify based on disability or other special situation. You must also be a U.S. citizen or legal resident who has lived in the U.S. for at least 5 consecutive years. If you or your spouse have contributed to payroll taxes, you are eligible for Medicare when you reach 65 regardless of your income or health status.</a:t>
            </a:r>
            <a:endParaRPr lang="en-US" sz="900"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4</a:t>
            </a:fld>
            <a:endParaRPr lang="en-US"/>
          </a:p>
        </p:txBody>
      </p:sp>
    </p:spTree>
    <p:extLst>
      <p:ext uri="{BB962C8B-B14F-4D97-AF65-F5344CB8AC3E}">
        <p14:creationId xmlns:p14="http://schemas.microsoft.com/office/powerpoint/2010/main" val="14228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900"/>
              <a:t>Upon becoming eligible for Medicare, you can enroll in traditional Medicare (sometimes called Original Medicare), which is sponsored by the federal government. It provides coverage for hospital stays and inpatient care as well as some coverage to help you pay for provider visits and outpatient care.</a:t>
            </a:r>
          </a:p>
        </p:txBody>
      </p:sp>
      <p:sp>
        <p:nvSpPr>
          <p:cNvPr id="4" name="Slide Number Placeholder 3"/>
          <p:cNvSpPr>
            <a:spLocks noGrp="1"/>
          </p:cNvSpPr>
          <p:nvPr>
            <p:ph type="sldNum" sz="quarter" idx="5"/>
          </p:nvPr>
        </p:nvSpPr>
        <p:spPr/>
        <p:txBody>
          <a:bodyPr/>
          <a:lstStyle/>
          <a:p>
            <a:fld id="{DF0177F8-3717-E441-ABD5-E9CC1E0ED10B}" type="slidenum">
              <a:rPr lang="en-US" smtClean="0"/>
              <a:t>5</a:t>
            </a:fld>
            <a:endParaRPr lang="en-US"/>
          </a:p>
        </p:txBody>
      </p:sp>
    </p:spTree>
    <p:extLst>
      <p:ext uri="{BB962C8B-B14F-4D97-AF65-F5344CB8AC3E}">
        <p14:creationId xmlns:p14="http://schemas.microsoft.com/office/powerpoint/2010/main" val="1549847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66354">
              <a:defRPr/>
            </a:pPr>
            <a:r>
              <a:rPr lang="en-US" sz="900" dirty="0"/>
              <a:t>Another option is to enroll in a Medicare Advantage (or Part C) plan. A Medicare Advantage plan, offered by private companies such as UnitedHealthcare®, combines Original Medicare (Parts A and B) into one plan, often includes Part D drug coverage, and offers additional programs.</a:t>
            </a:r>
          </a:p>
          <a:p>
            <a:pPr defTabSz="766354">
              <a:defRPr/>
            </a:pPr>
            <a:r>
              <a:rPr lang="en-US" sz="900" dirty="0">
                <a:solidFill>
                  <a:srgbClr val="323232"/>
                </a:solidFill>
                <a:cs typeface="Arial"/>
              </a:rPr>
              <a:t>To enroll in a Medicare Advantage plan, you must already be enrolled in Medicare Part A and Part B and continue to pay your Medicare Part B premiums.</a:t>
            </a:r>
            <a:endParaRPr lang="en-US" sz="1200" u="sng" dirty="0">
              <a:latin typeface="Arial"/>
              <a:ea typeface="ＭＳ Ｐゴシック"/>
              <a:cs typeface="ＭＳ Ｐゴシック" charset="0"/>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6</a:t>
            </a:fld>
            <a:endParaRPr lang="en-US"/>
          </a:p>
        </p:txBody>
      </p:sp>
    </p:spTree>
    <p:extLst>
      <p:ext uri="{BB962C8B-B14F-4D97-AF65-F5344CB8AC3E}">
        <p14:creationId xmlns:p14="http://schemas.microsoft.com/office/powerpoint/2010/main" val="213484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ct val="0"/>
              </a:spcBef>
              <a:spcAft>
                <a:spcPct val="0"/>
              </a:spcAft>
              <a:buClrTx/>
              <a:buSzTx/>
              <a:buFontTx/>
              <a:buNone/>
              <a:defRPr/>
            </a:pPr>
            <a:r>
              <a:rPr lang="en-US" sz="900" dirty="0"/>
              <a:t>Let’s review the plan benefits, programs and features that are part of your </a:t>
            </a:r>
            <a:r>
              <a:rPr lang="en-US" sz="900" b="0" dirty="0">
                <a:solidFill>
                  <a:schemeClr val="bg1"/>
                </a:solidFill>
                <a:latin typeface="Arial" panose="020B0604020202020204" pitchFamily="34" charset="0"/>
                <a:cs typeface="Arial" panose="020B0604020202020204" pitchFamily="34" charset="0"/>
              </a:rPr>
              <a:t>UnitedHealthcare Group Medicare Advantage National PPO Plan </a:t>
            </a:r>
            <a:r>
              <a:rPr lang="en-US" sz="900" dirty="0" err="1"/>
              <a:t>plan</a:t>
            </a:r>
            <a:r>
              <a:rPr lang="en-US" sz="900" dirty="0"/>
              <a:t>.</a:t>
            </a:r>
          </a:p>
        </p:txBody>
      </p:sp>
      <p:sp>
        <p:nvSpPr>
          <p:cNvPr id="4" name="Slide Number Placeholder 3"/>
          <p:cNvSpPr>
            <a:spLocks noGrp="1"/>
          </p:cNvSpPr>
          <p:nvPr>
            <p:ph type="sldNum" sz="quarter" idx="5"/>
          </p:nvPr>
        </p:nvSpPr>
        <p:spPr/>
        <p:txBody>
          <a:bodyPr/>
          <a:lstStyle/>
          <a:p>
            <a:fld id="{DF0177F8-3717-E441-ABD5-E9CC1E0ED10B}" type="slidenum">
              <a:rPr lang="en-US" smtClean="0"/>
              <a:t>7</a:t>
            </a:fld>
            <a:endParaRPr lang="en-US"/>
          </a:p>
        </p:txBody>
      </p:sp>
    </p:spTree>
    <p:extLst>
      <p:ext uri="{BB962C8B-B14F-4D97-AF65-F5344CB8AC3E}">
        <p14:creationId xmlns:p14="http://schemas.microsoft.com/office/powerpoint/2010/main" val="1371627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66354">
              <a:defRPr/>
            </a:pPr>
            <a:r>
              <a:rPr lang="en-US" sz="900" dirty="0"/>
              <a:t>Your Group Medicare Advantage plan with Stetson University covers all the Part A benefits (inpatient hospital, skilled nursing and home health), all the Part B benefits (provider office visits, outpatient care, and labs, and Part D – prescription drug coverage, and offers additional benefits and programs beyond Original Medicare. You continue to retain all the rights and privileges of Medicare, but your benefits and claims are processed by UnitedHealthcare®.</a:t>
            </a:r>
          </a:p>
        </p:txBody>
      </p:sp>
      <p:sp>
        <p:nvSpPr>
          <p:cNvPr id="4" name="Slide Number Placeholder 3"/>
          <p:cNvSpPr>
            <a:spLocks noGrp="1"/>
          </p:cNvSpPr>
          <p:nvPr>
            <p:ph type="sldNum" sz="quarter" idx="5"/>
          </p:nvPr>
        </p:nvSpPr>
        <p:spPr/>
        <p:txBody>
          <a:bodyPr/>
          <a:lstStyle/>
          <a:p>
            <a:fld id="{DF0177F8-3717-E441-ABD5-E9CC1E0ED10B}" type="slidenum">
              <a:rPr lang="en-US" smtClean="0"/>
              <a:t>8</a:t>
            </a:fld>
            <a:endParaRPr lang="en-US"/>
          </a:p>
        </p:txBody>
      </p:sp>
    </p:spTree>
    <p:extLst>
      <p:ext uri="{BB962C8B-B14F-4D97-AF65-F5344CB8AC3E}">
        <p14:creationId xmlns:p14="http://schemas.microsoft.com/office/powerpoint/2010/main" val="295384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10903">
              <a:defRPr/>
            </a:pPr>
            <a:r>
              <a:rPr lang="en-US" sz="900" dirty="0"/>
              <a:t>The National PPO plan lets you use providers in or out of the UnitedHealthcare® network for the same cost to you as long as the out-of-network provider participates in Medicare and is willing to bill UnitedHealthcare. </a:t>
            </a:r>
          </a:p>
          <a:p>
            <a:pPr defTabSz="510903">
              <a:defRPr/>
            </a:pPr>
            <a:r>
              <a:rPr lang="en-US" sz="900" dirty="0"/>
              <a:t>The provider you currently use may already be in the UnitedHealthcare® network under your plan. To confirm if your provider is in-network, check online at retiree.uhc.com or call UnitedHealthcare® customer service </a:t>
            </a:r>
            <a:r>
              <a:rPr lang="en-US" b="0" dirty="0"/>
              <a:t>1-877-714-0178.</a:t>
            </a:r>
            <a:endParaRPr lang="en-US" sz="900" b="0" dirty="0">
              <a:highlight>
                <a:srgbClr val="FFFF00"/>
              </a:highlight>
              <a:cs typeface="Calibri"/>
            </a:endParaRPr>
          </a:p>
          <a:p>
            <a:pPr defTabSz="510903">
              <a:defRPr/>
            </a:pPr>
            <a:r>
              <a:rPr lang="en-US" sz="900" dirty="0"/>
              <a:t>If your provider is not in the UnitedHealthcare® network, our customer service team can assist by confirming if the provider participates in Medicare and accepts the plan.</a:t>
            </a:r>
          </a:p>
        </p:txBody>
      </p:sp>
      <p:sp>
        <p:nvSpPr>
          <p:cNvPr id="4" name="Slide Number Placeholder 3"/>
          <p:cNvSpPr>
            <a:spLocks noGrp="1"/>
          </p:cNvSpPr>
          <p:nvPr>
            <p:ph type="sldNum" sz="quarter" idx="5"/>
          </p:nvPr>
        </p:nvSpPr>
        <p:spPr/>
        <p:txBody>
          <a:bodyPr/>
          <a:lstStyle/>
          <a:p>
            <a:fld id="{DF0177F8-3717-E441-ABD5-E9CC1E0ED10B}" type="slidenum">
              <a:rPr lang="en-US" smtClean="0"/>
              <a:t>9</a:t>
            </a:fld>
            <a:endParaRPr lang="en-US"/>
          </a:p>
        </p:txBody>
      </p:sp>
    </p:spTree>
    <p:extLst>
      <p:ext uri="{BB962C8B-B14F-4D97-AF65-F5344CB8AC3E}">
        <p14:creationId xmlns:p14="http://schemas.microsoft.com/office/powerpoint/2010/main" val="767046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370249" y="6083710"/>
            <a:ext cx="8347421" cy="77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08381" y="901700"/>
            <a:ext cx="6227505" cy="2103967"/>
          </a:xfrm>
        </p:spPr>
        <p:txBody>
          <a:bodyPr anchor="b">
            <a:noAutofit/>
          </a:bodyPr>
          <a:lstStyle>
            <a:lvl1pPr algn="l">
              <a:defRPr sz="3800" spc="0" baseline="0">
                <a:solidFill>
                  <a:srgbClr val="002677"/>
                </a:solidFill>
              </a:defRPr>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408381" y="2991201"/>
            <a:ext cx="6227505" cy="943488"/>
          </a:xfrm>
        </p:spPr>
        <p:txBody>
          <a:bodyPr>
            <a:noAutofit/>
          </a:bodyPr>
          <a:lstStyle>
            <a:lvl1pPr marL="0" indent="0" algn="l">
              <a:buNone/>
              <a:defRPr sz="1500">
                <a:solidFill>
                  <a:schemeClr val="accent1"/>
                </a:solidFill>
              </a:defRPr>
            </a:lvl1pPr>
            <a:lvl2pPr marL="342875" indent="0" algn="ctr">
              <a:buNone/>
              <a:defRPr sz="15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370249" y="6083710"/>
            <a:ext cx="2257425" cy="270245"/>
          </a:xfrm>
        </p:spPr>
        <p:txBody>
          <a:bodyPr/>
          <a:lstStyle>
            <a:lvl1pPr marL="0" indent="0">
              <a:buNone/>
              <a:defRPr sz="1000" b="0"/>
            </a:lvl1pPr>
            <a:lvl2pPr marL="88894" indent="0">
              <a:buNone/>
              <a:defRPr/>
            </a:lvl2pPr>
          </a:lstStyle>
          <a:p>
            <a:pPr lvl="0"/>
            <a:r>
              <a:rPr lang="en-US"/>
              <a:t>Click to edit</a:t>
            </a:r>
          </a:p>
        </p:txBody>
      </p:sp>
      <p:sp>
        <p:nvSpPr>
          <p:cNvPr id="14" name="Freeform 13">
            <a:extLst>
              <a:ext uri="{FF2B5EF4-FFF2-40B4-BE49-F238E27FC236}">
                <a16:creationId xmlns:a16="http://schemas.microsoft.com/office/drawing/2014/main" id="{C1DEA533-C29E-F24E-AA8B-1C5C0A5F4AB7}"/>
              </a:ext>
            </a:extLst>
          </p:cNvPr>
          <p:cNvSpPr/>
          <p:nvPr userDrawn="1"/>
        </p:nvSpPr>
        <p:spPr>
          <a:xfrm>
            <a:off x="0" y="2965974"/>
            <a:ext cx="9155359" cy="2254806"/>
          </a:xfrm>
          <a:custGeom>
            <a:avLst/>
            <a:gdLst>
              <a:gd name="connsiteX0" fmla="*/ 75465 w 9155359"/>
              <a:gd name="connsiteY0" fmla="*/ 1228752 h 2254806"/>
              <a:gd name="connsiteX1" fmla="*/ 2401545 w 9155359"/>
              <a:gd name="connsiteY1" fmla="*/ 2000225 h 2254806"/>
              <a:gd name="connsiteX2" fmla="*/ 48611 w 9155359"/>
              <a:gd name="connsiteY2" fmla="*/ 1366682 h 2254806"/>
              <a:gd name="connsiteX3" fmla="*/ 0 w 9155359"/>
              <a:gd name="connsiteY3" fmla="*/ 1368140 h 2254806"/>
              <a:gd name="connsiteX4" fmla="*/ 0 w 9155359"/>
              <a:gd name="connsiteY4" fmla="*/ 1228898 h 2254806"/>
              <a:gd name="connsiteX5" fmla="*/ 0 w 9155359"/>
              <a:gd name="connsiteY5" fmla="*/ 940062 h 2254806"/>
              <a:gd name="connsiteX6" fmla="*/ 184018 w 9155359"/>
              <a:gd name="connsiteY6" fmla="*/ 959482 h 2254806"/>
              <a:gd name="connsiteX7" fmla="*/ 2339206 w 9155359"/>
              <a:gd name="connsiteY7" fmla="*/ 1953264 h 2254806"/>
              <a:gd name="connsiteX8" fmla="*/ 115341 w 9155359"/>
              <a:gd name="connsiteY8" fmla="*/ 1093334 h 2254806"/>
              <a:gd name="connsiteX9" fmla="*/ 0 w 9155359"/>
              <a:gd name="connsiteY9" fmla="*/ 1085497 h 2254806"/>
              <a:gd name="connsiteX10" fmla="*/ 5599046 w 9155359"/>
              <a:gd name="connsiteY10" fmla="*/ 904719 h 2254806"/>
              <a:gd name="connsiteX11" fmla="*/ 6485913 w 9155359"/>
              <a:gd name="connsiteY11" fmla="*/ 1214084 h 2254806"/>
              <a:gd name="connsiteX12" fmla="*/ 6485913 w 9155359"/>
              <a:gd name="connsiteY12" fmla="*/ 1214273 h 2254806"/>
              <a:gd name="connsiteX13" fmla="*/ 5262052 w 9155359"/>
              <a:gd name="connsiteY13" fmla="*/ 1389738 h 2254806"/>
              <a:gd name="connsiteX14" fmla="*/ 3948946 w 9155359"/>
              <a:gd name="connsiteY14" fmla="*/ 2070808 h 2254806"/>
              <a:gd name="connsiteX15" fmla="*/ 3030908 w 9155359"/>
              <a:gd name="connsiteY15" fmla="*/ 2249012 h 2254806"/>
              <a:gd name="connsiteX16" fmla="*/ 2401356 w 9155359"/>
              <a:gd name="connsiteY16" fmla="*/ 2000225 h 2254806"/>
              <a:gd name="connsiteX17" fmla="*/ 3424556 w 9155359"/>
              <a:gd name="connsiteY17" fmla="*/ 1849989 h 2254806"/>
              <a:gd name="connsiteX18" fmla="*/ 4734914 w 9155359"/>
              <a:gd name="connsiteY18" fmla="*/ 1115722 h 2254806"/>
              <a:gd name="connsiteX19" fmla="*/ 5599046 w 9155359"/>
              <a:gd name="connsiteY19" fmla="*/ 904719 h 2254806"/>
              <a:gd name="connsiteX20" fmla="*/ 9155359 w 9155359"/>
              <a:gd name="connsiteY20" fmla="*/ 681109 h 2254806"/>
              <a:gd name="connsiteX21" fmla="*/ 9155359 w 9155359"/>
              <a:gd name="connsiteY21" fmla="*/ 825935 h 2254806"/>
              <a:gd name="connsiteX22" fmla="*/ 9149737 w 9155359"/>
              <a:gd name="connsiteY22" fmla="*/ 860604 h 2254806"/>
              <a:gd name="connsiteX23" fmla="*/ 8219858 w 9155359"/>
              <a:gd name="connsiteY23" fmla="*/ 1354116 h 2254806"/>
              <a:gd name="connsiteX24" fmla="*/ 6835032 w 9155359"/>
              <a:gd name="connsiteY24" fmla="*/ 1469107 h 2254806"/>
              <a:gd name="connsiteX25" fmla="*/ 8199299 w 9155359"/>
              <a:gd name="connsiteY25" fmla="*/ 1236288 h 2254806"/>
              <a:gd name="connsiteX26" fmla="*/ 0 w 9155359"/>
              <a:gd name="connsiteY26" fmla="*/ 642868 h 2254806"/>
              <a:gd name="connsiteX27" fmla="*/ 230952 w 9155359"/>
              <a:gd name="connsiteY27" fmla="*/ 668304 h 2254806"/>
              <a:gd name="connsiteX28" fmla="*/ 2292119 w 9155359"/>
              <a:gd name="connsiteY28" fmla="*/ 1900446 h 2254806"/>
              <a:gd name="connsiteX29" fmla="*/ 206890 w 9155359"/>
              <a:gd name="connsiteY29" fmla="*/ 813882 h 2254806"/>
              <a:gd name="connsiteX30" fmla="*/ 0 w 9155359"/>
              <a:gd name="connsiteY30" fmla="*/ 791487 h 2254806"/>
              <a:gd name="connsiteX31" fmla="*/ 9155359 w 9155359"/>
              <a:gd name="connsiteY31" fmla="*/ 337384 h 2254806"/>
              <a:gd name="connsiteX32" fmla="*/ 9155359 w 9155359"/>
              <a:gd name="connsiteY32" fmla="*/ 508809 h 2254806"/>
              <a:gd name="connsiteX33" fmla="*/ 7983195 w 9155359"/>
              <a:gd name="connsiteY33" fmla="*/ 1238557 h 2254806"/>
              <a:gd name="connsiteX34" fmla="*/ 6686100 w 9155359"/>
              <a:gd name="connsiteY34" fmla="*/ 1350808 h 2254806"/>
              <a:gd name="connsiteX35" fmla="*/ 7924457 w 9155359"/>
              <a:gd name="connsiteY35" fmla="*/ 1139061 h 2254806"/>
              <a:gd name="connsiteX36" fmla="*/ 9133957 w 9155359"/>
              <a:gd name="connsiteY36" fmla="*/ 351217 h 2254806"/>
              <a:gd name="connsiteX37" fmla="*/ 9155359 w 9155359"/>
              <a:gd name="connsiteY37" fmla="*/ 0 h 2254806"/>
              <a:gd name="connsiteX38" fmla="*/ 9155359 w 9155359"/>
              <a:gd name="connsiteY38" fmla="*/ 170058 h 2254806"/>
              <a:gd name="connsiteX39" fmla="*/ 9141500 w 9155359"/>
              <a:gd name="connsiteY39" fmla="*/ 179667 h 2254806"/>
              <a:gd name="connsiteX40" fmla="*/ 7681351 w 9155359"/>
              <a:gd name="connsiteY40" fmla="*/ 1168541 h 2254806"/>
              <a:gd name="connsiteX41" fmla="*/ 6485913 w 9155359"/>
              <a:gd name="connsiteY41" fmla="*/ 1214084 h 2254806"/>
              <a:gd name="connsiteX42" fmla="*/ 7643740 w 9155359"/>
              <a:gd name="connsiteY42" fmla="*/ 1057139 h 2254806"/>
              <a:gd name="connsiteX43" fmla="*/ 8830271 w 9155359"/>
              <a:gd name="connsiteY43" fmla="*/ 227534 h 22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55359" h="2254806">
                <a:moveTo>
                  <a:pt x="75465" y="1228752"/>
                </a:moveTo>
                <a:cubicBezTo>
                  <a:pt x="976487" y="1264591"/>
                  <a:pt x="1657416" y="1843345"/>
                  <a:pt x="2401545" y="2000225"/>
                </a:cubicBezTo>
                <a:cubicBezTo>
                  <a:pt x="1604124" y="1924487"/>
                  <a:pt x="931939" y="1377046"/>
                  <a:pt x="48611" y="1366682"/>
                </a:cubicBezTo>
                <a:lnTo>
                  <a:pt x="0" y="1368140"/>
                </a:lnTo>
                <a:lnTo>
                  <a:pt x="0" y="1228898"/>
                </a:lnTo>
                <a:close/>
                <a:moveTo>
                  <a:pt x="0" y="940062"/>
                </a:moveTo>
                <a:lnTo>
                  <a:pt x="184018" y="959482"/>
                </a:lnTo>
                <a:cubicBezTo>
                  <a:pt x="1352510" y="1119149"/>
                  <a:pt x="1773248" y="1724721"/>
                  <a:pt x="2339206" y="1953264"/>
                </a:cubicBezTo>
                <a:cubicBezTo>
                  <a:pt x="1805401" y="1820568"/>
                  <a:pt x="1092319" y="1197068"/>
                  <a:pt x="115341" y="1093334"/>
                </a:cubicBezTo>
                <a:lnTo>
                  <a:pt x="0" y="1085497"/>
                </a:lnTo>
                <a:close/>
                <a:moveTo>
                  <a:pt x="5599046" y="904719"/>
                </a:moveTo>
                <a:cubicBezTo>
                  <a:pt x="5920596" y="903360"/>
                  <a:pt x="6245935" y="988730"/>
                  <a:pt x="6485913" y="1214084"/>
                </a:cubicBezTo>
                <a:lnTo>
                  <a:pt x="6485913" y="1214273"/>
                </a:lnTo>
                <a:cubicBezTo>
                  <a:pt x="6202638" y="1101927"/>
                  <a:pt x="5676165" y="1130179"/>
                  <a:pt x="5262052" y="1389738"/>
                </a:cubicBezTo>
                <a:lnTo>
                  <a:pt x="3948946" y="2070808"/>
                </a:lnTo>
                <a:cubicBezTo>
                  <a:pt x="3630711" y="2220098"/>
                  <a:pt x="3318635" y="2273768"/>
                  <a:pt x="3030908" y="2249012"/>
                </a:cubicBezTo>
                <a:cubicBezTo>
                  <a:pt x="2789792" y="2228319"/>
                  <a:pt x="2592068" y="2137233"/>
                  <a:pt x="2401356" y="2000225"/>
                </a:cubicBezTo>
                <a:cubicBezTo>
                  <a:pt x="2886334" y="2054272"/>
                  <a:pt x="3114374" y="1993988"/>
                  <a:pt x="3424556" y="1849989"/>
                </a:cubicBezTo>
                <a:lnTo>
                  <a:pt x="4734914" y="1115722"/>
                </a:lnTo>
                <a:cubicBezTo>
                  <a:pt x="4959734" y="994163"/>
                  <a:pt x="5277495" y="906077"/>
                  <a:pt x="5599046" y="904719"/>
                </a:cubicBezTo>
                <a:close/>
                <a:moveTo>
                  <a:pt x="9155359" y="681109"/>
                </a:moveTo>
                <a:lnTo>
                  <a:pt x="9155359" y="825935"/>
                </a:lnTo>
                <a:lnTo>
                  <a:pt x="9149737" y="860604"/>
                </a:lnTo>
                <a:lnTo>
                  <a:pt x="8219858" y="1354116"/>
                </a:lnTo>
                <a:cubicBezTo>
                  <a:pt x="7594000" y="1653170"/>
                  <a:pt x="7239102" y="1699848"/>
                  <a:pt x="6835032" y="1469107"/>
                </a:cubicBezTo>
                <a:cubicBezTo>
                  <a:pt x="7306273" y="1640037"/>
                  <a:pt x="7708921" y="1496699"/>
                  <a:pt x="8199299" y="1236288"/>
                </a:cubicBezTo>
                <a:close/>
                <a:moveTo>
                  <a:pt x="0" y="642868"/>
                </a:moveTo>
                <a:lnTo>
                  <a:pt x="230952" y="668304"/>
                </a:lnTo>
                <a:cubicBezTo>
                  <a:pt x="1395259" y="838661"/>
                  <a:pt x="1782030" y="1534068"/>
                  <a:pt x="2292119" y="1900446"/>
                </a:cubicBezTo>
                <a:cubicBezTo>
                  <a:pt x="1732557" y="1631332"/>
                  <a:pt x="1367925" y="979209"/>
                  <a:pt x="206890" y="813882"/>
                </a:cubicBezTo>
                <a:lnTo>
                  <a:pt x="0" y="791487"/>
                </a:lnTo>
                <a:close/>
                <a:moveTo>
                  <a:pt x="9155359" y="337384"/>
                </a:moveTo>
                <a:lnTo>
                  <a:pt x="9155359" y="508809"/>
                </a:lnTo>
                <a:lnTo>
                  <a:pt x="7983195" y="1238557"/>
                </a:lnTo>
                <a:cubicBezTo>
                  <a:pt x="7595611" y="1471658"/>
                  <a:pt x="7113571" y="1598556"/>
                  <a:pt x="6686100" y="1350808"/>
                </a:cubicBezTo>
                <a:cubicBezTo>
                  <a:pt x="7023567" y="1458336"/>
                  <a:pt x="7467901" y="1455880"/>
                  <a:pt x="7924457" y="1139061"/>
                </a:cubicBezTo>
                <a:cubicBezTo>
                  <a:pt x="8036457" y="1061215"/>
                  <a:pt x="8837502" y="542863"/>
                  <a:pt x="9133957" y="351217"/>
                </a:cubicBezTo>
                <a:close/>
                <a:moveTo>
                  <a:pt x="9155359" y="0"/>
                </a:moveTo>
                <a:lnTo>
                  <a:pt x="9155359" y="170058"/>
                </a:lnTo>
                <a:lnTo>
                  <a:pt x="9141500" y="179667"/>
                </a:lnTo>
                <a:cubicBezTo>
                  <a:pt x="8781210" y="429322"/>
                  <a:pt x="7808517" y="1101366"/>
                  <a:pt x="7681351" y="1168541"/>
                </a:cubicBezTo>
                <a:cubicBezTo>
                  <a:pt x="7524840" y="1251218"/>
                  <a:pt x="7059473" y="1527690"/>
                  <a:pt x="6485913" y="1214084"/>
                </a:cubicBezTo>
                <a:cubicBezTo>
                  <a:pt x="6878708" y="1376793"/>
                  <a:pt x="7309779" y="1286840"/>
                  <a:pt x="7643740" y="1057139"/>
                </a:cubicBezTo>
                <a:lnTo>
                  <a:pt x="8830271" y="227534"/>
                </a:lnTo>
                <a:close/>
              </a:path>
            </a:pathLst>
          </a:custGeom>
          <a:solidFill>
            <a:srgbClr val="002677"/>
          </a:solidFill>
          <a:ln w="9181" cap="flat">
            <a:noFill/>
            <a:prstDash val="solid"/>
            <a:miter/>
          </a:ln>
        </p:spPr>
        <p:txBody>
          <a:bodyPr wrap="square" rtlCol="0" anchor="ctr">
            <a:noAutofit/>
          </a:bodyPr>
          <a:lstStyle/>
          <a:p>
            <a:r>
              <a:rPr lang="en-US"/>
              <a:t>  </a:t>
            </a:r>
          </a:p>
        </p:txBody>
      </p:sp>
      <p:sp>
        <p:nvSpPr>
          <p:cNvPr id="15" name="Primary-Client-Logo">
            <a:extLst>
              <a:ext uri="{FF2B5EF4-FFF2-40B4-BE49-F238E27FC236}">
                <a16:creationId xmlns:a16="http://schemas.microsoft.com/office/drawing/2014/main" id="{526EA6DD-7353-744A-AD84-B2E27B6572D5}"/>
              </a:ext>
            </a:extLst>
          </p:cNvPr>
          <p:cNvSpPr/>
          <p:nvPr userDrawn="1"/>
        </p:nvSpPr>
        <p:spPr>
          <a:xfrm>
            <a:off x="457200" y="457200"/>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FEC2FE18-E220-AD49-8192-F81367EAC29D}"/>
              </a:ext>
            </a:extLst>
          </p:cNvPr>
          <p:cNvCxnSpPr/>
          <p:nvPr userDrawn="1"/>
        </p:nvCxnSpPr>
        <p:spPr>
          <a:xfrm flipH="1">
            <a:off x="7377733" y="5815348"/>
            <a:ext cx="0" cy="4251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81C6384-C75E-A347-89E8-7317FB3CE874}"/>
              </a:ext>
            </a:extLst>
          </p:cNvPr>
          <p:cNvSpPr txBox="1"/>
          <p:nvPr userDrawn="1"/>
        </p:nvSpPr>
        <p:spPr>
          <a:xfrm>
            <a:off x="7422123" y="5901979"/>
            <a:ext cx="1295547" cy="246221"/>
          </a:xfrm>
          <a:prstGeom prst="rect">
            <a:avLst/>
          </a:prstGeom>
          <a:noFill/>
        </p:spPr>
        <p:txBody>
          <a:bodyPr wrap="none" rtlCol="0">
            <a:spAutoFit/>
          </a:bodyPr>
          <a:lstStyle/>
          <a:p>
            <a:r>
              <a:rPr lang="en-US" sz="1000" dirty="0">
                <a:solidFill>
                  <a:schemeClr val="tx2"/>
                </a:solidFill>
              </a:rPr>
              <a:t>[Plan Sponsor logo]</a:t>
            </a:r>
          </a:p>
        </p:txBody>
      </p:sp>
      <p:pic>
        <p:nvPicPr>
          <p:cNvPr id="11" name="Picture 10" descr="A close up of a sign&#10;&#10;Description automatically generated">
            <a:extLst>
              <a:ext uri="{FF2B5EF4-FFF2-40B4-BE49-F238E27FC236}">
                <a16:creationId xmlns:a16="http://schemas.microsoft.com/office/drawing/2014/main" id="{8860DD98-4B9D-2BE8-ED72-C124E5B84269}"/>
              </a:ext>
            </a:extLst>
          </p:cNvPr>
          <p:cNvPicPr>
            <a:picLocks noChangeAspect="1"/>
          </p:cNvPicPr>
          <p:nvPr userDrawn="1"/>
        </p:nvPicPr>
        <p:blipFill>
          <a:blip r:embed="rId2"/>
          <a:stretch>
            <a:fillRect/>
          </a:stretch>
        </p:blipFill>
        <p:spPr>
          <a:xfrm>
            <a:off x="6050323" y="5828789"/>
            <a:ext cx="1153861" cy="411146"/>
          </a:xfrm>
          <a:prstGeom prst="rect">
            <a:avLst/>
          </a:prstGeom>
        </p:spPr>
      </p:pic>
    </p:spTree>
    <p:extLst>
      <p:ext uri="{BB962C8B-B14F-4D97-AF65-F5344CB8AC3E}">
        <p14:creationId xmlns:p14="http://schemas.microsoft.com/office/powerpoint/2010/main" val="156884262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1801" y="347472"/>
            <a:ext cx="8323312" cy="1096841"/>
          </a:xfrm>
        </p:spPr>
        <p:txBody>
          <a:bodyPr/>
          <a:lstStyle>
            <a:lvl1pPr>
              <a:lnSpc>
                <a:spcPct val="100000"/>
              </a:lnSpc>
              <a:defRPr sz="28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73013" y="5693824"/>
            <a:ext cx="8074552"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883583" y="3975024"/>
            <a:ext cx="3346704" cy="1658837"/>
          </a:xfrm>
        </p:spPr>
        <p:txBody>
          <a:bodyPr/>
          <a:lstStyle>
            <a:lvl1pPr marL="88894" marR="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a:lvl1pPr>
            <a:lvl2pPr marL="120641" indent="0">
              <a:buNone/>
              <a:defRPr/>
            </a:lvl2pPr>
          </a:lstStyle>
          <a:p>
            <a:pPr lvl="0"/>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883583" y="3624060"/>
            <a:ext cx="3346704" cy="380953"/>
          </a:xfrm>
        </p:spPr>
        <p:txBody>
          <a:bodyPr/>
          <a:lstStyle>
            <a:lvl1pPr marL="0" indent="0" algn="l">
              <a:lnSpc>
                <a:spcPct val="100000"/>
              </a:lnSpc>
              <a:buNone/>
              <a:defRPr sz="14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5006696" y="3975024"/>
            <a:ext cx="3346704" cy="1658837"/>
          </a:xfrm>
        </p:spPr>
        <p:txBody>
          <a:bodyPr/>
          <a:lstStyle>
            <a:lvl1pPr marL="88894" marR="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a:lvl1pPr>
            <a:lvl2pPr marL="120641" indent="0">
              <a:buNone/>
              <a:defRPr/>
            </a:lvl2pPr>
          </a:lstStyle>
          <a:p>
            <a:pPr lvl="0"/>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marL="88894" marR="0" lvl="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a:pPr>
            <a:r>
              <a:rPr lang="en-US"/>
              <a:t>Click to edit Master text styles</a:t>
            </a:r>
          </a:p>
          <a:p>
            <a:pPr lvl="0"/>
            <a:endParaRPr lang="en-US"/>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5006696" y="3624060"/>
            <a:ext cx="3346704" cy="380953"/>
          </a:xfrm>
        </p:spPr>
        <p:txBody>
          <a:bodyPr/>
          <a:lstStyle>
            <a:lvl1pPr marL="0" indent="0" algn="l">
              <a:lnSpc>
                <a:spcPct val="100000"/>
              </a:lnSpc>
              <a:buNone/>
              <a:defRPr sz="14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5349241" y="624231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2831606658"/>
      </p:ext>
    </p:extLst>
  </p:cSld>
  <p:clrMapOvr>
    <a:masterClrMapping/>
  </p:clrMapOvr>
  <p:transition/>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1801" y="347472"/>
            <a:ext cx="8323312" cy="1056387"/>
          </a:xfrm>
        </p:spPr>
        <p:txBody>
          <a:bodyPr/>
          <a:lstStyle>
            <a:lvl1pPr>
              <a:lnSpc>
                <a:spcPct val="100000"/>
              </a:lnSpc>
              <a:defRPr sz="28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373013" y="5693824"/>
            <a:ext cx="8074552"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377511" y="2999232"/>
            <a:ext cx="8423175" cy="2680157"/>
          </a:xfrm>
          <a:noFill/>
        </p:spPr>
        <p:txBody>
          <a:bodyPr lIns="228600" tIns="54864" rIns="228600" bIns="0" anchor="ctr"/>
          <a:lstStyle>
            <a:lvl1pPr marL="0" indent="0" algn="ctr">
              <a:buNone/>
              <a:defRPr>
                <a:solidFill>
                  <a:schemeClr val="accent1"/>
                </a:solidFill>
              </a:defRPr>
            </a:lvl1pPr>
          </a:lstStyle>
          <a:p>
            <a:endParaRPr lang="en-US"/>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503568283"/>
      </p:ext>
    </p:extLst>
  </p:cSld>
  <p:clrMapOvr>
    <a:masterClrMapping/>
  </p:clrMapOvr>
  <p:transition/>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457200" y="1658112"/>
            <a:ext cx="8229600" cy="4035552"/>
          </a:xfrm>
        </p:spPr>
        <p:txBody>
          <a:bodyPr anchor="ctr"/>
          <a:lstStyle>
            <a:lvl1pPr marL="0" indent="0" algn="ctr">
              <a:buNone/>
              <a:defRPr sz="9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5347247"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692912524"/>
      </p:ext>
    </p:extLst>
  </p:cSld>
  <p:clrMapOvr>
    <a:masterClrMapping/>
  </p:clrMapOvr>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abl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700">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457200" y="1658112"/>
            <a:ext cx="8229600" cy="4035552"/>
          </a:xfrm>
        </p:spPr>
        <p:txBody>
          <a:bodyPr anchor="ctr"/>
          <a:lstStyle>
            <a:lvl1pPr marL="0" indent="0" algn="ctr">
              <a:buNone/>
              <a:defRPr sz="9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5347247"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3" name="Title 2">
            <a:extLst>
              <a:ext uri="{FF2B5EF4-FFF2-40B4-BE49-F238E27FC236}">
                <a16:creationId xmlns:a16="http://schemas.microsoft.com/office/drawing/2014/main" id="{8428BF59-F356-90E9-DD68-2E305423D9C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855300"/>
      </p:ext>
    </p:extLst>
  </p:cSld>
  <p:clrMapOvr>
    <a:masterClrMapping/>
  </p:clrMapOvr>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04" y="347472"/>
            <a:ext cx="4023360" cy="1096841"/>
          </a:xfrm>
        </p:spPr>
        <p:txBody>
          <a:bodyPr/>
          <a:lstStyle>
            <a:lvl1pPr>
              <a:lnSpc>
                <a:spcPct val="100000"/>
              </a:lnSpc>
              <a:defRPr sz="2800">
                <a:solidFill>
                  <a:srgbClr val="00267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823499"/>
            <a:ext cx="4023360" cy="3864696"/>
          </a:xfrm>
        </p:spPr>
        <p:txBody>
          <a:bodyPr/>
          <a:lstStyle>
            <a:lvl1pPr marL="92068" indent="-92068">
              <a:lnSpc>
                <a:spcPct val="100000"/>
              </a:lnSpc>
              <a:spcBef>
                <a:spcPts val="300"/>
              </a:spcBef>
              <a:spcAft>
                <a:spcPts val="600"/>
              </a:spcAft>
              <a:buClr>
                <a:schemeClr val="accent1"/>
              </a:buClr>
              <a:defRPr sz="1400">
                <a:solidFill>
                  <a:srgbClr val="002677"/>
                </a:solidFill>
              </a:defRPr>
            </a:lvl1pPr>
            <a:lvl2pPr marL="201598" indent="-82545">
              <a:lnSpc>
                <a:spcPct val="100000"/>
              </a:lnSpc>
              <a:spcBef>
                <a:spcPct val="0"/>
              </a:spcBef>
              <a:spcAft>
                <a:spcPts val="600"/>
              </a:spcAft>
              <a:buClr>
                <a:schemeClr val="accent1"/>
              </a:buClr>
              <a:buFont typeface="System Font Regular"/>
              <a:buChar char="-"/>
              <a:defRPr sz="1400">
                <a:solidFill>
                  <a:schemeClr val="accent1"/>
                </a:solidFill>
              </a:defRPr>
            </a:lvl2pPr>
            <a:lvl3pPr marL="306364" indent="-88894">
              <a:lnSpc>
                <a:spcPct val="100000"/>
              </a:lnSpc>
              <a:spcBef>
                <a:spcPct val="0"/>
              </a:spcBef>
              <a:spcAft>
                <a:spcPts val="600"/>
              </a:spcAft>
              <a:buClr>
                <a:schemeClr val="accent1"/>
              </a:buClr>
              <a:defRPr sz="1200">
                <a:solidFill>
                  <a:schemeClr val="accent1"/>
                </a:solidFill>
              </a:defRPr>
            </a:lvl3pPr>
            <a:lvl4pPr marL="395258" indent="-80957">
              <a:lnSpc>
                <a:spcPct val="100000"/>
              </a:lnSpc>
              <a:spcBef>
                <a:spcPct val="0"/>
              </a:spcBef>
              <a:spcAft>
                <a:spcPts val="600"/>
              </a:spcAft>
              <a:buClr>
                <a:schemeClr val="accent1"/>
              </a:buClr>
              <a:buFont typeface="System Font Regular"/>
              <a:buChar char="-"/>
              <a:defRPr sz="1100">
                <a:solidFill>
                  <a:schemeClr val="accent1"/>
                </a:solidFill>
              </a:defRPr>
            </a:lvl4pPr>
            <a:lvl5pPr marL="500026" indent="-88894">
              <a:lnSpc>
                <a:spcPct val="100000"/>
              </a:lnSpc>
              <a:spcBef>
                <a:spcPct val="0"/>
              </a:spcBef>
              <a:spcAft>
                <a:spcPts val="600"/>
              </a:spcAft>
              <a:buClr>
                <a:schemeClr val="accent1"/>
              </a:buClr>
              <a:defRPr sz="1051">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solidFill>
                  <a:schemeClr val="bg2"/>
                </a:solidFill>
              </a:defRPr>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5693824"/>
            <a:ext cx="4023360"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9"/>
            <a:ext cx="4484536" cy="6857999"/>
          </a:xfrm>
          <a:solidFill>
            <a:schemeClr val="tx2"/>
          </a:solidFill>
        </p:spPr>
        <p:txBody>
          <a:bodyPr anchor="ctr"/>
          <a:lstStyle>
            <a:lvl1pPr marL="0" indent="0" algn="ctr">
              <a:buNone/>
              <a:defRPr sz="12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185894214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5693824"/>
            <a:ext cx="4023360"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1462626"/>
            <a:ext cx="4027336" cy="4596329"/>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481283"/>
            <a:ext cx="4023360" cy="4231204"/>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272073118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3" y="5693824"/>
            <a:ext cx="4023360"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4659464" y="1827746"/>
            <a:ext cx="4027336" cy="4231204"/>
          </a:xfrm>
          <a:solidFill>
            <a:schemeClr val="tx2"/>
          </a:solidFill>
        </p:spPr>
        <p:txBody>
          <a:bodyPr anchor="ctr"/>
          <a:lstStyle>
            <a:lvl1pPr marL="0" indent="0" algn="ctr">
              <a:buNone/>
              <a:defRPr sz="12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374904" y="1828804"/>
            <a:ext cx="4023360" cy="3865021"/>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28661532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32" y="1570955"/>
            <a:ext cx="3453187" cy="26245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04" y="1481288"/>
            <a:ext cx="4023360" cy="4225577"/>
          </a:xfrm>
        </p:spPr>
        <p:txBody>
          <a:bodyPr/>
          <a:lstStyle>
            <a:lvl1pPr marL="92068" indent="-92068">
              <a:lnSpc>
                <a:spcPct val="100000"/>
              </a:lnSpc>
              <a:spcBef>
                <a:spcPts val="300"/>
              </a:spcBef>
              <a:spcAft>
                <a:spcPts val="600"/>
              </a:spcAft>
              <a:buClr>
                <a:schemeClr val="accent1"/>
              </a:buClr>
              <a:defRPr sz="1400">
                <a:solidFill>
                  <a:schemeClr val="accent1"/>
                </a:solidFill>
                <a:latin typeface="+mn-lt"/>
              </a:defRPr>
            </a:lvl1pPr>
            <a:lvl2pPr marL="201598" indent="-96831">
              <a:lnSpc>
                <a:spcPct val="100000"/>
              </a:lnSpc>
              <a:spcBef>
                <a:spcPct val="0"/>
              </a:spcBef>
              <a:spcAft>
                <a:spcPts val="600"/>
              </a:spcAft>
              <a:buClr>
                <a:schemeClr val="accent1"/>
              </a:buClr>
              <a:buFont typeface="System Font Regular"/>
              <a:buChar char="-"/>
              <a:defRPr sz="1400">
                <a:solidFill>
                  <a:schemeClr val="accent1"/>
                </a:solidFill>
                <a:latin typeface="+mn-lt"/>
              </a:defRPr>
            </a:lvl2pPr>
            <a:lvl3pPr marL="298427" indent="-88894">
              <a:lnSpc>
                <a:spcPct val="100000"/>
              </a:lnSpc>
              <a:spcBef>
                <a:spcPct val="0"/>
              </a:spcBef>
              <a:spcAft>
                <a:spcPts val="600"/>
              </a:spcAft>
              <a:buClr>
                <a:schemeClr val="accent1"/>
              </a:buClr>
              <a:defRPr sz="1200">
                <a:solidFill>
                  <a:schemeClr val="accent1"/>
                </a:solidFill>
                <a:latin typeface="+mn-lt"/>
              </a:defRPr>
            </a:lvl3pPr>
            <a:lvl4pPr marL="395258" indent="-96831">
              <a:lnSpc>
                <a:spcPct val="100000"/>
              </a:lnSpc>
              <a:spcBef>
                <a:spcPct val="0"/>
              </a:spcBef>
              <a:spcAft>
                <a:spcPts val="600"/>
              </a:spcAft>
              <a:buClr>
                <a:schemeClr val="accent1"/>
              </a:buClr>
              <a:buFont typeface="System Font Regular"/>
              <a:buChar char="-"/>
              <a:defRPr sz="1100">
                <a:solidFill>
                  <a:schemeClr val="accent1"/>
                </a:solidFill>
                <a:latin typeface="+mn-lt"/>
              </a:defRPr>
            </a:lvl4pPr>
            <a:lvl5pPr marL="500026" indent="-96831">
              <a:lnSpc>
                <a:spcPct val="100000"/>
              </a:lnSpc>
              <a:spcBef>
                <a:spcPct val="0"/>
              </a:spcBef>
              <a:spcAft>
                <a:spcPts val="600"/>
              </a:spcAft>
              <a:buClr>
                <a:schemeClr val="accent1"/>
              </a:buClr>
              <a:defRPr sz="1051">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5693824"/>
            <a:ext cx="4023360"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7" y="1740100"/>
            <a:ext cx="3243944" cy="2477338"/>
          </a:xfrm>
        </p:spPr>
        <p:txBody>
          <a:bodyPr/>
          <a:lstStyle>
            <a:lvl1pPr marL="0" indent="0" algn="l">
              <a:buNone/>
              <a:defRPr sz="2000" b="1" spc="0" baseline="0">
                <a:solidFill>
                  <a:schemeClr val="accent1"/>
                </a:solidFill>
                <a:latin typeface="Georgia" panose="02040502050405020303" pitchFamily="18" charset="0"/>
              </a:defRPr>
            </a:lvl1pPr>
            <a:lvl2pPr marL="120641" indent="0">
              <a:buNone/>
              <a:defRPr sz="7200">
                <a:latin typeface="Georgia" panose="02040502050405020303" pitchFamily="18" charset="0"/>
              </a:defRPr>
            </a:lvl2pPr>
            <a:lvl3pPr marL="293667" indent="0">
              <a:buNone/>
              <a:defRPr sz="7200">
                <a:latin typeface="Georgia" panose="02040502050405020303" pitchFamily="18" charset="0"/>
              </a:defRPr>
            </a:lvl3pPr>
            <a:lvl4pPr marL="404782" indent="0">
              <a:buNone/>
              <a:defRPr sz="7200">
                <a:latin typeface="Georgia" panose="02040502050405020303" pitchFamily="18" charset="0"/>
              </a:defRPr>
            </a:lvl4pPr>
            <a:lvl5pPr marL="577806" indent="0">
              <a:buNone/>
              <a:defRPr sz="72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5344887"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6166782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5241932" y="1922288"/>
            <a:ext cx="3453187" cy="24302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12" y="5693824"/>
            <a:ext cx="4023360"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5344887" y="2091431"/>
            <a:ext cx="3243944" cy="2261155"/>
          </a:xfrm>
        </p:spPr>
        <p:txBody>
          <a:bodyPr/>
          <a:lstStyle>
            <a:lvl1pPr marL="0" indent="0" algn="l">
              <a:buNone/>
              <a:defRPr sz="2000" b="1" spc="0" baseline="0">
                <a:solidFill>
                  <a:schemeClr val="accent1"/>
                </a:solidFill>
                <a:latin typeface="Georgia" panose="02040502050405020303" pitchFamily="18" charset="0"/>
              </a:defRPr>
            </a:lvl1pPr>
            <a:lvl2pPr marL="120641" indent="0">
              <a:buNone/>
              <a:defRPr sz="7200">
                <a:latin typeface="Georgia" panose="02040502050405020303" pitchFamily="18" charset="0"/>
              </a:defRPr>
            </a:lvl2pPr>
            <a:lvl3pPr marL="293667" indent="0">
              <a:buNone/>
              <a:defRPr sz="7200">
                <a:latin typeface="Georgia" panose="02040502050405020303" pitchFamily="18" charset="0"/>
              </a:defRPr>
            </a:lvl3pPr>
            <a:lvl4pPr marL="404782" indent="0">
              <a:buNone/>
              <a:defRPr sz="7200">
                <a:latin typeface="Georgia" panose="02040502050405020303" pitchFamily="18" charset="0"/>
              </a:defRPr>
            </a:lvl4pPr>
            <a:lvl5pPr marL="577806" indent="0">
              <a:buNone/>
              <a:defRPr sz="72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5344887"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374904" y="1828804"/>
            <a:ext cx="4023360" cy="3865021"/>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882154412"/>
      </p:ext>
    </p:extLst>
  </p:cSld>
  <p:clrMapOvr>
    <a:masterClrMapping/>
  </p:clrMapOvr>
  <p:transition/>
  <p:extLst>
    <p:ext uri="{DCECCB84-F9BA-43D5-87BE-67443E8EF086}">
      <p15:sldGuideLst xmlns:p15="http://schemas.microsoft.com/office/powerpoint/2012/main">
        <p15:guide id="1" orient="horz" pos="120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454457"/>
            <a:ext cx="3886200" cy="3877056"/>
          </a:xfrm>
        </p:spPr>
        <p:txBody>
          <a:bodyPr anchor="ctr"/>
          <a:lstStyle>
            <a:lvl1pPr marL="0" indent="0" algn="ctr">
              <a:buNone/>
              <a:defRPr sz="9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374904" y="1481283"/>
            <a:ext cx="4023360" cy="4231204"/>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31756342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370249" y="6083710"/>
            <a:ext cx="8347421" cy="77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itle 1">
            <a:extLst>
              <a:ext uri="{FF2B5EF4-FFF2-40B4-BE49-F238E27FC236}">
                <a16:creationId xmlns:a16="http://schemas.microsoft.com/office/drawing/2014/main" id="{FFE4E612-9EFA-81BD-E600-5653B5E3E620}"/>
              </a:ext>
            </a:extLst>
          </p:cNvPr>
          <p:cNvSpPr>
            <a:spLocks noGrp="1"/>
          </p:cNvSpPr>
          <p:nvPr>
            <p:ph type="ctrTitle" hasCustomPrompt="1"/>
          </p:nvPr>
        </p:nvSpPr>
        <p:spPr>
          <a:xfrm>
            <a:off x="4957639" y="1400046"/>
            <a:ext cx="3820597" cy="2103967"/>
          </a:xfrm>
        </p:spPr>
        <p:txBody>
          <a:bodyPr anchor="b">
            <a:noAutofit/>
          </a:bodyPr>
          <a:lstStyle>
            <a:lvl1pPr algn="l">
              <a:defRPr sz="3800" spc="0" baseline="0">
                <a:solidFill>
                  <a:srgbClr val="002677"/>
                </a:solidFill>
              </a:defRPr>
            </a:lvl1pPr>
          </a:lstStyle>
          <a:p>
            <a:r>
              <a:rPr lang="en-US"/>
              <a:t>Title slide</a:t>
            </a:r>
          </a:p>
        </p:txBody>
      </p:sp>
      <p:sp>
        <p:nvSpPr>
          <p:cNvPr id="8" name="Subtitle 2">
            <a:extLst>
              <a:ext uri="{FF2B5EF4-FFF2-40B4-BE49-F238E27FC236}">
                <a16:creationId xmlns:a16="http://schemas.microsoft.com/office/drawing/2014/main" id="{C0757A6D-CC4D-59B4-1860-0CC05B4DEF5A}"/>
              </a:ext>
            </a:extLst>
          </p:cNvPr>
          <p:cNvSpPr>
            <a:spLocks noGrp="1"/>
          </p:cNvSpPr>
          <p:nvPr>
            <p:ph type="subTitle" idx="1"/>
          </p:nvPr>
        </p:nvSpPr>
        <p:spPr>
          <a:xfrm>
            <a:off x="4957639" y="3489547"/>
            <a:ext cx="3820597" cy="943488"/>
          </a:xfrm>
        </p:spPr>
        <p:txBody>
          <a:bodyPr>
            <a:noAutofit/>
          </a:bodyPr>
          <a:lstStyle>
            <a:lvl1pPr marL="0" indent="0" algn="l">
              <a:buNone/>
              <a:defRPr sz="1500">
                <a:solidFill>
                  <a:schemeClr val="accent1"/>
                </a:solidFill>
              </a:defRPr>
            </a:lvl1pPr>
            <a:lvl2pPr marL="342875" indent="0" algn="ctr">
              <a:buNone/>
              <a:defRPr sz="1500"/>
            </a:lvl2pPr>
            <a:lvl3pPr marL="685750" indent="0" algn="ctr">
              <a:buNone/>
              <a:defRPr sz="1351"/>
            </a:lvl3pPr>
            <a:lvl4pPr marL="1028624" indent="0" algn="ctr">
              <a:buNone/>
              <a:defRPr sz="1200"/>
            </a:lvl4pPr>
            <a:lvl5pPr marL="1371498" indent="0" algn="ctr">
              <a:buNone/>
              <a:defRPr sz="1200"/>
            </a:lvl5pPr>
            <a:lvl6pPr marL="1714372"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10" name="Text Placeholder 4">
            <a:extLst>
              <a:ext uri="{FF2B5EF4-FFF2-40B4-BE49-F238E27FC236}">
                <a16:creationId xmlns:a16="http://schemas.microsoft.com/office/drawing/2014/main" id="{186DE11E-596A-B8F9-10C3-BD462A64B279}"/>
              </a:ext>
            </a:extLst>
          </p:cNvPr>
          <p:cNvSpPr>
            <a:spLocks noGrp="1"/>
          </p:cNvSpPr>
          <p:nvPr>
            <p:ph type="body" sz="quarter" idx="10"/>
          </p:nvPr>
        </p:nvSpPr>
        <p:spPr>
          <a:xfrm>
            <a:off x="4870687" y="5941470"/>
            <a:ext cx="2257425" cy="270245"/>
          </a:xfrm>
        </p:spPr>
        <p:txBody>
          <a:bodyPr/>
          <a:lstStyle>
            <a:lvl1pPr marL="0" indent="0">
              <a:buNone/>
              <a:defRPr sz="1000" b="0"/>
            </a:lvl1pPr>
            <a:lvl2pPr marL="88894" indent="0">
              <a:buNone/>
              <a:defRPr/>
            </a:lvl2pPr>
          </a:lstStyle>
          <a:p>
            <a:pPr lvl="0"/>
            <a:r>
              <a:rPr lang="en-US"/>
              <a:t>Click to edit</a:t>
            </a:r>
          </a:p>
        </p:txBody>
      </p:sp>
      <p:cxnSp>
        <p:nvCxnSpPr>
          <p:cNvPr id="11" name="Straight Connector 10">
            <a:extLst>
              <a:ext uri="{FF2B5EF4-FFF2-40B4-BE49-F238E27FC236}">
                <a16:creationId xmlns:a16="http://schemas.microsoft.com/office/drawing/2014/main" id="{0CDE4045-9FEB-BCF2-453B-F0706A40B92B}"/>
              </a:ext>
            </a:extLst>
          </p:cNvPr>
          <p:cNvCxnSpPr/>
          <p:nvPr userDrawn="1"/>
        </p:nvCxnSpPr>
        <p:spPr>
          <a:xfrm flipH="1">
            <a:off x="7202513" y="5172026"/>
            <a:ext cx="0" cy="64621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F5B3F00-FCB0-4C68-3E94-BD6058FD6C43}"/>
              </a:ext>
            </a:extLst>
          </p:cNvPr>
          <p:cNvSpPr txBox="1"/>
          <p:nvPr userDrawn="1"/>
        </p:nvSpPr>
        <p:spPr>
          <a:xfrm>
            <a:off x="7302562" y="5369244"/>
            <a:ext cx="1295547" cy="246221"/>
          </a:xfrm>
          <a:prstGeom prst="rect">
            <a:avLst/>
          </a:prstGeom>
          <a:noFill/>
        </p:spPr>
        <p:txBody>
          <a:bodyPr wrap="none" rtlCol="0">
            <a:spAutoFit/>
          </a:bodyPr>
          <a:lstStyle/>
          <a:p>
            <a:r>
              <a:rPr lang="en-US" sz="1000" dirty="0">
                <a:solidFill>
                  <a:schemeClr val="tx2"/>
                </a:solidFill>
              </a:rPr>
              <a:t>[Plan Sponsor logo]</a:t>
            </a:r>
          </a:p>
        </p:txBody>
      </p:sp>
      <p:pic>
        <p:nvPicPr>
          <p:cNvPr id="13" name="Primary-Client-Logo" descr="A close-up of a black background&#10;&#10;Description automatically generated with low confidence">
            <a:extLst>
              <a:ext uri="{FF2B5EF4-FFF2-40B4-BE49-F238E27FC236}">
                <a16:creationId xmlns:a16="http://schemas.microsoft.com/office/drawing/2014/main" id="{D5BADAE0-F7CA-BAD5-204E-ED47C354AFEB}"/>
              </a:ext>
            </a:extLst>
          </p:cNvPr>
          <p:cNvPicPr>
            <a:picLocks noChangeAspect="1"/>
          </p:cNvPicPr>
          <p:nvPr userDrawn="1"/>
        </p:nvPicPr>
        <p:blipFill>
          <a:blip r:embed="rId2"/>
          <a:stretch>
            <a:fillRect/>
          </a:stretch>
        </p:blipFill>
        <p:spPr>
          <a:xfrm>
            <a:off x="4957638" y="5222135"/>
            <a:ext cx="2071325" cy="540437"/>
          </a:xfrm>
          <a:prstGeom prst="rect">
            <a:avLst/>
          </a:prstGeom>
        </p:spPr>
      </p:pic>
    </p:spTree>
    <p:extLst>
      <p:ext uri="{BB962C8B-B14F-4D97-AF65-F5344CB8AC3E}">
        <p14:creationId xmlns:p14="http://schemas.microsoft.com/office/powerpoint/2010/main" val="225907819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800600" y="1792224"/>
            <a:ext cx="3886200" cy="3901440"/>
          </a:xfrm>
        </p:spPr>
        <p:txBody>
          <a:bodyPr anchor="ctr"/>
          <a:lstStyle>
            <a:lvl1pPr marL="0" indent="0" algn="ctr">
              <a:buNone/>
              <a:defRPr sz="9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374904" y="1828804"/>
            <a:ext cx="4023360" cy="3865021"/>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6975793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374914" y="347472"/>
            <a:ext cx="8322099" cy="633457"/>
          </a:xfrm>
        </p:spPr>
        <p:txBody>
          <a:bodyPr/>
          <a:lstStyle>
            <a:lvl1pPr>
              <a:lnSpc>
                <a:spcPct val="100000"/>
              </a:lnSpc>
              <a:defRPr sz="28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374914" y="1481711"/>
            <a:ext cx="3527171" cy="4225577"/>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193660" indent="-84133">
              <a:lnSpc>
                <a:spcPct val="100000"/>
              </a:lnSpc>
              <a:spcBef>
                <a:spcPct val="0"/>
              </a:spcBef>
              <a:spcAft>
                <a:spcPts val="600"/>
              </a:spcAft>
              <a:buClr>
                <a:schemeClr val="accent1"/>
              </a:buClr>
              <a:buFont typeface="System Font Regular"/>
              <a:buChar char="-"/>
              <a:defRPr sz="1400">
                <a:solidFill>
                  <a:schemeClr val="accent1"/>
                </a:solidFill>
              </a:defRPr>
            </a:lvl2pPr>
            <a:lvl3pPr marL="282554" indent="-80957">
              <a:lnSpc>
                <a:spcPct val="100000"/>
              </a:lnSpc>
              <a:spcBef>
                <a:spcPct val="0"/>
              </a:spcBef>
              <a:spcAft>
                <a:spcPts val="600"/>
              </a:spcAft>
              <a:buClr>
                <a:schemeClr val="accent1"/>
              </a:buClr>
              <a:defRPr sz="1200">
                <a:solidFill>
                  <a:schemeClr val="accent1"/>
                </a:solidFill>
              </a:defRPr>
            </a:lvl3pPr>
            <a:lvl4pPr marL="363511" indent="-80957">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88894">
              <a:lnSpc>
                <a:spcPct val="100000"/>
              </a:lnSpc>
              <a:spcBef>
                <a:spcPct val="0"/>
              </a:spcBef>
              <a:spcAft>
                <a:spcPts val="600"/>
              </a:spcAft>
              <a:buClr>
                <a:schemeClr val="accent1"/>
              </a:buClr>
              <a:defRPr sz="1051">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4951" y="1461449"/>
            <a:ext cx="4709160" cy="3877056"/>
          </a:xfrm>
        </p:spPr>
        <p:txBody>
          <a:bodyPr anchor="ctr"/>
          <a:lstStyle>
            <a:lvl1pPr marL="0" indent="0" algn="ctr">
              <a:buNone/>
              <a:defRPr sz="9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Tree>
    <p:extLst>
      <p:ext uri="{BB962C8B-B14F-4D97-AF65-F5344CB8AC3E}">
        <p14:creationId xmlns:p14="http://schemas.microsoft.com/office/powerpoint/2010/main" val="199906396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4041648" y="1828801"/>
            <a:ext cx="4709160" cy="3864864"/>
          </a:xfrm>
        </p:spPr>
        <p:txBody>
          <a:bodyPr anchor="ctr"/>
          <a:lstStyle>
            <a:lvl1pPr marL="0" indent="0" algn="ctr">
              <a:buNone/>
              <a:defRPr sz="900">
                <a:solidFill>
                  <a:schemeClr val="accent1"/>
                </a:solidFill>
              </a:defRPr>
            </a:lvl1pPr>
          </a:lstStyle>
          <a:p>
            <a:endParaRPr lang="en-US"/>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374914" y="1828804"/>
            <a:ext cx="3527171" cy="3865021"/>
          </a:xfrm>
        </p:spPr>
        <p:txBody>
          <a:bodyPr/>
          <a:lstStyle>
            <a:lvl1pPr marL="92068" indent="-92068">
              <a:lnSpc>
                <a:spcPct val="100000"/>
              </a:lnSpc>
              <a:spcBef>
                <a:spcPts val="300"/>
              </a:spcBef>
              <a:spcAft>
                <a:spcPts val="600"/>
              </a:spcAft>
              <a:buClr>
                <a:schemeClr val="accent1"/>
              </a:buClr>
              <a:defRPr sz="1400">
                <a:solidFill>
                  <a:schemeClr val="accent1"/>
                </a:solidFill>
              </a:defRPr>
            </a:lvl1pPr>
            <a:lvl2pPr marL="201598" indent="-92068">
              <a:lnSpc>
                <a:spcPct val="100000"/>
              </a:lnSpc>
              <a:spcBef>
                <a:spcPct val="0"/>
              </a:spcBef>
              <a:spcAft>
                <a:spcPts val="600"/>
              </a:spcAft>
              <a:buClr>
                <a:schemeClr val="accent1"/>
              </a:buClr>
              <a:buFont typeface="System Font Regular"/>
              <a:buChar char="-"/>
              <a:defRPr sz="1400">
                <a:solidFill>
                  <a:schemeClr val="accent1"/>
                </a:solidFill>
              </a:defRPr>
            </a:lvl2pPr>
            <a:lvl3pPr marL="290491" indent="-80957">
              <a:lnSpc>
                <a:spcPct val="100000"/>
              </a:lnSpc>
              <a:spcBef>
                <a:spcPct val="0"/>
              </a:spcBef>
              <a:spcAft>
                <a:spcPts val="600"/>
              </a:spcAft>
              <a:buClr>
                <a:schemeClr val="accent1"/>
              </a:buClr>
              <a:defRPr sz="1200">
                <a:solidFill>
                  <a:schemeClr val="accent1"/>
                </a:solidFill>
              </a:defRPr>
            </a:lvl3pPr>
            <a:lvl4pPr marL="379385" indent="-88894">
              <a:lnSpc>
                <a:spcPct val="100000"/>
              </a:lnSpc>
              <a:spcBef>
                <a:spcPct val="0"/>
              </a:spcBef>
              <a:spcAft>
                <a:spcPts val="600"/>
              </a:spcAft>
              <a:buClr>
                <a:schemeClr val="accent1"/>
              </a:buClr>
              <a:buFont typeface="System Font Regular"/>
              <a:buChar char="-"/>
              <a:defRPr sz="1100">
                <a:solidFill>
                  <a:schemeClr val="accent1"/>
                </a:solidFill>
              </a:defRPr>
            </a:lvl4pPr>
            <a:lvl5pPr marL="460340" indent="-73021">
              <a:lnSpc>
                <a:spcPct val="100000"/>
              </a:lnSpc>
              <a:spcBef>
                <a:spcPct val="0"/>
              </a:spcBef>
              <a:spcAft>
                <a:spcPts val="600"/>
              </a:spcAft>
              <a:buClr>
                <a:schemeClr val="accent1"/>
              </a:buClr>
              <a:defRPr sz="1051">
                <a:solidFill>
                  <a:schemeClr val="accent1"/>
                </a:solidFill>
              </a:defRPr>
            </a:lvl5pPr>
          </a:lstStyle>
          <a:p>
            <a:pPr marL="92068" marR="0" lvl="0" indent="-92068" algn="l" defTabSz="685750" rtl="0" eaLnBrk="1" fontAlgn="auto" latinLnBrk="0" hangingPunct="1">
              <a:lnSpc>
                <a:spcPct val="100000"/>
              </a:lnSpc>
              <a:spcBef>
                <a:spcPts val="300"/>
              </a:spcBef>
              <a:spcAft>
                <a:spcPts val="300"/>
              </a:spcAft>
              <a:buClr>
                <a:schemeClr val="accent1"/>
              </a:buClr>
              <a:buSzTx/>
              <a:buFont typeface="Arial" panose="020B0604020202020204" pitchFamily="34" charset="0"/>
              <a:buChar char="•"/>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1027486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1280160"/>
            <a:ext cx="8394192" cy="4413504"/>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74904" y="347472"/>
            <a:ext cx="8311896" cy="694893"/>
          </a:xfrm>
        </p:spPr>
        <p:txBody>
          <a:bodyPr/>
          <a:lstStyle>
            <a:lvl1pPr>
              <a:lnSpc>
                <a:spcPct val="100000"/>
              </a:lnSpc>
              <a:defRPr sz="2800"/>
            </a:lvl1pPr>
          </a:lstStyle>
          <a:p>
            <a:r>
              <a:rPr lang="en-US"/>
              <a:t>Click to add a title style</a:t>
            </a:r>
          </a:p>
        </p:txBody>
      </p:sp>
    </p:spTree>
    <p:extLst>
      <p:ext uri="{BB962C8B-B14F-4D97-AF65-F5344CB8AC3E}">
        <p14:creationId xmlns:p14="http://schemas.microsoft.com/office/powerpoint/2010/main" val="1234019705"/>
      </p:ext>
    </p:extLst>
  </p:cSld>
  <p:clrMapOvr>
    <a:masterClrMapping/>
  </p:clrMapOvr>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8431807" y="6244227"/>
            <a:ext cx="352985" cy="377952"/>
          </a:xfrm>
        </p:spPr>
        <p:txBody>
          <a:bodyPr/>
          <a:lstStyle>
            <a:lvl1pPr>
              <a:defRPr sz="800"/>
            </a:lvl1pPr>
          </a:lstStyle>
          <a:p>
            <a:fld id="{66DE20E4-D496-034F-914D-F7F15B93E95B}" type="slidenum">
              <a:rPr lang="en-US" smtClean="0"/>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373021" y="5693824"/>
            <a:ext cx="8304261" cy="365125"/>
          </a:xfrm>
          <a:prstGeom prst="rect">
            <a:avLst/>
          </a:prstGeom>
        </p:spPr>
        <p:txBody>
          <a:bodyPr anchor="b"/>
          <a:lstStyle>
            <a:lvl1pPr marL="0" indent="0">
              <a:lnSpc>
                <a:spcPct val="100000"/>
              </a:lnSpc>
              <a:buNone/>
              <a:defRPr sz="800">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384048" y="1670304"/>
            <a:ext cx="8394192" cy="4023360"/>
          </a:xfrm>
        </p:spPr>
        <p:txBody>
          <a:bodyPr anchor="ctr"/>
          <a:lstStyle>
            <a:lvl1pPr marL="0" indent="0" algn="ctr">
              <a:buFont typeface="Arial" panose="020B0604020202020204" pitchFamily="34" charset="0"/>
              <a:buNone/>
              <a:defRPr sz="9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5345698" y="6241573"/>
            <a:ext cx="3086100" cy="366183"/>
          </a:xfrm>
          <a:prstGeom prst="rect">
            <a:avLst/>
          </a:prstGeom>
        </p:spPr>
        <p:txBody>
          <a:bodyPr vert="horz" lIns="91440" tIns="45720" rIns="91440" bIns="45720" rtlCol="0" anchor="ctr"/>
          <a:lstStyle>
            <a:lvl1pPr algn="r">
              <a:defRPr sz="800">
                <a:solidFill>
                  <a:schemeClr val="accent1"/>
                </a:solidFill>
              </a:defRPr>
            </a:lvl1pPr>
          </a:lstStyle>
          <a:p>
            <a:r>
              <a:rPr lang="en-US"/>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374904" y="347472"/>
            <a:ext cx="8311896" cy="1096841"/>
          </a:xfrm>
        </p:spPr>
        <p:txBody>
          <a:bodyPr/>
          <a:lstStyle>
            <a:lvl1pPr>
              <a:lnSpc>
                <a:spcPct val="100000"/>
              </a:lnSpc>
              <a:defRPr sz="28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27824464"/>
      </p:ext>
    </p:extLst>
  </p:cSld>
  <p:clrMapOvr>
    <a:masterClrMapping/>
  </p:clrMapOvr>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74914" y="347472"/>
            <a:ext cx="8322099" cy="732508"/>
          </a:xfrm>
        </p:spPr>
        <p:txBody>
          <a:bodyPr vert="horz" lIns="91440" tIns="45720" rIns="91440" bIns="45720" rtlCol="0" anchor="t" anchorCtr="0">
            <a:noAutofit/>
          </a:bodyPr>
          <a:lstStyle>
            <a:lvl1pPr>
              <a:lnSpc>
                <a:spcPct val="100000"/>
              </a:lnSpc>
              <a:defRPr lang="en-US" sz="2800"/>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5346350" y="6241573"/>
            <a:ext cx="3086100" cy="366183"/>
          </a:xfrm>
          <a:prstGeom prst="rect">
            <a:avLst/>
          </a:prstGeom>
        </p:spPr>
        <p:txBody>
          <a:bodyPr vert="horz" lIns="91440" tIns="45720" rIns="91440" bIns="45720" rtlCol="0" anchor="ctr"/>
          <a:lstStyle>
            <a:lvl1pPr algn="r">
              <a:buClr>
                <a:schemeClr val="accent1"/>
              </a:buClr>
              <a:defRPr sz="800">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1557868" y="1882028"/>
            <a:ext cx="5931959" cy="3093949"/>
          </a:xfrm>
        </p:spPr>
        <p:txBody>
          <a:bodyPr anchor="ctr" anchorCtr="0"/>
          <a:lstStyle>
            <a:lvl1pPr marL="192074" indent="-192074">
              <a:spcBef>
                <a:spcPts val="600"/>
              </a:spcBef>
              <a:spcAft>
                <a:spcPts val="300"/>
              </a:spcAft>
              <a:buClr>
                <a:schemeClr val="accent1"/>
              </a:buClr>
              <a:buFont typeface="+mj-lt"/>
              <a:buAutoNum type="arabicPeriod"/>
              <a:defRPr sz="1400"/>
            </a:lvl1pPr>
            <a:lvl2pPr marL="317476" indent="-107943">
              <a:spcBef>
                <a:spcPct val="0"/>
              </a:spcBef>
              <a:spcAft>
                <a:spcPts val="300"/>
              </a:spcAft>
              <a:buClr>
                <a:schemeClr val="accent1"/>
              </a:buClr>
              <a:buFont typeface="Arial" panose="020B0604020202020204" pitchFamily="34" charset="0"/>
              <a:buChar char="•"/>
              <a:defRPr sz="1300"/>
            </a:lvl2pPr>
            <a:lvl3pPr marL="390497" indent="-228582">
              <a:spcBef>
                <a:spcPct val="0"/>
              </a:spcBef>
              <a:spcAft>
                <a:spcPts val="300"/>
              </a:spcAft>
              <a:buFont typeface="+mj-lt"/>
              <a:buAutoNum type="arabicPeriod"/>
              <a:defRPr sz="1100"/>
            </a:lvl3pPr>
            <a:lvl4pPr marL="469866" indent="-228582">
              <a:spcBef>
                <a:spcPct val="0"/>
              </a:spcBef>
              <a:spcAft>
                <a:spcPts val="300"/>
              </a:spcAft>
              <a:buFont typeface="+mj-lt"/>
              <a:buAutoNum type="arabicPeriod"/>
              <a:defRPr sz="1051"/>
            </a:lvl4pPr>
            <a:lvl5pPr marL="539709" indent="-228582">
              <a:spcBef>
                <a:spcPct val="0"/>
              </a:spcBef>
              <a:spcAft>
                <a:spcPts val="300"/>
              </a:spcAft>
              <a:buFont typeface="+mj-lt"/>
              <a:buAutoNum type="arabicPeriod"/>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96505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880946" y="1859644"/>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880937" y="3200217"/>
            <a:ext cx="7382131"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880937" y="4540791"/>
            <a:ext cx="7382131"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880936" y="732592"/>
            <a:ext cx="804672"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880936" y="2073665"/>
            <a:ext cx="804672"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880936" y="3414239"/>
            <a:ext cx="804672"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880936" y="4754312"/>
            <a:ext cx="804672" cy="1072896"/>
          </a:xfrm>
          <a:prstGeom prst="rect">
            <a:avLst/>
          </a:prstGeom>
          <a:noFill/>
        </p:spPr>
        <p:txBody>
          <a:bodyPr wrap="none" lIns="0" tIns="0" rIns="0" bIns="164592" anchor="ctr" anchorCtr="0"/>
          <a:lstStyle>
            <a:lvl1pPr marL="0" indent="0" algn="ctr">
              <a:lnSpc>
                <a:spcPct val="100000"/>
              </a:lnSpc>
              <a:spcBef>
                <a:spcPct val="0"/>
              </a:spcBef>
              <a:spcAft>
                <a:spcPct val="0"/>
              </a:spcAft>
              <a:buNone/>
              <a:defRPr sz="5000" b="1">
                <a:solidFill>
                  <a:schemeClr val="accent1"/>
                </a:solidFill>
                <a:latin typeface="+mn-lt"/>
                <a:cs typeface="Times New Roman" panose="02020603050405020304" pitchFamily="18" charset="0"/>
              </a:defRPr>
            </a:lvl1pPr>
            <a:lvl2pPr>
              <a:defRPr sz="4000">
                <a:solidFill>
                  <a:schemeClr val="bg1"/>
                </a:solidFill>
                <a:latin typeface="+mj-lt"/>
              </a:defRPr>
            </a:lvl2pPr>
            <a:lvl3pPr>
              <a:defRPr sz="4000">
                <a:solidFill>
                  <a:schemeClr val="bg1"/>
                </a:solidFill>
                <a:latin typeface="+mj-lt"/>
              </a:defRPr>
            </a:lvl3pPr>
            <a:lvl4pPr>
              <a:defRPr sz="4000">
                <a:solidFill>
                  <a:schemeClr val="bg1"/>
                </a:solidFill>
                <a:latin typeface="+mj-lt"/>
              </a:defRPr>
            </a:lvl4pPr>
            <a:lvl5pPr>
              <a:defRPr sz="4000">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22" y="884548"/>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22" y="1178685"/>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22" y="2225120"/>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22" y="2519257"/>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22" y="3559286"/>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22" y="3853422"/>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22" y="4899858"/>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22" y="5193994"/>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a:xfrm>
            <a:off x="5753818" y="6180613"/>
            <a:ext cx="2678631" cy="366183"/>
          </a:xfrm>
          <a:prstGeom prst="rect">
            <a:avLst/>
          </a:prstGeom>
        </p:spPr>
        <p:txBody>
          <a:bodyPr/>
          <a:lstStyle/>
          <a:p>
            <a:r>
              <a:rPr lang="en-US"/>
              <a:t>Type division name here</a:t>
            </a:r>
          </a:p>
        </p:txBody>
      </p:sp>
    </p:spTree>
    <p:extLst>
      <p:ext uri="{BB962C8B-B14F-4D97-AF65-F5344CB8AC3E}">
        <p14:creationId xmlns:p14="http://schemas.microsoft.com/office/powerpoint/2010/main" val="11056373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p:nvPr userDrawn="1"/>
        </p:nvCxnSpPr>
        <p:spPr>
          <a:xfrm flipH="1">
            <a:off x="880946" y="1859644"/>
            <a:ext cx="738212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p:nvPr userDrawn="1"/>
        </p:nvCxnSpPr>
        <p:spPr>
          <a:xfrm flipH="1">
            <a:off x="880937" y="3200217"/>
            <a:ext cx="7382131"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p:nvPr userDrawn="1"/>
        </p:nvCxnSpPr>
        <p:spPr>
          <a:xfrm flipH="1">
            <a:off x="880937" y="4540791"/>
            <a:ext cx="7382131"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1923122" y="884548"/>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1923122" y="1178685"/>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1923122" y="2225120"/>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1923122" y="2519257"/>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1923122" y="3559286"/>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1923122" y="3853422"/>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1923122" y="4899858"/>
            <a:ext cx="4369737" cy="328313"/>
          </a:xfrm>
        </p:spPr>
        <p:txBody>
          <a:bodyPr/>
          <a:lstStyle>
            <a:lvl1pPr marL="0" indent="0">
              <a:buNone/>
              <a:defRPr sz="1400" b="1"/>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1923122" y="5193994"/>
            <a:ext cx="4369737" cy="286255"/>
          </a:xfrm>
        </p:spPr>
        <p:txBody>
          <a:bodyPr/>
          <a:lstStyle>
            <a:lvl1pPr marL="0" indent="0">
              <a:buNone/>
              <a:defRPr sz="1200" b="0"/>
            </a:lvl1pPr>
            <a:lvl2pPr marL="88894" indent="0">
              <a:buNone/>
              <a:defRPr/>
            </a:lvl2pPr>
            <a:lvl3pPr marL="161913" indent="0">
              <a:buNone/>
              <a:defRPr/>
            </a:lvl3pPr>
            <a:lvl4pPr marL="241282" indent="0">
              <a:buNone/>
              <a:defRPr/>
            </a:lvl4pPr>
            <a:lvl5pPr marL="311127"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a:xfrm>
            <a:off x="5753818" y="6180613"/>
            <a:ext cx="2678631" cy="366183"/>
          </a:xfrm>
          <a:prstGeom prst="rect">
            <a:avLst/>
          </a:prstGeom>
        </p:spPr>
        <p:txBody>
          <a:bodyPr/>
          <a:lstStyle/>
          <a:p>
            <a:r>
              <a:rPr lang="en-US"/>
              <a:t>Type division name here</a:t>
            </a:r>
          </a:p>
        </p:txBody>
      </p:sp>
    </p:spTree>
    <p:extLst>
      <p:ext uri="{BB962C8B-B14F-4D97-AF65-F5344CB8AC3E}">
        <p14:creationId xmlns:p14="http://schemas.microsoft.com/office/powerpoint/2010/main" val="30070005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408381" y="2781839"/>
            <a:ext cx="6227505" cy="1796889"/>
          </a:xfrm>
        </p:spPr>
        <p:txBody>
          <a:bodyPr anchor="ctr">
            <a:noAutofit/>
          </a:bodyPr>
          <a:lstStyle>
            <a:lvl1pPr algn="l">
              <a:defRPr sz="3800" spc="0" baseline="0">
                <a:solidFill>
                  <a:schemeClr val="bg1"/>
                </a:solidFill>
              </a:defRPr>
            </a:lvl1pPr>
          </a:lstStyle>
          <a:p>
            <a:r>
              <a:rPr lang="en-US"/>
              <a:t>Section title</a:t>
            </a:r>
          </a:p>
        </p:txBody>
      </p:sp>
      <p:sp>
        <p:nvSpPr>
          <p:cNvPr id="4" name="Primary-Client-Logo">
            <a:extLst>
              <a:ext uri="{FF2B5EF4-FFF2-40B4-BE49-F238E27FC236}">
                <a16:creationId xmlns:a16="http://schemas.microsoft.com/office/drawing/2014/main" id="{C83D410C-51E8-7844-B905-6BEA526A594B}"/>
              </a:ext>
            </a:extLst>
          </p:cNvPr>
          <p:cNvSpPr/>
          <p:nvPr userDrawn="1"/>
        </p:nvSpPr>
        <p:spPr>
          <a:xfrm>
            <a:off x="457200" y="457200"/>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a:p>
        </p:txBody>
      </p:sp>
    </p:spTree>
    <p:extLst>
      <p:ext uri="{BB962C8B-B14F-4D97-AF65-F5344CB8AC3E}">
        <p14:creationId xmlns:p14="http://schemas.microsoft.com/office/powerpoint/2010/main" val="19834682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408381" y="2781839"/>
            <a:ext cx="6227505" cy="1796889"/>
          </a:xfrm>
        </p:spPr>
        <p:txBody>
          <a:bodyPr anchor="ctr">
            <a:noAutofit/>
          </a:bodyPr>
          <a:lstStyle>
            <a:lvl1pPr algn="l">
              <a:defRPr sz="3800" spc="0" baseline="0">
                <a:solidFill>
                  <a:schemeClr val="tx1"/>
                </a:solidFill>
              </a:defRPr>
            </a:lvl1pPr>
          </a:lstStyle>
          <a:p>
            <a:r>
              <a:rPr lang="en-US"/>
              <a:t>Section title</a:t>
            </a:r>
          </a:p>
        </p:txBody>
      </p:sp>
      <p:sp>
        <p:nvSpPr>
          <p:cNvPr id="5" name="Primary-Client-Logo">
            <a:extLst>
              <a:ext uri="{FF2B5EF4-FFF2-40B4-BE49-F238E27FC236}">
                <a16:creationId xmlns:a16="http://schemas.microsoft.com/office/drawing/2014/main" id="{A6E43C1D-36E1-A348-8927-8354A72C21F6}"/>
              </a:ext>
            </a:extLst>
          </p:cNvPr>
          <p:cNvSpPr/>
          <p:nvPr userDrawn="1"/>
        </p:nvSpPr>
        <p:spPr>
          <a:xfrm>
            <a:off x="457200" y="457200"/>
            <a:ext cx="460213" cy="802827"/>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a:p>
        </p:txBody>
      </p:sp>
    </p:spTree>
    <p:extLst>
      <p:ext uri="{BB962C8B-B14F-4D97-AF65-F5344CB8AC3E}">
        <p14:creationId xmlns:p14="http://schemas.microsoft.com/office/powerpoint/2010/main" val="23749703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 No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906" y="347472"/>
            <a:ext cx="7260971" cy="731520"/>
          </a:xfrm>
        </p:spPr>
        <p:txBody>
          <a:bodyPr vert="horz" lIns="91440" tIns="45720" rIns="91440" bIns="45720" rtlCol="0" anchor="t" anchorCtr="0">
            <a:noAutofit/>
          </a:bodyPr>
          <a:lstStyle>
            <a:lvl1pPr>
              <a:lnSpc>
                <a:spcPct val="100000"/>
              </a:lnSpc>
              <a:defRPr lang="en-US" sz="2800"/>
            </a:lvl1pPr>
          </a:lstStyle>
          <a:p>
            <a:pPr lvl="0"/>
            <a:r>
              <a:rPr lang="en-US"/>
              <a:t>Click to add title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371600"/>
            <a:ext cx="7260971" cy="4105740"/>
          </a:xfrm>
        </p:spPr>
        <p:txBody>
          <a:bodyPr/>
          <a:lstStyle>
            <a:lvl1pPr marL="114292" indent="-114292">
              <a:spcBef>
                <a:spcPts val="300"/>
              </a:spcBef>
              <a:spcAft>
                <a:spcPts val="600"/>
              </a:spcAft>
              <a:buClr>
                <a:schemeClr val="accent1"/>
              </a:buClr>
              <a:defRPr sz="1400"/>
            </a:lvl1pPr>
            <a:lvl2pPr marL="217473" indent="-98418">
              <a:spcBef>
                <a:spcPct val="0"/>
              </a:spcBef>
              <a:spcAft>
                <a:spcPts val="600"/>
              </a:spcAft>
              <a:buClr>
                <a:schemeClr val="accent1"/>
              </a:buClr>
              <a:defRPr sz="1400"/>
            </a:lvl2pPr>
            <a:lvl3pPr marL="314303" indent="-82545">
              <a:spcBef>
                <a:spcPct val="0"/>
              </a:spcBef>
              <a:spcAft>
                <a:spcPts val="600"/>
              </a:spcAft>
              <a:buClr>
                <a:schemeClr val="accent1"/>
              </a:buClr>
              <a:defRPr sz="1200"/>
            </a:lvl3pPr>
            <a:lvl4pPr marL="404783" indent="-90482">
              <a:spcBef>
                <a:spcPct val="0"/>
              </a:spcBef>
              <a:spcAft>
                <a:spcPts val="600"/>
              </a:spcAft>
              <a:buClr>
                <a:schemeClr val="accent1"/>
              </a:buClr>
              <a:defRPr sz="1100"/>
            </a:lvl4pPr>
            <a:lvl5pPr marL="493677" indent="-80957">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764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906" y="347472"/>
            <a:ext cx="7260971" cy="731520"/>
          </a:xfrm>
        </p:spPr>
        <p:txBody>
          <a:bodyPr vert="horz" lIns="91440" tIns="45720" rIns="91440" bIns="45720" rtlCol="0" anchor="t" anchorCtr="0">
            <a:noAutofit/>
          </a:bodyPr>
          <a:lstStyle>
            <a:lvl1pPr>
              <a:lnSpc>
                <a:spcPct val="100000"/>
              </a:lnSpc>
              <a:defRPr lang="en-US" sz="2800"/>
            </a:lvl1pPr>
          </a:lstStyle>
          <a:p>
            <a:pPr lvl="0"/>
            <a:r>
              <a:rPr lang="en-US"/>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371600"/>
            <a:ext cx="7260971" cy="4105740"/>
          </a:xfrm>
        </p:spPr>
        <p:txBody>
          <a:bodyPr/>
          <a:lstStyle>
            <a:lvl1pPr marL="114292" indent="-114292">
              <a:spcBef>
                <a:spcPts val="300"/>
              </a:spcBef>
              <a:spcAft>
                <a:spcPts val="600"/>
              </a:spcAft>
              <a:buClr>
                <a:schemeClr val="accent1"/>
              </a:buClr>
              <a:defRPr sz="1400"/>
            </a:lvl1pPr>
            <a:lvl2pPr marL="217473" indent="-98418">
              <a:spcBef>
                <a:spcPct val="0"/>
              </a:spcBef>
              <a:spcAft>
                <a:spcPts val="600"/>
              </a:spcAft>
              <a:buClr>
                <a:schemeClr val="accent1"/>
              </a:buClr>
              <a:defRPr sz="1400"/>
            </a:lvl2pPr>
            <a:lvl3pPr marL="314303" indent="-82545">
              <a:spcBef>
                <a:spcPct val="0"/>
              </a:spcBef>
              <a:spcAft>
                <a:spcPts val="600"/>
              </a:spcAft>
              <a:buClr>
                <a:schemeClr val="accent1"/>
              </a:buClr>
              <a:defRPr sz="1200"/>
            </a:lvl3pPr>
            <a:lvl4pPr marL="404783" indent="-90482">
              <a:spcBef>
                <a:spcPct val="0"/>
              </a:spcBef>
              <a:spcAft>
                <a:spcPts val="600"/>
              </a:spcAft>
              <a:buClr>
                <a:schemeClr val="accent1"/>
              </a:buClr>
              <a:defRPr sz="1100"/>
            </a:lvl4pPr>
            <a:lvl5pPr marL="493677" indent="-80957">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9139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906" y="347472"/>
            <a:ext cx="7260971" cy="1096841"/>
          </a:xfrm>
        </p:spPr>
        <p:txBody>
          <a:bodyPr vert="horz" lIns="91440" tIns="45720" rIns="91440" bIns="45720" rtlCol="0" anchor="t" anchorCtr="0">
            <a:noAutofit/>
          </a:bodyPr>
          <a:lstStyle>
            <a:lvl1pPr>
              <a:lnSpc>
                <a:spcPct val="100000"/>
              </a:lnSpc>
              <a:defRPr lang="en-US" sz="2800"/>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6" y="1909238"/>
            <a:ext cx="7260971" cy="4105740"/>
          </a:xfrm>
        </p:spPr>
        <p:txBody>
          <a:bodyPr/>
          <a:lstStyle>
            <a:lvl1pPr marL="114292" indent="-114292">
              <a:spcBef>
                <a:spcPts val="300"/>
              </a:spcBef>
              <a:spcAft>
                <a:spcPts val="600"/>
              </a:spcAft>
              <a:buClr>
                <a:schemeClr val="accent1"/>
              </a:buClr>
              <a:defRPr sz="1400"/>
            </a:lvl1pPr>
            <a:lvl2pPr marL="217473" indent="-98418">
              <a:spcBef>
                <a:spcPct val="0"/>
              </a:spcBef>
              <a:spcAft>
                <a:spcPts val="600"/>
              </a:spcAft>
              <a:buClr>
                <a:schemeClr val="accent1"/>
              </a:buClr>
              <a:defRPr sz="1400"/>
            </a:lvl2pPr>
            <a:lvl3pPr marL="314303" indent="-82545">
              <a:spcBef>
                <a:spcPct val="0"/>
              </a:spcBef>
              <a:spcAft>
                <a:spcPts val="600"/>
              </a:spcAft>
              <a:buClr>
                <a:schemeClr val="accent1"/>
              </a:buClr>
              <a:defRPr sz="1200"/>
            </a:lvl3pPr>
            <a:lvl4pPr marL="404783" indent="-90482">
              <a:spcBef>
                <a:spcPct val="0"/>
              </a:spcBef>
              <a:spcAft>
                <a:spcPts val="600"/>
              </a:spcAft>
              <a:buClr>
                <a:schemeClr val="accent1"/>
              </a:buClr>
              <a:defRPr sz="1100"/>
            </a:lvl4pPr>
            <a:lvl5pPr marL="493677" indent="-80957">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41672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4914" y="347472"/>
            <a:ext cx="8322099" cy="732508"/>
          </a:xfrm>
        </p:spPr>
        <p:txBody>
          <a:bodyPr vert="horz" lIns="91440" tIns="45720" rIns="91440" bIns="45720" rtlCol="0" anchor="t" anchorCtr="0">
            <a:noAutofit/>
          </a:bodyPr>
          <a:lstStyle>
            <a:lvl1pPr>
              <a:lnSpc>
                <a:spcPct val="100000"/>
              </a:lnSpc>
              <a:defRPr lang="en-US" sz="2800"/>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506086"/>
            <a:ext cx="4023360" cy="4527549"/>
          </a:xfrm>
        </p:spPr>
        <p:txBody>
          <a:bodyPr/>
          <a:lstStyle>
            <a:lvl1pPr marL="114292" indent="-114292">
              <a:spcBef>
                <a:spcPts val="300"/>
              </a:spcBef>
              <a:spcAft>
                <a:spcPts val="600"/>
              </a:spcAft>
              <a:buClr>
                <a:schemeClr val="accent1"/>
              </a:buClr>
              <a:defRPr sz="1400"/>
            </a:lvl1pPr>
            <a:lvl2pPr marL="217473" indent="-90482">
              <a:spcBef>
                <a:spcPct val="0"/>
              </a:spcBef>
              <a:spcAft>
                <a:spcPts val="600"/>
              </a:spcAft>
              <a:buClr>
                <a:schemeClr val="accent1"/>
              </a:buClr>
              <a:defRPr sz="1400"/>
            </a:lvl2pPr>
            <a:lvl3pPr marL="312715" indent="-88894">
              <a:spcBef>
                <a:spcPct val="0"/>
              </a:spcBef>
              <a:spcAft>
                <a:spcPts val="600"/>
              </a:spcAft>
              <a:buClr>
                <a:schemeClr val="accent1"/>
              </a:buClr>
              <a:defRPr sz="1200"/>
            </a:lvl3pPr>
            <a:lvl4pPr marL="403195" indent="-76194">
              <a:spcBef>
                <a:spcPct val="0"/>
              </a:spcBef>
              <a:spcAft>
                <a:spcPts val="600"/>
              </a:spcAft>
              <a:buClr>
                <a:schemeClr val="accent1"/>
              </a:buClr>
              <a:defRPr sz="1100"/>
            </a:lvl4pPr>
            <a:lvl5pPr marL="506374" indent="-84133">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506086"/>
            <a:ext cx="4023360" cy="4527549"/>
          </a:xfrm>
        </p:spPr>
        <p:txBody>
          <a:bodyPr/>
          <a:lstStyle>
            <a:lvl1pPr marL="114292" indent="-114292">
              <a:spcBef>
                <a:spcPts val="300"/>
              </a:spcBef>
              <a:spcAft>
                <a:spcPts val="600"/>
              </a:spcAft>
              <a:buClr>
                <a:schemeClr val="accent1"/>
              </a:buClr>
              <a:defRPr sz="1400"/>
            </a:lvl1pPr>
            <a:lvl2pPr marL="217473" indent="-90482">
              <a:spcBef>
                <a:spcPct val="0"/>
              </a:spcBef>
              <a:spcAft>
                <a:spcPts val="600"/>
              </a:spcAft>
              <a:buClr>
                <a:schemeClr val="accent1"/>
              </a:buClr>
              <a:defRPr sz="1400"/>
            </a:lvl2pPr>
            <a:lvl3pPr marL="312715" indent="-88894">
              <a:spcBef>
                <a:spcPct val="0"/>
              </a:spcBef>
              <a:spcAft>
                <a:spcPts val="600"/>
              </a:spcAft>
              <a:buClr>
                <a:schemeClr val="accent1"/>
              </a:buClr>
              <a:defRPr sz="1200"/>
            </a:lvl3pPr>
            <a:lvl4pPr marL="403195" indent="-76194">
              <a:spcBef>
                <a:spcPct val="0"/>
              </a:spcBef>
              <a:spcAft>
                <a:spcPts val="600"/>
              </a:spcAft>
              <a:buClr>
                <a:schemeClr val="accent1"/>
              </a:buClr>
              <a:defRPr sz="1100"/>
            </a:lvl4pPr>
            <a:lvl5pPr marL="506374" indent="-84133">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2208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374904" y="1909238"/>
            <a:ext cx="4023360" cy="4105740"/>
          </a:xfrm>
        </p:spPr>
        <p:txBody>
          <a:bodyPr/>
          <a:lstStyle>
            <a:lvl1pPr marL="114292" indent="-114292">
              <a:spcBef>
                <a:spcPts val="300"/>
              </a:spcBef>
              <a:spcAft>
                <a:spcPts val="600"/>
              </a:spcAft>
              <a:buClr>
                <a:schemeClr val="accent1"/>
              </a:buClr>
              <a:defRPr sz="1400"/>
            </a:lvl1pPr>
            <a:lvl2pPr marL="217473" indent="-90482">
              <a:spcBef>
                <a:spcPct val="0"/>
              </a:spcBef>
              <a:spcAft>
                <a:spcPts val="600"/>
              </a:spcAft>
              <a:buClr>
                <a:schemeClr val="accent1"/>
              </a:buClr>
              <a:defRPr sz="1400"/>
            </a:lvl2pPr>
            <a:lvl3pPr marL="312715" indent="-88894">
              <a:spcBef>
                <a:spcPct val="0"/>
              </a:spcBef>
              <a:spcAft>
                <a:spcPts val="600"/>
              </a:spcAft>
              <a:buClr>
                <a:schemeClr val="accent1"/>
              </a:buClr>
              <a:defRPr sz="1200"/>
            </a:lvl3pPr>
            <a:lvl4pPr marL="403195" indent="-76194">
              <a:spcBef>
                <a:spcPct val="0"/>
              </a:spcBef>
              <a:spcAft>
                <a:spcPts val="600"/>
              </a:spcAft>
              <a:buClr>
                <a:schemeClr val="accent1"/>
              </a:buClr>
              <a:defRPr sz="1100"/>
            </a:lvl4pPr>
            <a:lvl5pPr marL="506374" indent="-84133">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4663440" y="1909238"/>
            <a:ext cx="4023360" cy="4105740"/>
          </a:xfrm>
        </p:spPr>
        <p:txBody>
          <a:bodyPr/>
          <a:lstStyle>
            <a:lvl1pPr marL="114292" indent="-114292">
              <a:spcBef>
                <a:spcPts val="300"/>
              </a:spcBef>
              <a:spcAft>
                <a:spcPts val="600"/>
              </a:spcAft>
              <a:buClr>
                <a:schemeClr val="accent1"/>
              </a:buClr>
              <a:defRPr sz="1400"/>
            </a:lvl1pPr>
            <a:lvl2pPr marL="217473" indent="-90482">
              <a:spcBef>
                <a:spcPct val="0"/>
              </a:spcBef>
              <a:spcAft>
                <a:spcPts val="600"/>
              </a:spcAft>
              <a:buClr>
                <a:schemeClr val="accent1"/>
              </a:buClr>
              <a:defRPr sz="1400"/>
            </a:lvl2pPr>
            <a:lvl3pPr marL="312715" indent="-88894">
              <a:spcBef>
                <a:spcPct val="0"/>
              </a:spcBef>
              <a:spcAft>
                <a:spcPts val="600"/>
              </a:spcAft>
              <a:buClr>
                <a:schemeClr val="accent1"/>
              </a:buClr>
              <a:defRPr sz="1200"/>
            </a:lvl3pPr>
            <a:lvl4pPr marL="403195" indent="-76194">
              <a:spcBef>
                <a:spcPct val="0"/>
              </a:spcBef>
              <a:spcAft>
                <a:spcPts val="600"/>
              </a:spcAft>
              <a:buClr>
                <a:schemeClr val="accent1"/>
              </a:buClr>
              <a:defRPr sz="1100"/>
            </a:lvl4pPr>
            <a:lvl5pPr marL="506374" indent="-84133">
              <a:spcBef>
                <a:spcPct val="0"/>
              </a:spcBef>
              <a:spcAft>
                <a:spcPts val="600"/>
              </a:spcAft>
              <a:buClr>
                <a:schemeClr val="accent1"/>
              </a:buClr>
              <a:defRPr sz="10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374904" y="347472"/>
            <a:ext cx="8311896" cy="1094471"/>
          </a:xfrm>
        </p:spPr>
        <p:txBody>
          <a:bodyPr vert="horz" lIns="91440" tIns="45720" rIns="91440" bIns="45720" rtlCol="0" anchor="t" anchorCtr="0">
            <a:noAutofit/>
          </a:bodyPr>
          <a:lstStyle>
            <a:lvl1pPr>
              <a:lnSpc>
                <a:spcPct val="100000"/>
              </a:lnSpc>
              <a:defRPr lang="en-US" sz="2800"/>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1016597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374904" y="350446"/>
            <a:ext cx="7260336" cy="732508"/>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374904" y="1371389"/>
            <a:ext cx="7260336" cy="422017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8432459" y="6232150"/>
            <a:ext cx="352985" cy="374396"/>
          </a:xfrm>
          <a:prstGeom prst="rect">
            <a:avLst/>
          </a:prstGeom>
        </p:spPr>
        <p:txBody>
          <a:bodyPr vert="horz" lIns="91440" tIns="45720" rIns="91440" bIns="45720" rtlCol="0" anchor="ctr"/>
          <a:lstStyle>
            <a:lvl1pPr algn="r">
              <a:defRPr sz="800" b="0" i="0">
                <a:solidFill>
                  <a:schemeClr val="accent1"/>
                </a:solidFill>
                <a:latin typeface="Arial" panose="020B0604020202020204" pitchFamily="34" charset="0"/>
                <a:cs typeface="Arial" panose="020B0604020202020204" pitchFamily="34" charset="0"/>
              </a:defRPr>
            </a:lvl1pPr>
          </a:lstStyle>
          <a:p>
            <a:fld id="{66DE20E4-D496-034F-914D-F7F15B93E95B}" type="slidenum">
              <a:rPr lang="en-US" smtClean="0"/>
              <a:t>‹#›</a:t>
            </a:fld>
            <a:endParaRPr lang="en-US"/>
          </a:p>
        </p:txBody>
      </p:sp>
      <p:sp>
        <p:nvSpPr>
          <p:cNvPr id="12" name="Primary-Client-Logo">
            <a:extLst>
              <a:ext uri="{FF2B5EF4-FFF2-40B4-BE49-F238E27FC236}">
                <a16:creationId xmlns:a16="http://schemas.microsoft.com/office/drawing/2014/main" id="{D794EC31-BAF9-C540-98E6-E49EE00037EC}"/>
              </a:ext>
            </a:extLst>
          </p:cNvPr>
          <p:cNvSpPr/>
          <p:nvPr userDrawn="1"/>
        </p:nvSpPr>
        <p:spPr>
          <a:xfrm>
            <a:off x="457201" y="6252672"/>
            <a:ext cx="133150" cy="23227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AAEA5D6C-E58C-4647-6879-F467087EB721}"/>
              </a:ext>
            </a:extLst>
          </p:cNvPr>
          <p:cNvSpPr txBox="1"/>
          <p:nvPr userDrawn="1"/>
        </p:nvSpPr>
        <p:spPr>
          <a:xfrm>
            <a:off x="822959" y="6191510"/>
            <a:ext cx="5293361" cy="338554"/>
          </a:xfrm>
          <a:prstGeom prst="rect">
            <a:avLst/>
          </a:prstGeom>
          <a:noFill/>
        </p:spPr>
        <p:txBody>
          <a:bodyPr wrap="square" rtlCol="0">
            <a:spAutoFit/>
          </a:bodyPr>
          <a:lstStyle/>
          <a:p>
            <a:pPr marL="0" marR="0" lvl="0" indent="0" algn="l" defTabSz="685750"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2024 United HealthCare Services, Inc. All Rights Reserved. Proprietary information of UnitedHealth Group. </a:t>
            </a:r>
          </a:p>
          <a:p>
            <a:pPr marL="0" marR="0" lvl="0" indent="0" algn="l" defTabSz="685750"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Do not distribute or reproduce without express permission of UnitedHealth Group.</a:t>
            </a:r>
          </a:p>
        </p:txBody>
      </p:sp>
    </p:spTree>
    <p:extLst>
      <p:ext uri="{BB962C8B-B14F-4D97-AF65-F5344CB8AC3E}">
        <p14:creationId xmlns:p14="http://schemas.microsoft.com/office/powerpoint/2010/main" val="2098892643"/>
      </p:ext>
    </p:extLst>
  </p:cSld>
  <p:clrMap bg1="lt1" tx1="dk1" bg2="lt2" tx2="dk2" accent1="accent1" accent2="accent2" accent3="accent3" accent4="accent4" accent5="accent5" accent6="accent6" hlink="hlink" folHlink="folHlink"/>
  <p:sldLayoutIdLst>
    <p:sldLayoutId id="2147483649" r:id="rId1"/>
    <p:sldLayoutId id="2147483699" r:id="rId2"/>
    <p:sldLayoutId id="2147483666" r:id="rId3"/>
    <p:sldLayoutId id="2147483684" r:id="rId4"/>
    <p:sldLayoutId id="2147483701" r:id="rId5"/>
    <p:sldLayoutId id="2147483688" r:id="rId6"/>
    <p:sldLayoutId id="2147483698" r:id="rId7"/>
    <p:sldLayoutId id="2147483685" r:id="rId8"/>
    <p:sldLayoutId id="2147483689" r:id="rId9"/>
    <p:sldLayoutId id="2147483662" r:id="rId10"/>
    <p:sldLayoutId id="2147483663" r:id="rId11"/>
    <p:sldLayoutId id="2147483678" r:id="rId12"/>
    <p:sldLayoutId id="2147483700" r:id="rId13"/>
    <p:sldLayoutId id="2147483677" r:id="rId14"/>
    <p:sldLayoutId id="2147483676" r:id="rId15"/>
    <p:sldLayoutId id="2147483690" r:id="rId16"/>
    <p:sldLayoutId id="2147483679" r:id="rId17"/>
    <p:sldLayoutId id="2147483691" r:id="rId18"/>
    <p:sldLayoutId id="2147483650" r:id="rId19"/>
    <p:sldLayoutId id="2147483692" r:id="rId20"/>
    <p:sldLayoutId id="2147483667" r:id="rId21"/>
    <p:sldLayoutId id="2147483693" r:id="rId22"/>
    <p:sldLayoutId id="2147483675" r:id="rId23"/>
    <p:sldLayoutId id="2147483695" r:id="rId24"/>
    <p:sldLayoutId id="2147483687" r:id="rId25"/>
    <p:sldLayoutId id="2147483686" r:id="rId26"/>
    <p:sldLayoutId id="2147483696" r:id="rId27"/>
  </p:sldLayoutIdLst>
  <p:transition/>
  <p:hf hdr="0" ftr="0"/>
  <p:txStyles>
    <p:titleStyle>
      <a:lvl1pPr algn="l" defTabSz="685750" rtl="0" eaLnBrk="1" latinLnBrk="0" hangingPunct="1">
        <a:lnSpc>
          <a:spcPct val="100000"/>
        </a:lnSpc>
        <a:spcBef>
          <a:spcPct val="0"/>
        </a:spcBef>
        <a:buNone/>
        <a:defRPr sz="2400" b="1" i="0" kern="1200" spc="0" baseline="0">
          <a:solidFill>
            <a:schemeClr val="accent1"/>
          </a:solidFill>
          <a:latin typeface="+mj-lt"/>
          <a:ea typeface="+mj-ea"/>
          <a:cs typeface="+mj-cs"/>
        </a:defRPr>
      </a:lvl1pPr>
    </p:titleStyle>
    <p:bodyStyle>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5"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6"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5" algn="l" defTabSz="685750"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orient="horz" pos="3932" userDrawn="1">
          <p15:clr>
            <a:srgbClr val="F26B43"/>
          </p15:clr>
        </p15:guide>
        <p15:guide id="6" pos="5472" userDrawn="1">
          <p15:clr>
            <a:srgbClr val="F26B43"/>
          </p15:clr>
        </p15:guide>
        <p15:guide id="7" orient="horz" pos="4070" userDrawn="1">
          <p15:clr>
            <a:srgbClr val="F26B43"/>
          </p15:clr>
        </p15:guide>
        <p15:guide id="8" pos="951" userDrawn="1">
          <p15:clr>
            <a:srgbClr val="F26B43"/>
          </p15:clr>
        </p15:guide>
        <p15:guide id="9" pos="1043" userDrawn="1">
          <p15:clr>
            <a:srgbClr val="F26B43"/>
          </p15:clr>
        </p15:guide>
        <p15:guide id="10" pos="1704" userDrawn="1">
          <p15:clr>
            <a:srgbClr val="F26B43"/>
          </p15:clr>
        </p15:guide>
        <p15:guide id="11" pos="1796" userDrawn="1">
          <p15:clr>
            <a:srgbClr val="F26B43"/>
          </p15:clr>
        </p15:guide>
        <p15:guide id="12" pos="2459" userDrawn="1">
          <p15:clr>
            <a:srgbClr val="F26B43"/>
          </p15:clr>
        </p15:guide>
        <p15:guide id="13" pos="2548" userDrawn="1">
          <p15:clr>
            <a:srgbClr val="F26B43"/>
          </p15:clr>
        </p15:guide>
        <p15:guide id="14" pos="3212" userDrawn="1">
          <p15:clr>
            <a:srgbClr val="F26B43"/>
          </p15:clr>
        </p15:guide>
        <p15:guide id="15" pos="3303" userDrawn="1">
          <p15:clr>
            <a:srgbClr val="F26B43"/>
          </p15:clr>
        </p15:guide>
        <p15:guide id="16" pos="3964" userDrawn="1">
          <p15:clr>
            <a:srgbClr val="F26B43"/>
          </p15:clr>
        </p15:guide>
        <p15:guide id="17" pos="4056" userDrawn="1">
          <p15:clr>
            <a:srgbClr val="F26B43"/>
          </p15:clr>
        </p15:guide>
        <p15:guide id="18" pos="4719" userDrawn="1">
          <p15:clr>
            <a:srgbClr val="F26B43"/>
          </p15:clr>
        </p15:guide>
        <p15:guide id="19" pos="4811" userDrawn="1">
          <p15:clr>
            <a:srgbClr val="F26B43"/>
          </p15:clr>
        </p15:guide>
        <p15:guide id="20" orient="horz" pos="288" userDrawn="1">
          <p15:clr>
            <a:srgbClr val="F26B43"/>
          </p15:clr>
        </p15:guide>
        <p15:guide id="21" orient="horz" pos="988" userDrawn="1">
          <p15:clr>
            <a:srgbClr val="F26B43"/>
          </p15:clr>
        </p15:guide>
        <p15:guide id="22" orient="horz" pos="43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orful hands with their hands raised&#10;&#10;Description automatically generated">
            <a:extLst>
              <a:ext uri="{FF2B5EF4-FFF2-40B4-BE49-F238E27FC236}">
                <a16:creationId xmlns:a16="http://schemas.microsoft.com/office/drawing/2014/main" id="{899C4625-1E88-B2A9-284C-9342FEE7C99F}"/>
              </a:ext>
            </a:extLst>
          </p:cNvPr>
          <p:cNvPicPr>
            <a:picLocks noChangeAspect="1"/>
          </p:cNvPicPr>
          <p:nvPr/>
        </p:nvPicPr>
        <p:blipFill>
          <a:blip r:embed="rId3"/>
          <a:srcRect l="13453" t="7448" r="8726"/>
          <a:stretch>
            <a:fillRect/>
          </a:stretch>
        </p:blipFill>
        <p:spPr>
          <a:xfrm>
            <a:off x="4819134" y="0"/>
            <a:ext cx="4324865" cy="6858000"/>
          </a:xfrm>
          <a:prstGeom prst="rect">
            <a:avLst/>
          </a:prstGeom>
        </p:spPr>
      </p:pic>
      <p:sp>
        <p:nvSpPr>
          <p:cNvPr id="3" name="TextBox 2">
            <a:extLst>
              <a:ext uri="{FF2B5EF4-FFF2-40B4-BE49-F238E27FC236}">
                <a16:creationId xmlns:a16="http://schemas.microsoft.com/office/drawing/2014/main" id="{A75AA7F8-06D8-CA2D-0898-802E81F06E2C}"/>
              </a:ext>
            </a:extLst>
          </p:cNvPr>
          <p:cNvSpPr txBox="1"/>
          <p:nvPr/>
        </p:nvSpPr>
        <p:spPr>
          <a:xfrm>
            <a:off x="822233" y="6514213"/>
            <a:ext cx="4320037" cy="21544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50"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rgbClr val="595959"/>
                </a:solidFill>
                <a:effectLst/>
                <a:uLnTx/>
                <a:uFillTx/>
                <a:latin typeface="Arial"/>
                <a:cs typeface="Arial"/>
              </a:rPr>
              <a:t>Y0066_SPRJ83383_061724_M			SPRJ83383</a:t>
            </a:r>
          </a:p>
        </p:txBody>
      </p:sp>
      <p:sp>
        <p:nvSpPr>
          <p:cNvPr id="13" name="TextBox 12">
            <a:extLst>
              <a:ext uri="{FF2B5EF4-FFF2-40B4-BE49-F238E27FC236}">
                <a16:creationId xmlns:a16="http://schemas.microsoft.com/office/drawing/2014/main" id="{323B3108-A536-A464-D198-84B58DF54651}"/>
              </a:ext>
            </a:extLst>
          </p:cNvPr>
          <p:cNvSpPr txBox="1"/>
          <p:nvPr/>
        </p:nvSpPr>
        <p:spPr>
          <a:xfrm>
            <a:off x="822234" y="6175659"/>
            <a:ext cx="4760986" cy="338554"/>
          </a:xfrm>
          <a:prstGeom prst="rect">
            <a:avLst/>
          </a:prstGeom>
          <a:solidFill>
            <a:srgbClr val="FFFFFF"/>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sz="800" b="0" i="0" u="none" strike="noStrike" kern="1200" cap="none" spc="0" normalizeH="0" baseline="0" noProof="0">
                <a:ln>
                  <a:noFill/>
                </a:ln>
                <a:solidFill>
                  <a:srgbClr val="5F5F5F"/>
                </a:solidFill>
                <a:effectLst/>
                <a:uLnTx/>
                <a:uFillTx/>
                <a:latin typeface="Arial"/>
                <a:cs typeface="Arial"/>
              </a:rPr>
              <a:t>© 2024 United Healthcare Services, Inc. All Rights Reserved. Proprietary information of UnitedHealth Group. Do not distribute or reproduce without express permission of UnitedHealth Group.</a:t>
            </a:r>
          </a:p>
        </p:txBody>
      </p:sp>
      <p:sp>
        <p:nvSpPr>
          <p:cNvPr id="9" name="Title 3">
            <a:extLst>
              <a:ext uri="{FF2B5EF4-FFF2-40B4-BE49-F238E27FC236}">
                <a16:creationId xmlns:a16="http://schemas.microsoft.com/office/drawing/2014/main" id="{20D8C309-EDA9-08B5-ACB6-E43BB22C5F14}"/>
              </a:ext>
            </a:extLst>
          </p:cNvPr>
          <p:cNvSpPr txBox="1"/>
          <p:nvPr/>
        </p:nvSpPr>
        <p:spPr>
          <a:xfrm>
            <a:off x="457200" y="436563"/>
            <a:ext cx="4176713" cy="1201737"/>
          </a:xfrm>
          <a:prstGeom prst="rect">
            <a:avLst/>
          </a:prstGeom>
        </p:spPr>
        <p:txBody>
          <a:bodyPr vert="horz" wrap="square" lIns="91440" tIns="45720" rIns="91440" bIns="45720" rtlCol="0" anchor="t" anchorCtr="0">
            <a:spAutoFit/>
          </a:bodyPr>
          <a:lstStyle>
            <a:defPPr>
              <a:defRPr lang="en-US"/>
            </a:defPPr>
            <a:lvl1pPr marL="0" algn="l" defTabSz="685750" rtl="0" eaLnBrk="1" latinLnBrk="0" hangingPunct="1">
              <a:lnSpc>
                <a:spcPct val="100000"/>
              </a:lnSpc>
              <a:spcBef>
                <a:spcPct val="0"/>
              </a:spcBef>
              <a:buNone/>
              <a:defRPr sz="24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600">
                <a:latin typeface="Georgia" panose="02040502050405020303" pitchFamily="18" charset="0"/>
              </a:rPr>
              <a:t>Time to get what you’ve earned</a:t>
            </a:r>
          </a:p>
        </p:txBody>
      </p:sp>
      <p:sp>
        <p:nvSpPr>
          <p:cNvPr id="11" name="Subtitle 4">
            <a:extLst>
              <a:ext uri="{FF2B5EF4-FFF2-40B4-BE49-F238E27FC236}">
                <a16:creationId xmlns:a16="http://schemas.microsoft.com/office/drawing/2014/main" id="{83C17BF8-EC72-9C7C-8ED4-DB413A9D35F9}"/>
              </a:ext>
            </a:extLst>
          </p:cNvPr>
          <p:cNvSpPr txBox="1"/>
          <p:nvPr/>
        </p:nvSpPr>
        <p:spPr>
          <a:xfrm>
            <a:off x="457200" y="3957638"/>
            <a:ext cx="3552825" cy="258532"/>
          </a:xfrm>
          <a:prstGeom prst="rect">
            <a:avLst/>
          </a:prstGeom>
        </p:spPr>
        <p:txBody>
          <a:bodyPr vert="horz" lIns="91440" tIns="45720" rIns="91440" bIns="45720" rtlCol="0">
            <a:spAutoFit/>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ct val="0"/>
              </a:spcBef>
              <a:buNone/>
            </a:pPr>
            <a:r>
              <a:rPr lang="en-US" sz="1200" dirty="0"/>
              <a:t>Stetson University</a:t>
            </a:r>
          </a:p>
        </p:txBody>
      </p:sp>
      <p:sp>
        <p:nvSpPr>
          <p:cNvPr id="12" name="Title 3">
            <a:extLst>
              <a:ext uri="{FF2B5EF4-FFF2-40B4-BE49-F238E27FC236}">
                <a16:creationId xmlns:a16="http://schemas.microsoft.com/office/drawing/2014/main" id="{92CF6840-5CBA-3A87-8A23-E679D71EDC6B}"/>
              </a:ext>
            </a:extLst>
          </p:cNvPr>
          <p:cNvSpPr txBox="1"/>
          <p:nvPr/>
        </p:nvSpPr>
        <p:spPr>
          <a:xfrm>
            <a:off x="457202" y="2619969"/>
            <a:ext cx="4114798" cy="1200329"/>
          </a:xfrm>
          <a:prstGeom prst="rect">
            <a:avLst/>
          </a:prstGeom>
        </p:spPr>
        <p:txBody>
          <a:bodyPr vert="horz" wrap="square" lIns="91440" tIns="45720" rIns="91440" bIns="45720" rtlCol="0" anchor="t" anchorCtr="0">
            <a:spAutoFit/>
          </a:bodyPr>
          <a:lstStyle>
            <a:defPPr>
              <a:defRPr lang="en-US"/>
            </a:defPPr>
            <a:lvl1pPr marL="0" algn="l" defTabSz="685750" rtl="0" eaLnBrk="1" latinLnBrk="0" hangingPunct="1">
              <a:lnSpc>
                <a:spcPct val="100000"/>
              </a:lnSpc>
              <a:spcBef>
                <a:spcPct val="0"/>
              </a:spcBef>
              <a:buNone/>
              <a:defRPr sz="3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750" rtl="0" eaLnBrk="1" fontAlgn="auto" latinLnBrk="0" hangingPunct="1">
              <a:lnSpc>
                <a:spcPct val="100000"/>
              </a:lnSpc>
              <a:spcBef>
                <a:spcPct val="0"/>
              </a:spcBef>
              <a:spcAft>
                <a:spcPct val="0"/>
              </a:spcAft>
              <a:buClrTx/>
              <a:buSzTx/>
              <a:buFontTx/>
              <a:buNone/>
              <a:defRPr/>
            </a:pPr>
            <a:r>
              <a:rPr kumimoji="0" lang="en-US" sz="3600" b="1" i="0" u="none" strike="noStrike" kern="1200" cap="none" spc="0" normalizeH="0" baseline="0" noProof="0">
                <a:ln>
                  <a:noFill/>
                </a:ln>
                <a:solidFill>
                  <a:srgbClr val="002677"/>
                </a:solidFill>
                <a:effectLst/>
                <a:uLnTx/>
                <a:uFillTx/>
                <a:latin typeface="Georgia" panose="02040502050405020303" pitchFamily="18" charset="0"/>
                <a:cs typeface="Arial"/>
              </a:rPr>
              <a:t>more bene</a:t>
            </a:r>
            <a:r>
              <a:rPr kumimoji="0" lang="en-US" sz="3600" b="1" i="0" u="none" strike="noStrike" kern="1200" cap="none" spc="300" normalizeH="0" baseline="0" noProof="0">
                <a:ln>
                  <a:noFill/>
                </a:ln>
                <a:solidFill>
                  <a:srgbClr val="002677"/>
                </a:solidFill>
                <a:effectLst/>
                <a:uLnTx/>
                <a:uFillTx/>
                <a:latin typeface="Georgia" panose="02040502050405020303" pitchFamily="18" charset="0"/>
                <a:cs typeface="Arial"/>
              </a:rPr>
              <a:t>f</a:t>
            </a:r>
            <a:r>
              <a:rPr kumimoji="0" lang="en-US" sz="3600" b="1" i="0" u="none" strike="noStrike" kern="1200" cap="none" spc="0" normalizeH="0" baseline="0" noProof="0">
                <a:ln>
                  <a:noFill/>
                </a:ln>
                <a:solidFill>
                  <a:srgbClr val="002677"/>
                </a:solidFill>
                <a:effectLst/>
                <a:uLnTx/>
                <a:uFillTx/>
                <a:latin typeface="Georgia" panose="02040502050405020303" pitchFamily="18" charset="0"/>
                <a:cs typeface="Arial"/>
              </a:rPr>
              <a:t>its focused on you</a:t>
            </a:r>
          </a:p>
        </p:txBody>
      </p:sp>
      <p:pic>
        <p:nvPicPr>
          <p:cNvPr id="14" name="Graphic 13">
            <a:extLst>
              <a:ext uri="{FF2B5EF4-FFF2-40B4-BE49-F238E27FC236}">
                <a16:creationId xmlns:a16="http://schemas.microsoft.com/office/drawing/2014/main" id="{BF0457AD-57EE-9D4C-985B-3197AEA936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5776" y="1826264"/>
            <a:ext cx="756138" cy="675485"/>
          </a:xfrm>
          <a:prstGeom prst="rect">
            <a:avLst/>
          </a:prstGeom>
        </p:spPr>
      </p:pic>
    </p:spTree>
    <p:extLst>
      <p:ext uri="{BB962C8B-B14F-4D97-AF65-F5344CB8AC3E}">
        <p14:creationId xmlns:p14="http://schemas.microsoft.com/office/powerpoint/2010/main" val="20672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FE1FC20-BACF-E7A2-A1D3-8CFDF7D84CC7}"/>
              </a:ext>
            </a:extLst>
          </p:cNvPr>
          <p:cNvSpPr>
            <a:spLocks noGrp="1"/>
          </p:cNvSpPr>
          <p:nvPr>
            <p:ph type="body" sz="quarter" idx="13"/>
          </p:nvPr>
        </p:nvSpPr>
        <p:spPr>
          <a:xfrm>
            <a:off x="373013" y="5693824"/>
            <a:ext cx="8074552" cy="480822"/>
          </a:xfrm>
        </p:spPr>
        <p:txBody>
          <a:bodyPr/>
          <a:lstStyle/>
          <a:p>
            <a:r>
              <a:rPr lang="en-US" sz="800"/>
              <a:t>* Limitations, exclusions and/or network restrictions may apply. Out-of-pocket maximum excludes premiums, prescription costs, and non-Medicare covered benefits.</a:t>
            </a:r>
          </a:p>
        </p:txBody>
      </p:sp>
      <p:sp>
        <p:nvSpPr>
          <p:cNvPr id="5" name="Title 1">
            <a:extLst>
              <a:ext uri="{FF2B5EF4-FFF2-40B4-BE49-F238E27FC236}">
                <a16:creationId xmlns:a16="http://schemas.microsoft.com/office/drawing/2014/main" id="{DC5FFA9B-783C-8196-D40A-BD06F030BB05}"/>
              </a:ext>
            </a:extLst>
          </p:cNvPr>
          <p:cNvSpPr txBox="1"/>
          <p:nvPr/>
        </p:nvSpPr>
        <p:spPr>
          <a:xfrm>
            <a:off x="374903" y="347472"/>
            <a:ext cx="5412579" cy="312815"/>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sz="1200" b="1" dirty="0">
                <a:solidFill>
                  <a:schemeClr val="tx1"/>
                </a:solidFill>
                <a:latin typeface="Arial" panose="020B0604020202020204" pitchFamily="34" charset="0"/>
                <a:cs typeface="Arial" panose="020B0604020202020204" pitchFamily="34" charset="0"/>
              </a:rPr>
              <a:t>UnitedHealthcare Group Medicare Advantage National PPO Plan</a:t>
            </a:r>
            <a:endParaRPr lang="en-US" sz="800" dirty="0">
              <a:solidFill>
                <a:schemeClr val="tx1"/>
              </a:solidFill>
            </a:endParaRPr>
          </a:p>
        </p:txBody>
      </p:sp>
      <p:sp>
        <p:nvSpPr>
          <p:cNvPr id="6" name="Title 6">
            <a:extLst>
              <a:ext uri="{FF2B5EF4-FFF2-40B4-BE49-F238E27FC236}">
                <a16:creationId xmlns:a16="http://schemas.microsoft.com/office/drawing/2014/main" id="{9AA31032-6DB5-BDC2-D60E-F581704F2E49}"/>
              </a:ext>
            </a:extLst>
          </p:cNvPr>
          <p:cNvSpPr txBox="1"/>
          <p:nvPr/>
        </p:nvSpPr>
        <p:spPr>
          <a:xfrm>
            <a:off x="371801" y="660288"/>
            <a:ext cx="8323312" cy="743571"/>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lang="en-US"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Your monthly and annual costs</a:t>
            </a:r>
          </a:p>
        </p:txBody>
      </p:sp>
      <p:sp>
        <p:nvSpPr>
          <p:cNvPr id="4" name="Text Placeholder 10">
            <a:extLst>
              <a:ext uri="{FF2B5EF4-FFF2-40B4-BE49-F238E27FC236}">
                <a16:creationId xmlns:a16="http://schemas.microsoft.com/office/drawing/2014/main" id="{C59BD2F1-817D-A3AD-F45E-C249AD8052F4}"/>
              </a:ext>
            </a:extLst>
          </p:cNvPr>
          <p:cNvSpPr txBox="1"/>
          <p:nvPr/>
        </p:nvSpPr>
        <p:spPr>
          <a:xfrm>
            <a:off x="525973" y="1985406"/>
            <a:ext cx="3923367" cy="365126"/>
          </a:xfrm>
          <a:prstGeom prst="rect">
            <a:avLst/>
          </a:prstGeom>
        </p:spPr>
        <p:txBody>
          <a:bodyPr vert="horz" lIns="91440" tIns="45720" rIns="91440" bIns="45720" rtlCol="0">
            <a:noAutofit/>
          </a:bodyPr>
          <a:lstStyle>
            <a:defPPr>
              <a:defRPr lang="en-US"/>
            </a:defPPr>
            <a:lvl1pPr marL="88894" marR="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b="0" i="0" kern="1200">
                <a:solidFill>
                  <a:schemeClr val="accent1"/>
                </a:solidFill>
                <a:latin typeface="+mn-lt"/>
                <a:ea typeface="+mn-ea"/>
                <a:cs typeface="Arial" panose="020B0604020202020204" pitchFamily="34" charset="0"/>
              </a:defRPr>
            </a:lvl1pPr>
            <a:lvl2pPr marL="120641" indent="0" algn="l" defTabSz="685750" rtl="0" eaLnBrk="1" latinLnBrk="0" hangingPunct="1">
              <a:lnSpc>
                <a:spcPct val="90000"/>
              </a:lnSpc>
              <a:spcBef>
                <a:spcPct val="0"/>
              </a:spcBef>
              <a:spcAft>
                <a:spcPts val="600"/>
              </a:spcAft>
              <a:buClr>
                <a:schemeClr val="accent1"/>
              </a:buClr>
              <a:buFont typeface="System Font Regular"/>
              <a:buNone/>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Font typeface="Arial" panose="020B0604020202020204" pitchFamily="34" charset="0"/>
              <a:buNone/>
            </a:pPr>
            <a:r>
              <a:rPr lang="en-US" sz="1600" b="1" dirty="0"/>
              <a:t>Annual Medical deductible</a:t>
            </a:r>
          </a:p>
        </p:txBody>
      </p:sp>
      <p:sp>
        <p:nvSpPr>
          <p:cNvPr id="7" name="Text Placeholder 11">
            <a:extLst>
              <a:ext uri="{FF2B5EF4-FFF2-40B4-BE49-F238E27FC236}">
                <a16:creationId xmlns:a16="http://schemas.microsoft.com/office/drawing/2014/main" id="{BB488F88-7D66-3C70-9019-E51D862262D0}"/>
              </a:ext>
            </a:extLst>
          </p:cNvPr>
          <p:cNvSpPr txBox="1"/>
          <p:nvPr/>
        </p:nvSpPr>
        <p:spPr>
          <a:xfrm>
            <a:off x="448887" y="1157449"/>
            <a:ext cx="3923367" cy="827958"/>
          </a:xfrm>
          <a:prstGeom prst="rect">
            <a:avLst/>
          </a:prstGeom>
        </p:spPr>
        <p:txBody>
          <a:bodyPr vert="horz" lIns="91440" tIns="45720" rIns="91440" bIns="45720" rtlCol="0" anchor="b">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sz="2800" baseline="30000" dirty="0">
                <a:solidFill>
                  <a:srgbClr val="002677"/>
                </a:solidFill>
                <a:latin typeface="+mj-lt"/>
                <a:cs typeface="+mn-cs"/>
              </a:rPr>
              <a:t>$0</a:t>
            </a:r>
            <a:endParaRPr lang="en-US" sz="3200" dirty="0">
              <a:latin typeface="+mj-lt"/>
            </a:endParaRPr>
          </a:p>
        </p:txBody>
      </p:sp>
      <p:sp>
        <p:nvSpPr>
          <p:cNvPr id="8" name="Text Placeholder 10">
            <a:extLst>
              <a:ext uri="{FF2B5EF4-FFF2-40B4-BE49-F238E27FC236}">
                <a16:creationId xmlns:a16="http://schemas.microsoft.com/office/drawing/2014/main" id="{4DA10132-1267-75E8-E1E8-63A7A260E08D}"/>
              </a:ext>
            </a:extLst>
          </p:cNvPr>
          <p:cNvSpPr txBox="1"/>
          <p:nvPr/>
        </p:nvSpPr>
        <p:spPr>
          <a:xfrm>
            <a:off x="486922" y="3310526"/>
            <a:ext cx="3923367" cy="365126"/>
          </a:xfrm>
          <a:prstGeom prst="rect">
            <a:avLst/>
          </a:prstGeom>
        </p:spPr>
        <p:txBody>
          <a:bodyPr vert="horz" lIns="91440" tIns="45720" rIns="91440" bIns="45720" rtlCol="0">
            <a:noAutofit/>
          </a:bodyPr>
          <a:lstStyle>
            <a:defPPr>
              <a:defRPr lang="en-US"/>
            </a:defPPr>
            <a:lvl1pPr marL="88894" marR="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b="0" i="0" kern="1200">
                <a:solidFill>
                  <a:schemeClr val="accent1"/>
                </a:solidFill>
                <a:latin typeface="+mn-lt"/>
                <a:ea typeface="+mn-ea"/>
                <a:cs typeface="Arial" panose="020B0604020202020204" pitchFamily="34" charset="0"/>
              </a:defRPr>
            </a:lvl1pPr>
            <a:lvl2pPr marL="120641" indent="0" algn="l" defTabSz="685750" rtl="0" eaLnBrk="1" latinLnBrk="0" hangingPunct="1">
              <a:lnSpc>
                <a:spcPct val="90000"/>
              </a:lnSpc>
              <a:spcBef>
                <a:spcPct val="0"/>
              </a:spcBef>
              <a:spcAft>
                <a:spcPts val="600"/>
              </a:spcAft>
              <a:buClr>
                <a:schemeClr val="accent1"/>
              </a:buClr>
              <a:buFont typeface="System Font Regular"/>
              <a:buNone/>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Font typeface="Arial" panose="020B0604020202020204" pitchFamily="34" charset="0"/>
              <a:buNone/>
            </a:pPr>
            <a:r>
              <a:rPr lang="en-US" sz="1600" b="1" dirty="0"/>
              <a:t>Annual out-of-pocket maximum*</a:t>
            </a:r>
          </a:p>
        </p:txBody>
      </p:sp>
      <p:sp>
        <p:nvSpPr>
          <p:cNvPr id="9" name="Text Placeholder 11">
            <a:extLst>
              <a:ext uri="{FF2B5EF4-FFF2-40B4-BE49-F238E27FC236}">
                <a16:creationId xmlns:a16="http://schemas.microsoft.com/office/drawing/2014/main" id="{52FACDBE-ACC2-DE73-94D8-DF53C65EE0B7}"/>
              </a:ext>
            </a:extLst>
          </p:cNvPr>
          <p:cNvSpPr txBox="1"/>
          <p:nvPr/>
        </p:nvSpPr>
        <p:spPr>
          <a:xfrm>
            <a:off x="448887" y="2482568"/>
            <a:ext cx="3923367" cy="827958"/>
          </a:xfrm>
          <a:prstGeom prst="rect">
            <a:avLst/>
          </a:prstGeom>
        </p:spPr>
        <p:txBody>
          <a:bodyPr vert="horz" lIns="91440" tIns="45720" rIns="91440" bIns="45720" rtlCol="0" anchor="b">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sz="2800" baseline="30000" dirty="0">
                <a:solidFill>
                  <a:srgbClr val="002677"/>
                </a:solidFill>
                <a:latin typeface="+mj-lt"/>
                <a:cs typeface="+mn-cs"/>
              </a:rPr>
              <a:t>$1,000</a:t>
            </a:r>
            <a:endParaRPr lang="en-US" sz="3200" dirty="0">
              <a:latin typeface="+mj-lt"/>
            </a:endParaRPr>
          </a:p>
        </p:txBody>
      </p:sp>
      <p:sp>
        <p:nvSpPr>
          <p:cNvPr id="13" name="Slide Number Placeholder 5"/>
          <p:cNvSpPr>
            <a:spLocks noGrp="1"/>
          </p:cNvSpPr>
          <p:nvPr>
            <p:ph type="sldNum" sz="quarter" idx="12"/>
          </p:nvPr>
        </p:nvSpPr>
        <p:spPr/>
        <p:txBody>
          <a:bodyPr/>
          <a:lstStyle>
            <a:lvl1pPr>
              <a:defRPr sz="800"/>
            </a:lvl1pPr>
          </a:lstStyle>
          <a:p>
            <a:fld id="{C91F9B87-B460-41EA-AFCD-E70D5B145ED2}" type="slidenum">
              <a:rPr lang="en-US" smtClean="0"/>
              <a:t>10</a:t>
            </a:fld>
            <a:endParaRPr lang="en-US"/>
          </a:p>
        </p:txBody>
      </p:sp>
    </p:spTree>
    <p:extLst>
      <p:ext uri="{BB962C8B-B14F-4D97-AF65-F5344CB8AC3E}">
        <p14:creationId xmlns:p14="http://schemas.microsoft.com/office/powerpoint/2010/main" val="41726381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F46148-A77F-478D-A270-86909309832C}"/>
              </a:ext>
            </a:extLst>
          </p:cNvPr>
          <p:cNvSpPr>
            <a:spLocks noGrp="1"/>
          </p:cNvSpPr>
          <p:nvPr>
            <p:ph type="title"/>
          </p:nvPr>
        </p:nvSpPr>
        <p:spPr>
          <a:xfrm>
            <a:off x="371801" y="660288"/>
            <a:ext cx="8323312" cy="743571"/>
          </a:xfrm>
        </p:spPr>
        <p:txBody>
          <a:bodyPr/>
          <a:lstStyle/>
          <a:p>
            <a:r>
              <a:rPr lang="en-US"/>
              <a:t>Plan benefits</a:t>
            </a:r>
          </a:p>
        </p:txBody>
      </p:sp>
      <p:sp>
        <p:nvSpPr>
          <p:cNvPr id="8" name="Text Placeholder 7">
            <a:extLst>
              <a:ext uri="{FF2B5EF4-FFF2-40B4-BE49-F238E27FC236}">
                <a16:creationId xmlns:a16="http://schemas.microsoft.com/office/drawing/2014/main" id="{E8E68750-01D0-2CFE-12B6-CD7C7EFB6D4A}"/>
              </a:ext>
            </a:extLst>
          </p:cNvPr>
          <p:cNvSpPr>
            <a:spLocks noGrp="1"/>
          </p:cNvSpPr>
          <p:nvPr>
            <p:ph type="body" sz="quarter" idx="13"/>
          </p:nvPr>
        </p:nvSpPr>
        <p:spPr>
          <a:xfrm>
            <a:off x="373013" y="5693824"/>
            <a:ext cx="8074552" cy="480822"/>
          </a:xfrm>
        </p:spPr>
        <p:txBody>
          <a:bodyPr/>
          <a:lstStyle/>
          <a:p>
            <a:r>
              <a:rPr lang="en-US" sz="800"/>
              <a:t>* Not all network providers offer virtual care. Virtual visits may require video-enabled smartphone or other device. Not for use in emergencies</a:t>
            </a:r>
            <a:r>
              <a:rPr lang="en-US"/>
              <a:t>.</a:t>
            </a:r>
          </a:p>
        </p:txBody>
      </p:sp>
      <p:graphicFrame>
        <p:nvGraphicFramePr>
          <p:cNvPr id="18" name="Table Placeholder 5">
            <a:extLst>
              <a:ext uri="{FF2B5EF4-FFF2-40B4-BE49-F238E27FC236}">
                <a16:creationId xmlns:a16="http://schemas.microsoft.com/office/drawing/2014/main" id="{399FD974-1243-4162-AF7B-D38A97E940B0}"/>
              </a:ext>
            </a:extLst>
          </p:cNvPr>
          <p:cNvGraphicFramePr>
            <a:graphicFrameLocks noGrp="1"/>
          </p:cNvGraphicFramePr>
          <p:nvPr>
            <p:extLst>
              <p:ext uri="{D42A27DB-BD31-4B8C-83A1-F6EECF244321}">
                <p14:modId xmlns:p14="http://schemas.microsoft.com/office/powerpoint/2010/main" val="2919350372"/>
              </p:ext>
            </p:extLst>
          </p:nvPr>
        </p:nvGraphicFramePr>
        <p:xfrm>
          <a:off x="457200" y="1655064"/>
          <a:ext cx="8238134" cy="3657600"/>
        </p:xfrm>
        <a:graphic>
          <a:graphicData uri="http://schemas.openxmlformats.org/drawingml/2006/table">
            <a:tbl>
              <a:tblPr firstRow="1" bandRow="1">
                <a:solidFill>
                  <a:schemeClr val="accent3"/>
                </a:solidFill>
                <a:tableStyleId>{8EC20E35-A176-4012-BC5E-935CFFF8708E}</a:tableStyleId>
              </a:tblPr>
              <a:tblGrid>
                <a:gridCol w="3081528">
                  <a:extLst>
                    <a:ext uri="{9D8B030D-6E8A-4147-A177-3AD203B41FA5}">
                      <a16:colId xmlns:a16="http://schemas.microsoft.com/office/drawing/2014/main" val="3182325754"/>
                    </a:ext>
                  </a:extLst>
                </a:gridCol>
                <a:gridCol w="2578608">
                  <a:extLst>
                    <a:ext uri="{9D8B030D-6E8A-4147-A177-3AD203B41FA5}">
                      <a16:colId xmlns:a16="http://schemas.microsoft.com/office/drawing/2014/main" val="1083103003"/>
                    </a:ext>
                  </a:extLst>
                </a:gridCol>
                <a:gridCol w="2577998">
                  <a:extLst>
                    <a:ext uri="{9D8B030D-6E8A-4147-A177-3AD203B41FA5}">
                      <a16:colId xmlns:a16="http://schemas.microsoft.com/office/drawing/2014/main" val="1578992995"/>
                    </a:ext>
                  </a:extLst>
                </a:gridCol>
              </a:tblGrid>
              <a:tr h="457200">
                <a:tc>
                  <a:txBody>
                    <a:bodyPr/>
                    <a:lstStyle/>
                    <a:p>
                      <a:pPr marL="0" marR="0" indent="0" algn="l" defTabSz="457200" rtl="0" eaLnBrk="1" latinLnBrk="0" hangingPunct="1">
                        <a:lnSpc>
                          <a:spcPct val="100000"/>
                        </a:lnSpc>
                        <a:spcBef>
                          <a:spcPct val="0"/>
                        </a:spcBef>
                        <a:spcAft>
                          <a:spcPct val="0"/>
                        </a:spcAft>
                      </a:pPr>
                      <a:r>
                        <a:rPr lang="en-US" sz="1200" b="1" kern="1200">
                          <a:solidFill>
                            <a:schemeClr val="bg1"/>
                          </a:solidFill>
                          <a:effectLst/>
                          <a:latin typeface="+mn-lt"/>
                          <a:ea typeface="Calibri" panose="020F0502020204030204"/>
                          <a:cs typeface="Times New Roman"/>
                        </a:rPr>
                        <a:t>Benefit coverage</a:t>
                      </a:r>
                    </a:p>
                  </a:txBody>
                  <a:tcPr marT="27432" marB="27432" anchor="ctr">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rgbClr val="002677"/>
                    </a:solidFill>
                  </a:tcPr>
                </a:tc>
                <a:tc>
                  <a:txBody>
                    <a:bodyPr/>
                    <a:lstStyle/>
                    <a:p>
                      <a:pPr marL="0" marR="0" indent="0" algn="ctr" defTabSz="457200" rtl="0" eaLnBrk="1" latinLnBrk="0" hangingPunct="1">
                        <a:lnSpc>
                          <a:spcPct val="100000"/>
                        </a:lnSpc>
                        <a:spcBef>
                          <a:spcPct val="0"/>
                        </a:spcBef>
                        <a:spcAft>
                          <a:spcPct val="0"/>
                        </a:spcAft>
                        <a:tabLst>
                          <a:tab pos="228600" algn="l"/>
                        </a:tabLst>
                      </a:pPr>
                      <a:r>
                        <a:rPr lang="en-US" sz="1200" b="1" kern="1200" dirty="0">
                          <a:solidFill>
                            <a:schemeClr val="bg1"/>
                          </a:solidFill>
                          <a:effectLst/>
                          <a:latin typeface="+mn-lt"/>
                          <a:ea typeface="Calibri" panose="020F0502020204030204"/>
                          <a:cs typeface="Times New Roman"/>
                        </a:rPr>
                        <a:t>In-network</a:t>
                      </a:r>
                      <a:br>
                        <a:rPr lang="en-US" sz="1200" b="1" kern="1200" dirty="0">
                          <a:solidFill>
                            <a:schemeClr val="bg1"/>
                          </a:solidFill>
                          <a:effectLst/>
                          <a:latin typeface="+mn-lt"/>
                          <a:ea typeface="Calibri" panose="020F0502020204030204"/>
                          <a:cs typeface="Times New Roman"/>
                        </a:rPr>
                      </a:b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tc>
                  <a:txBody>
                    <a:bodyPr/>
                    <a:lstStyle/>
                    <a:p>
                      <a:pPr marL="0" marR="0" indent="-140970" algn="ctr" defTabSz="914377" rtl="0" eaLnBrk="1" latinLnBrk="0" hangingPunct="1">
                        <a:lnSpc>
                          <a:spcPct val="100000"/>
                        </a:lnSpc>
                        <a:spcBef>
                          <a:spcPct val="0"/>
                        </a:spcBef>
                        <a:spcAft>
                          <a:spcPct val="0"/>
                        </a:spcAft>
                        <a:tabLst>
                          <a:tab pos="210185" algn="l"/>
                        </a:tabLst>
                      </a:pPr>
                      <a:r>
                        <a:rPr lang="en-US" sz="1200" kern="1200" dirty="0">
                          <a:solidFill>
                            <a:schemeClr val="bg1"/>
                          </a:solidFill>
                          <a:effectLst/>
                          <a:latin typeface="+mn-lt"/>
                          <a:ea typeface="Calibri" panose="020F0502020204030204"/>
                          <a:cs typeface="Times New Roman"/>
                        </a:rPr>
                        <a:t>Out-of-network</a:t>
                      </a:r>
                      <a:br>
                        <a:rPr lang="en-US" sz="1200" kern="1200" dirty="0">
                          <a:solidFill>
                            <a:schemeClr val="bg1"/>
                          </a:solidFill>
                          <a:effectLst/>
                          <a:latin typeface="+mn-lt"/>
                          <a:ea typeface="Calibri" panose="020F0502020204030204"/>
                          <a:cs typeface="Times New Roman"/>
                        </a:rPr>
                      </a:b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T w="25400" cmpd="sng">
                      <a:noFill/>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58504681"/>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Primary care provider (PCP) office visit</a:t>
                      </a:r>
                    </a:p>
                  </a:txBody>
                  <a:tcPr marT="27432" marB="27432"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$20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$20 copay</a:t>
                      </a:r>
                    </a:p>
                  </a:txBody>
                  <a:tcPr marT="27432" marB="27432"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3452444"/>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Specialist office visit</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$40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$40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9904968"/>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Urgent care</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$30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8860382"/>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Emergency room</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$50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10185" algn="l"/>
                        </a:tabLst>
                      </a:pPr>
                      <a:r>
                        <a:rPr lang="en-US" sz="1200" dirty="0">
                          <a:solidFill>
                            <a:schemeClr val="accent1"/>
                          </a:solidFill>
                          <a:effectLst/>
                          <a:latin typeface="+mn-lt"/>
                          <a:ea typeface="Calibri" panose="020F0502020204030204"/>
                          <a:cs typeface="Times New Roman"/>
                        </a:rPr>
                        <a:t>$50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5962968"/>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Inpatient hospitalization</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$150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$150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7144269"/>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Outpatient surgery</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$200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$200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8969828"/>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Medical virtual visits*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6184212"/>
                  </a:ext>
                </a:extLst>
              </a:tr>
            </a:tbl>
          </a:graphicData>
        </a:graphic>
      </p:graphicFrame>
      <p:sp>
        <p:nvSpPr>
          <p:cNvPr id="19" name="Title 1">
            <a:extLst>
              <a:ext uri="{FF2B5EF4-FFF2-40B4-BE49-F238E27FC236}">
                <a16:creationId xmlns:a16="http://schemas.microsoft.com/office/drawing/2014/main" id="{270F1721-6B17-A36B-B12A-977AACCFD812}"/>
              </a:ext>
            </a:extLst>
          </p:cNvPr>
          <p:cNvSpPr txBox="1"/>
          <p:nvPr/>
        </p:nvSpPr>
        <p:spPr>
          <a:xfrm>
            <a:off x="374904" y="347472"/>
            <a:ext cx="5345672" cy="260839"/>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sz="1200" b="1" dirty="0">
                <a:solidFill>
                  <a:schemeClr val="tx1"/>
                </a:solidFill>
                <a:latin typeface="Arial" panose="020B0604020202020204" pitchFamily="34" charset="0"/>
                <a:cs typeface="Arial" panose="020B0604020202020204" pitchFamily="34" charset="0"/>
              </a:rPr>
              <a:t>UnitedHealthcare Group Medicare Advantage National PPO Plan</a:t>
            </a:r>
            <a:endParaRPr lang="en-US" sz="800" dirty="0">
              <a:solidFill>
                <a:schemeClr val="tx1"/>
              </a:solidFill>
            </a:endParaRPr>
          </a:p>
        </p:txBody>
      </p:sp>
      <p:sp>
        <p:nvSpPr>
          <p:cNvPr id="20" name="Slide Number Placeholder 5"/>
          <p:cNvSpPr>
            <a:spLocks noGrp="1"/>
          </p:cNvSpPr>
          <p:nvPr>
            <p:ph type="sldNum" sz="quarter" idx="12"/>
          </p:nvPr>
        </p:nvSpPr>
        <p:spPr/>
        <p:txBody>
          <a:bodyPr/>
          <a:lstStyle>
            <a:lvl1pPr>
              <a:defRPr sz="800"/>
            </a:lvl1pPr>
          </a:lstStyle>
          <a:p>
            <a:fld id="{83E6727D-5398-4BF9-91F2-D9278CE6E718}" type="slidenum">
              <a:rPr lang="en-US" smtClean="0"/>
              <a:t>11</a:t>
            </a:fld>
            <a:endParaRPr lang="en-US"/>
          </a:p>
        </p:txBody>
      </p:sp>
    </p:spTree>
    <p:extLst>
      <p:ext uri="{BB962C8B-B14F-4D97-AF65-F5344CB8AC3E}">
        <p14:creationId xmlns:p14="http://schemas.microsoft.com/office/powerpoint/2010/main" val="12622868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F46148-A77F-478D-A270-86909309832C}"/>
              </a:ext>
            </a:extLst>
          </p:cNvPr>
          <p:cNvSpPr>
            <a:spLocks noGrp="1"/>
          </p:cNvSpPr>
          <p:nvPr>
            <p:ph type="title"/>
          </p:nvPr>
        </p:nvSpPr>
        <p:spPr>
          <a:xfrm>
            <a:off x="371801" y="660288"/>
            <a:ext cx="8323312" cy="743571"/>
          </a:xfrm>
        </p:spPr>
        <p:txBody>
          <a:bodyPr/>
          <a:lstStyle/>
          <a:p>
            <a:r>
              <a:rPr lang="en-US"/>
              <a:t>Preventive services</a:t>
            </a:r>
            <a:br>
              <a:rPr lang="en-US"/>
            </a:br>
            <a:endParaRPr lang="en-US"/>
          </a:p>
        </p:txBody>
      </p:sp>
      <p:graphicFrame>
        <p:nvGraphicFramePr>
          <p:cNvPr id="18" name="Table Placeholder 5">
            <a:extLst>
              <a:ext uri="{FF2B5EF4-FFF2-40B4-BE49-F238E27FC236}">
                <a16:creationId xmlns:a16="http://schemas.microsoft.com/office/drawing/2014/main" id="{399FD974-1243-4162-AF7B-D38A97E940B0}"/>
              </a:ext>
            </a:extLst>
          </p:cNvPr>
          <p:cNvGraphicFramePr>
            <a:graphicFrameLocks noGrp="1"/>
          </p:cNvGraphicFramePr>
          <p:nvPr>
            <p:extLst>
              <p:ext uri="{D42A27DB-BD31-4B8C-83A1-F6EECF244321}">
                <p14:modId xmlns:p14="http://schemas.microsoft.com/office/powerpoint/2010/main" val="2451527525"/>
              </p:ext>
            </p:extLst>
          </p:nvPr>
        </p:nvGraphicFramePr>
        <p:xfrm>
          <a:off x="457200" y="1655064"/>
          <a:ext cx="8238744" cy="2743200"/>
        </p:xfrm>
        <a:graphic>
          <a:graphicData uri="http://schemas.openxmlformats.org/drawingml/2006/table">
            <a:tbl>
              <a:tblPr firstRow="1" bandRow="1">
                <a:solidFill>
                  <a:schemeClr val="accent3"/>
                </a:solidFill>
                <a:tableStyleId>{8EC20E35-A176-4012-BC5E-935CFFF8708E}</a:tableStyleId>
              </a:tblPr>
              <a:tblGrid>
                <a:gridCol w="3081528">
                  <a:extLst>
                    <a:ext uri="{9D8B030D-6E8A-4147-A177-3AD203B41FA5}">
                      <a16:colId xmlns:a16="http://schemas.microsoft.com/office/drawing/2014/main" val="3182325754"/>
                    </a:ext>
                  </a:extLst>
                </a:gridCol>
                <a:gridCol w="2578608">
                  <a:extLst>
                    <a:ext uri="{9D8B030D-6E8A-4147-A177-3AD203B41FA5}">
                      <a16:colId xmlns:a16="http://schemas.microsoft.com/office/drawing/2014/main" val="1083103003"/>
                    </a:ext>
                  </a:extLst>
                </a:gridCol>
                <a:gridCol w="2578608">
                  <a:extLst>
                    <a:ext uri="{9D8B030D-6E8A-4147-A177-3AD203B41FA5}">
                      <a16:colId xmlns:a16="http://schemas.microsoft.com/office/drawing/2014/main" val="1578992995"/>
                    </a:ext>
                  </a:extLst>
                </a:gridCol>
              </a:tblGrid>
              <a:tr h="457200">
                <a:tc>
                  <a:txBody>
                    <a:bodyPr/>
                    <a:lstStyle/>
                    <a:p>
                      <a:pPr marL="0" marR="0" indent="0" algn="l" defTabSz="457200" rtl="0" eaLnBrk="1" latinLnBrk="0" hangingPunct="1">
                        <a:lnSpc>
                          <a:spcPct val="100000"/>
                        </a:lnSpc>
                        <a:spcBef>
                          <a:spcPct val="0"/>
                        </a:spcBef>
                        <a:spcAft>
                          <a:spcPct val="0"/>
                        </a:spcAft>
                      </a:pPr>
                      <a:r>
                        <a:rPr lang="en-US" sz="1200" b="1" kern="1200">
                          <a:solidFill>
                            <a:schemeClr val="bg1"/>
                          </a:solidFill>
                          <a:effectLst/>
                          <a:latin typeface="+mn-lt"/>
                          <a:ea typeface="Calibri" panose="020F0502020204030204"/>
                          <a:cs typeface="Times New Roman"/>
                        </a:rPr>
                        <a:t>Benefit coverage</a:t>
                      </a:r>
                    </a:p>
                  </a:txBody>
                  <a:tcPr marT="27432" marB="27432" anchor="ctr">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rgbClr val="002677"/>
                    </a:solidFill>
                  </a:tcPr>
                </a:tc>
                <a:tc>
                  <a:txBody>
                    <a:bodyPr/>
                    <a:lstStyle/>
                    <a:p>
                      <a:pPr marL="0" marR="0" indent="0" algn="ctr" defTabSz="457200" rtl="0" eaLnBrk="1" latinLnBrk="0" hangingPunct="1">
                        <a:lnSpc>
                          <a:spcPct val="100000"/>
                        </a:lnSpc>
                        <a:spcBef>
                          <a:spcPct val="0"/>
                        </a:spcBef>
                        <a:spcAft>
                          <a:spcPct val="0"/>
                        </a:spcAft>
                        <a:tabLst>
                          <a:tab pos="228600" algn="l"/>
                        </a:tabLst>
                      </a:pPr>
                      <a:r>
                        <a:rPr lang="en-US" sz="1200" b="1" kern="1200" dirty="0">
                          <a:solidFill>
                            <a:schemeClr val="bg1"/>
                          </a:solidFill>
                          <a:effectLst/>
                          <a:latin typeface="+mn-lt"/>
                          <a:ea typeface="Calibri" panose="020F0502020204030204"/>
                          <a:cs typeface="Times New Roman"/>
                        </a:rPr>
                        <a:t>In-network</a:t>
                      </a:r>
                      <a:br>
                        <a:rPr lang="en-US" sz="1200" b="1" kern="1200" dirty="0">
                          <a:solidFill>
                            <a:schemeClr val="bg1"/>
                          </a:solidFill>
                          <a:effectLst/>
                          <a:latin typeface="+mn-lt"/>
                          <a:ea typeface="Calibri" panose="020F0502020204030204"/>
                          <a:cs typeface="Times New Roman"/>
                        </a:rPr>
                      </a:b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tc>
                  <a:txBody>
                    <a:bodyPr/>
                    <a:lstStyle/>
                    <a:p>
                      <a:pPr marL="0" marR="0" indent="-140970" algn="ctr" defTabSz="914377" rtl="0" eaLnBrk="1" latinLnBrk="0" hangingPunct="1">
                        <a:lnSpc>
                          <a:spcPct val="100000"/>
                        </a:lnSpc>
                        <a:spcBef>
                          <a:spcPct val="0"/>
                        </a:spcBef>
                        <a:spcAft>
                          <a:spcPct val="0"/>
                        </a:spcAft>
                        <a:tabLst>
                          <a:tab pos="210185" algn="l"/>
                        </a:tabLst>
                      </a:pPr>
                      <a:r>
                        <a:rPr lang="en-US" sz="1200" kern="1200" dirty="0">
                          <a:solidFill>
                            <a:schemeClr val="bg1"/>
                          </a:solidFill>
                          <a:effectLst/>
                          <a:latin typeface="+mn-lt"/>
                          <a:ea typeface="Calibri" panose="020F0502020204030204"/>
                          <a:cs typeface="Times New Roman"/>
                        </a:rPr>
                        <a:t>Out-of-network</a:t>
                      </a:r>
                      <a:br>
                        <a:rPr lang="en-US" sz="1200" kern="1200" dirty="0">
                          <a:solidFill>
                            <a:schemeClr val="bg1"/>
                          </a:solidFill>
                          <a:effectLst/>
                          <a:latin typeface="+mn-lt"/>
                          <a:ea typeface="Calibri" panose="020F0502020204030204"/>
                          <a:cs typeface="Times New Roman"/>
                        </a:rPr>
                      </a:b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T w="25400" cmpd="sng">
                      <a:noFill/>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58504681"/>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Annual physical</a:t>
                      </a:r>
                    </a:p>
                  </a:txBody>
                  <a:tcPr marT="27432" marB="27432" anchor="ctr">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a:ln>
                            <a:noFill/>
                          </a:ln>
                          <a:solidFill>
                            <a:srgbClr val="002677"/>
                          </a:solidFill>
                          <a:effectLst/>
                          <a:uLnTx/>
                          <a:uFillTx/>
                          <a:latin typeface="Arial"/>
                          <a:ea typeface="Calibri" panose="020F0502020204030204"/>
                          <a:cs typeface="Times New Roman"/>
                        </a:rPr>
                        <a:t>$0 copay</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a:ln>
                            <a:noFill/>
                          </a:ln>
                          <a:solidFill>
                            <a:srgbClr val="002677"/>
                          </a:solidFill>
                          <a:effectLst/>
                          <a:uLnTx/>
                          <a:uFillTx/>
                          <a:latin typeface="Arial"/>
                          <a:ea typeface="Calibri" panose="020F0502020204030204"/>
                          <a:cs typeface="Times New Roman"/>
                        </a:rPr>
                        <a:t>$0 copay</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0584236"/>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Annual Wellness Visit*</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a:ln>
                            <a:noFill/>
                          </a:ln>
                          <a:solidFill>
                            <a:srgbClr val="002677"/>
                          </a:solidFill>
                          <a:effectLst/>
                          <a:uLnTx/>
                          <a:uFillTx/>
                          <a:latin typeface="Arial"/>
                          <a:ea typeface="Calibri" panose="020F0502020204030204"/>
                          <a:cs typeface="Times New Roman"/>
                        </a:rPr>
                        <a:t>$0 copay</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a:ln>
                            <a:noFill/>
                          </a:ln>
                          <a:solidFill>
                            <a:srgbClr val="002677"/>
                          </a:solidFill>
                          <a:effectLst/>
                          <a:uLnTx/>
                          <a:uFillTx/>
                          <a:latin typeface="Arial"/>
                          <a:ea typeface="Calibri" panose="020F0502020204030204"/>
                          <a:cs typeface="Times New Roman"/>
                        </a:rPr>
                        <a:t>$0 copay</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5661636"/>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Immunizations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a:ln>
                            <a:noFill/>
                          </a:ln>
                          <a:solidFill>
                            <a:srgbClr val="002677"/>
                          </a:solidFill>
                          <a:effectLst/>
                          <a:uLnTx/>
                          <a:uFillTx/>
                          <a:latin typeface="Arial"/>
                          <a:ea typeface="Calibri" panose="020F0502020204030204"/>
                          <a:cs typeface="Times New Roman"/>
                        </a:rPr>
                        <a:t>$0 copay</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a:ln>
                            <a:noFill/>
                          </a:ln>
                          <a:solidFill>
                            <a:srgbClr val="002677"/>
                          </a:solidFill>
                          <a:effectLst/>
                          <a:uLnTx/>
                          <a:uFillTx/>
                          <a:latin typeface="Arial"/>
                          <a:ea typeface="Calibri" panose="020F0502020204030204"/>
                          <a:cs typeface="Times New Roman"/>
                        </a:rPr>
                        <a:t>$0 copay</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1475570"/>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Breast cancer screenings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a:ln>
                            <a:noFill/>
                          </a:ln>
                          <a:solidFill>
                            <a:srgbClr val="002677"/>
                          </a:solidFill>
                          <a:effectLst/>
                          <a:uLnTx/>
                          <a:uFillTx/>
                          <a:latin typeface="Arial"/>
                          <a:ea typeface="Calibri" panose="020F0502020204030204"/>
                          <a:cs typeface="Times New Roman"/>
                        </a:rPr>
                        <a:t>$0 copay</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a:ln>
                            <a:noFill/>
                          </a:ln>
                          <a:solidFill>
                            <a:srgbClr val="002677"/>
                          </a:solidFill>
                          <a:effectLst/>
                          <a:uLnTx/>
                          <a:uFillTx/>
                          <a:latin typeface="Arial"/>
                          <a:ea typeface="Calibri" panose="020F0502020204030204"/>
                          <a:cs typeface="Times New Roman"/>
                        </a:rPr>
                        <a:t>$0 copay</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8240742"/>
                  </a:ext>
                </a:extLst>
              </a:tr>
              <a:tr h="45720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200" b="1" kern="1200" dirty="0">
                          <a:solidFill>
                            <a:schemeClr val="accent1"/>
                          </a:solidFill>
                          <a:effectLst/>
                          <a:latin typeface="+mn-lt"/>
                          <a:ea typeface="Calibri" panose="020F0502020204030204"/>
                          <a:cs typeface="Times New Roman"/>
                        </a:rPr>
                        <a:t>Colon cancer screenings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a:ln>
                            <a:noFill/>
                          </a:ln>
                          <a:solidFill>
                            <a:srgbClr val="002677"/>
                          </a:solidFill>
                          <a:effectLst/>
                          <a:uLnTx/>
                          <a:uFillTx/>
                          <a:latin typeface="Arial"/>
                          <a:ea typeface="Calibri" panose="020F0502020204030204"/>
                          <a:cs typeface="Times New Roman"/>
                        </a:rPr>
                        <a:t>$0 copay</a:t>
                      </a:r>
                      <a:endPar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endParaRP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750" rtl="0" eaLnBrk="1" fontAlgn="auto" latinLnBrk="0" hangingPunct="1">
                        <a:lnSpc>
                          <a:spcPct val="100000"/>
                        </a:lnSpc>
                        <a:spcBef>
                          <a:spcPct val="0"/>
                        </a:spcBef>
                        <a:spcAft>
                          <a:spcPct val="0"/>
                        </a:spcAft>
                        <a:buClrTx/>
                        <a:buSzTx/>
                        <a:buFontTx/>
                        <a:buNone/>
                        <a:tabLst>
                          <a:tab pos="228600" algn="l"/>
                        </a:tabLst>
                        <a:defRPr/>
                      </a:pPr>
                      <a:r>
                        <a:rPr kumimoji="0" lang="en-US" sz="1200" b="0" i="0" u="none" strike="noStrike" kern="1200" cap="none" spc="0" normalizeH="0" baseline="0" noProof="0" dirty="0">
                          <a:ln>
                            <a:noFill/>
                          </a:ln>
                          <a:solidFill>
                            <a:srgbClr val="002677"/>
                          </a:solidFill>
                          <a:effectLst/>
                          <a:uLnTx/>
                          <a:uFillTx/>
                          <a:latin typeface="Arial"/>
                          <a:ea typeface="Calibri" panose="020F0502020204030204"/>
                          <a:cs typeface="Times New Roman"/>
                        </a:rPr>
                        <a:t>$0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0047427"/>
                  </a:ext>
                </a:extLst>
              </a:tr>
            </a:tbl>
          </a:graphicData>
        </a:graphic>
      </p:graphicFrame>
      <p:sp>
        <p:nvSpPr>
          <p:cNvPr id="19" name="Title 1">
            <a:extLst>
              <a:ext uri="{FF2B5EF4-FFF2-40B4-BE49-F238E27FC236}">
                <a16:creationId xmlns:a16="http://schemas.microsoft.com/office/drawing/2014/main" id="{270F1721-6B17-A36B-B12A-977AACCFD812}"/>
              </a:ext>
            </a:extLst>
          </p:cNvPr>
          <p:cNvSpPr txBox="1"/>
          <p:nvPr/>
        </p:nvSpPr>
        <p:spPr>
          <a:xfrm>
            <a:off x="374904" y="347473"/>
            <a:ext cx="5078042" cy="243234"/>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sz="1200" b="1" dirty="0">
                <a:solidFill>
                  <a:schemeClr val="tx1"/>
                </a:solidFill>
                <a:latin typeface="Arial" panose="020B0604020202020204" pitchFamily="34" charset="0"/>
                <a:cs typeface="Arial" panose="020B0604020202020204" pitchFamily="34" charset="0"/>
              </a:rPr>
              <a:t>UnitedHealthcare Group Medicare Advantage National PPO Plan</a:t>
            </a:r>
            <a:endParaRPr lang="en-US" sz="800" dirty="0">
              <a:solidFill>
                <a:schemeClr val="tx1"/>
              </a:solidFill>
            </a:endParaRPr>
          </a:p>
        </p:txBody>
      </p:sp>
      <p:sp>
        <p:nvSpPr>
          <p:cNvPr id="3" name="Text Placeholder 7">
            <a:extLst>
              <a:ext uri="{FF2B5EF4-FFF2-40B4-BE49-F238E27FC236}">
                <a16:creationId xmlns:a16="http://schemas.microsoft.com/office/drawing/2014/main" id="{18847839-C6F2-B754-3CC3-9F4887517512}"/>
              </a:ext>
            </a:extLst>
          </p:cNvPr>
          <p:cNvSpPr>
            <a:spLocks noGrp="1"/>
          </p:cNvSpPr>
          <p:nvPr>
            <p:ph type="body" sz="quarter" idx="13"/>
          </p:nvPr>
        </p:nvSpPr>
        <p:spPr>
          <a:xfrm>
            <a:off x="373013" y="5693824"/>
            <a:ext cx="8074552" cy="480822"/>
          </a:xfrm>
        </p:spPr>
        <p:txBody>
          <a:bodyPr/>
          <a:lstStyle/>
          <a:p>
            <a:r>
              <a:rPr lang="en-US" sz="800" dirty="0"/>
              <a:t>*A copay or coinsurance may apply if you receive services that are not part of the annual physical/wellness visit.</a:t>
            </a:r>
          </a:p>
        </p:txBody>
      </p:sp>
      <p:sp>
        <p:nvSpPr>
          <p:cNvPr id="20" name="Slide Number Placeholder 5"/>
          <p:cNvSpPr>
            <a:spLocks noGrp="1"/>
          </p:cNvSpPr>
          <p:nvPr>
            <p:ph type="sldNum" sz="quarter" idx="12"/>
          </p:nvPr>
        </p:nvSpPr>
        <p:spPr/>
        <p:txBody>
          <a:bodyPr/>
          <a:lstStyle>
            <a:lvl1pPr>
              <a:defRPr sz="800"/>
            </a:lvl1pPr>
          </a:lstStyle>
          <a:p>
            <a:fld id="{76A193DF-35B4-4F71-BA02-5CB447411FDA}" type="slidenum">
              <a:rPr lang="en-US" smtClean="0"/>
              <a:t>12</a:t>
            </a:fld>
            <a:endParaRPr lang="en-US"/>
          </a:p>
        </p:txBody>
      </p:sp>
    </p:spTree>
    <p:extLst>
      <p:ext uri="{BB962C8B-B14F-4D97-AF65-F5344CB8AC3E}">
        <p14:creationId xmlns:p14="http://schemas.microsoft.com/office/powerpoint/2010/main" val="995776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F46148-A77F-478D-A270-86909309832C}"/>
              </a:ext>
            </a:extLst>
          </p:cNvPr>
          <p:cNvSpPr>
            <a:spLocks noGrp="1"/>
          </p:cNvSpPr>
          <p:nvPr>
            <p:ph type="title"/>
          </p:nvPr>
        </p:nvSpPr>
        <p:spPr>
          <a:xfrm>
            <a:off x="371801" y="660288"/>
            <a:ext cx="8323312" cy="743571"/>
          </a:xfrm>
        </p:spPr>
        <p:txBody>
          <a:bodyPr/>
          <a:lstStyle/>
          <a:p>
            <a:r>
              <a:rPr lang="en-US"/>
              <a:t>Additional benefits</a:t>
            </a:r>
          </a:p>
        </p:txBody>
      </p:sp>
      <p:graphicFrame>
        <p:nvGraphicFramePr>
          <p:cNvPr id="18" name="Table Placeholder 5">
            <a:extLst>
              <a:ext uri="{FF2B5EF4-FFF2-40B4-BE49-F238E27FC236}">
                <a16:creationId xmlns:a16="http://schemas.microsoft.com/office/drawing/2014/main" id="{399FD974-1243-4162-AF7B-D38A97E940B0}"/>
              </a:ext>
            </a:extLst>
          </p:cNvPr>
          <p:cNvGraphicFramePr>
            <a:graphicFrameLocks noGrp="1"/>
          </p:cNvGraphicFramePr>
          <p:nvPr>
            <p:extLst>
              <p:ext uri="{D42A27DB-BD31-4B8C-83A1-F6EECF244321}">
                <p14:modId xmlns:p14="http://schemas.microsoft.com/office/powerpoint/2010/main" val="2308020324"/>
              </p:ext>
            </p:extLst>
          </p:nvPr>
        </p:nvGraphicFramePr>
        <p:xfrm>
          <a:off x="457200" y="1655064"/>
          <a:ext cx="8238744" cy="2286000"/>
        </p:xfrm>
        <a:graphic>
          <a:graphicData uri="http://schemas.openxmlformats.org/drawingml/2006/table">
            <a:tbl>
              <a:tblPr firstRow="1" bandRow="1">
                <a:solidFill>
                  <a:schemeClr val="accent3"/>
                </a:solidFill>
                <a:tableStyleId>{8EC20E35-A176-4012-BC5E-935CFFF8708E}</a:tableStyleId>
              </a:tblPr>
              <a:tblGrid>
                <a:gridCol w="3081528">
                  <a:extLst>
                    <a:ext uri="{9D8B030D-6E8A-4147-A177-3AD203B41FA5}">
                      <a16:colId xmlns:a16="http://schemas.microsoft.com/office/drawing/2014/main" val="3182325754"/>
                    </a:ext>
                  </a:extLst>
                </a:gridCol>
                <a:gridCol w="2578608">
                  <a:extLst>
                    <a:ext uri="{9D8B030D-6E8A-4147-A177-3AD203B41FA5}">
                      <a16:colId xmlns:a16="http://schemas.microsoft.com/office/drawing/2014/main" val="1083103003"/>
                    </a:ext>
                  </a:extLst>
                </a:gridCol>
                <a:gridCol w="2578608">
                  <a:extLst>
                    <a:ext uri="{9D8B030D-6E8A-4147-A177-3AD203B41FA5}">
                      <a16:colId xmlns:a16="http://schemas.microsoft.com/office/drawing/2014/main" val="1578992995"/>
                    </a:ext>
                  </a:extLst>
                </a:gridCol>
              </a:tblGrid>
              <a:tr h="457200">
                <a:tc>
                  <a:txBody>
                    <a:bodyPr/>
                    <a:lstStyle/>
                    <a:p>
                      <a:pPr marL="0" marR="0" indent="0" algn="l" defTabSz="457200" rtl="0" eaLnBrk="1" latinLnBrk="0" hangingPunct="1">
                        <a:lnSpc>
                          <a:spcPct val="100000"/>
                        </a:lnSpc>
                        <a:spcBef>
                          <a:spcPct val="0"/>
                        </a:spcBef>
                        <a:spcAft>
                          <a:spcPct val="0"/>
                        </a:spcAft>
                      </a:pPr>
                      <a:r>
                        <a:rPr lang="en-US" sz="1200" b="1" kern="1200">
                          <a:solidFill>
                            <a:schemeClr val="bg1"/>
                          </a:solidFill>
                          <a:effectLst/>
                          <a:latin typeface="+mn-lt"/>
                          <a:ea typeface="Calibri" panose="020F0502020204030204"/>
                          <a:cs typeface="Times New Roman"/>
                        </a:rPr>
                        <a:t>Benefit coverage</a:t>
                      </a:r>
                    </a:p>
                  </a:txBody>
                  <a:tcPr marT="27432" marB="27432" anchor="ctr">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rgbClr val="002677"/>
                    </a:solidFill>
                  </a:tcPr>
                </a:tc>
                <a:tc>
                  <a:txBody>
                    <a:bodyPr/>
                    <a:lstStyle/>
                    <a:p>
                      <a:pPr marL="0" marR="0" indent="0" algn="ctr" defTabSz="457200" rtl="0" eaLnBrk="1" latinLnBrk="0" hangingPunct="1">
                        <a:lnSpc>
                          <a:spcPct val="100000"/>
                        </a:lnSpc>
                        <a:spcBef>
                          <a:spcPct val="0"/>
                        </a:spcBef>
                        <a:spcAft>
                          <a:spcPct val="0"/>
                        </a:spcAft>
                        <a:tabLst>
                          <a:tab pos="228600" algn="l"/>
                        </a:tabLst>
                      </a:pPr>
                      <a:r>
                        <a:rPr lang="en-US" sz="1200" b="1" kern="1200" dirty="0">
                          <a:solidFill>
                            <a:schemeClr val="bg1"/>
                          </a:solidFill>
                          <a:effectLst/>
                          <a:latin typeface="+mn-lt"/>
                          <a:ea typeface="Calibri" panose="020F0502020204030204"/>
                          <a:cs typeface="Times New Roman"/>
                        </a:rPr>
                        <a:t>In-network</a:t>
                      </a:r>
                      <a:br>
                        <a:rPr lang="en-US" sz="1200" b="1" kern="1200" dirty="0">
                          <a:solidFill>
                            <a:schemeClr val="bg1"/>
                          </a:solidFill>
                          <a:effectLst/>
                          <a:latin typeface="+mn-lt"/>
                          <a:ea typeface="Calibri" panose="020F0502020204030204"/>
                          <a:cs typeface="Times New Roman"/>
                        </a:rPr>
                      </a:b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tc>
                  <a:txBody>
                    <a:bodyPr/>
                    <a:lstStyle/>
                    <a:p>
                      <a:pPr marL="0" marR="0" indent="-140970" algn="ctr" defTabSz="914377" rtl="0" eaLnBrk="1" latinLnBrk="0" hangingPunct="1">
                        <a:lnSpc>
                          <a:spcPct val="100000"/>
                        </a:lnSpc>
                        <a:spcBef>
                          <a:spcPct val="0"/>
                        </a:spcBef>
                        <a:spcAft>
                          <a:spcPct val="0"/>
                        </a:spcAft>
                        <a:tabLst>
                          <a:tab pos="210185" algn="l"/>
                        </a:tabLst>
                      </a:pPr>
                      <a:r>
                        <a:rPr lang="en-US" sz="1200" kern="1200" dirty="0">
                          <a:solidFill>
                            <a:schemeClr val="bg1"/>
                          </a:solidFill>
                          <a:effectLst/>
                          <a:latin typeface="+mn-lt"/>
                          <a:ea typeface="Calibri" panose="020F0502020204030204"/>
                          <a:cs typeface="Times New Roman"/>
                        </a:rPr>
                        <a:t>Out-of-network</a:t>
                      </a:r>
                      <a:br>
                        <a:rPr lang="en-US" sz="1200" kern="1200" dirty="0">
                          <a:solidFill>
                            <a:schemeClr val="bg1"/>
                          </a:solidFill>
                          <a:effectLst/>
                          <a:latin typeface="+mn-lt"/>
                          <a:ea typeface="Calibri" panose="020F0502020204030204"/>
                          <a:cs typeface="Times New Roman"/>
                        </a:rPr>
                      </a:br>
                      <a:endParaRPr lang="en-US" sz="1200" b="0" kern="1200" dirty="0">
                        <a:solidFill>
                          <a:schemeClr val="bg1"/>
                        </a:solidFill>
                        <a:effectLst/>
                        <a:latin typeface="+mn-lt"/>
                        <a:ea typeface="Calibri" panose="020F0502020204030204"/>
                        <a:cs typeface="Times New Roman"/>
                      </a:endParaRPr>
                    </a:p>
                  </a:txBody>
                  <a:tcPr marT="27432" marB="27432" anchor="ctr">
                    <a:lnL w="28575" cap="flat" cmpd="sng" algn="ctr">
                      <a:solidFill>
                        <a:schemeClr val="bg1"/>
                      </a:solidFill>
                      <a:prstDash val="solid"/>
                      <a:round/>
                      <a:headEnd type="none" w="med" len="med"/>
                      <a:tailEnd type="none" w="med" len="med"/>
                    </a:lnL>
                    <a:lnT w="25400" cmpd="sng">
                      <a:noFill/>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58504681"/>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Medicare-covered podiatry</a:t>
                      </a:r>
                    </a:p>
                  </a:txBody>
                  <a:tcPr marT="27432" marB="27432" anchor="ctr">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$40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$40 copay</a:t>
                      </a:r>
                    </a:p>
                  </a:txBody>
                  <a:tcPr marT="27432" marB="27432"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9904968"/>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Medicare-covered chiropractic care</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$20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$20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8860382"/>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Medicare-covered vision services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$40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$40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5962968"/>
                  </a:ext>
                </a:extLst>
              </a:tr>
              <a:tr h="457200">
                <a:tc>
                  <a:txBody>
                    <a:bodyPr/>
                    <a:lstStyle/>
                    <a:p>
                      <a:pPr marL="0" marR="0" algn="l" defTabSz="457200" rtl="0" eaLnBrk="1" latinLnBrk="0" hangingPunct="1">
                        <a:lnSpc>
                          <a:spcPct val="100000"/>
                        </a:lnSpc>
                        <a:spcBef>
                          <a:spcPct val="0"/>
                        </a:spcBef>
                        <a:spcAft>
                          <a:spcPct val="0"/>
                        </a:spcAft>
                      </a:pPr>
                      <a:r>
                        <a:rPr lang="en-US" sz="1200" b="1" kern="1200" dirty="0">
                          <a:solidFill>
                            <a:schemeClr val="accent1"/>
                          </a:solidFill>
                          <a:effectLst/>
                          <a:latin typeface="+mn-lt"/>
                          <a:ea typeface="Calibri" panose="020F0502020204030204"/>
                          <a:cs typeface="Times New Roman"/>
                        </a:rPr>
                        <a:t>Medicare-covered hearing services</a:t>
                      </a:r>
                    </a:p>
                  </a:txBody>
                  <a:tcPr marT="27432" marB="27432" anchor="ctr">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$40 copay</a:t>
                      </a: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0000"/>
                        </a:lnSpc>
                        <a:spcBef>
                          <a:spcPct val="0"/>
                        </a:spcBef>
                        <a:spcAft>
                          <a:spcPct val="0"/>
                        </a:spcAft>
                        <a:tabLst>
                          <a:tab pos="228600" algn="l"/>
                        </a:tabLst>
                      </a:pPr>
                      <a:r>
                        <a:rPr lang="en-US" sz="1200" dirty="0">
                          <a:solidFill>
                            <a:schemeClr val="accent1"/>
                          </a:solidFill>
                          <a:effectLst/>
                          <a:latin typeface="+mn-lt"/>
                          <a:ea typeface="Calibri" panose="020F0502020204030204"/>
                          <a:cs typeface="Times New Roman"/>
                        </a:rPr>
                        <a:t>$40 copay</a:t>
                      </a:r>
                    </a:p>
                  </a:txBody>
                  <a:tcPr marT="27432" marB="2743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7144269"/>
                  </a:ext>
                </a:extLst>
              </a:tr>
            </a:tbl>
          </a:graphicData>
        </a:graphic>
      </p:graphicFrame>
      <p:sp>
        <p:nvSpPr>
          <p:cNvPr id="19" name="Title 1">
            <a:extLst>
              <a:ext uri="{FF2B5EF4-FFF2-40B4-BE49-F238E27FC236}">
                <a16:creationId xmlns:a16="http://schemas.microsoft.com/office/drawing/2014/main" id="{270F1721-6B17-A36B-B12A-977AACCFD812}"/>
              </a:ext>
            </a:extLst>
          </p:cNvPr>
          <p:cNvSpPr txBox="1"/>
          <p:nvPr/>
        </p:nvSpPr>
        <p:spPr>
          <a:xfrm>
            <a:off x="374903" y="347472"/>
            <a:ext cx="5122647" cy="312815"/>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sz="1200" b="1" dirty="0">
                <a:solidFill>
                  <a:schemeClr val="tx1"/>
                </a:solidFill>
                <a:latin typeface="Arial" panose="020B0604020202020204" pitchFamily="34" charset="0"/>
                <a:cs typeface="Arial" panose="020B0604020202020204" pitchFamily="34" charset="0"/>
              </a:rPr>
              <a:t>UnitedHealthcare Group Medicare Advantage National PPO Plan</a:t>
            </a:r>
            <a:endParaRPr lang="en-US" sz="800" dirty="0">
              <a:solidFill>
                <a:schemeClr val="tx1"/>
              </a:solidFill>
            </a:endParaRPr>
          </a:p>
        </p:txBody>
      </p:sp>
      <p:sp>
        <p:nvSpPr>
          <p:cNvPr id="20" name="Slide Number Placeholder 5"/>
          <p:cNvSpPr>
            <a:spLocks noGrp="1"/>
          </p:cNvSpPr>
          <p:nvPr>
            <p:ph type="sldNum" sz="quarter" idx="12"/>
          </p:nvPr>
        </p:nvSpPr>
        <p:spPr/>
        <p:txBody>
          <a:bodyPr/>
          <a:lstStyle>
            <a:lvl1pPr>
              <a:defRPr sz="800"/>
            </a:lvl1pPr>
          </a:lstStyle>
          <a:p>
            <a:fld id="{ED32C8EC-EE84-445F-9EA5-B3F5D39D95B0}" type="slidenum">
              <a:rPr lang="en-US" smtClean="0"/>
              <a:t>13</a:t>
            </a:fld>
            <a:endParaRPr lang="en-US"/>
          </a:p>
        </p:txBody>
      </p:sp>
    </p:spTree>
    <p:extLst>
      <p:ext uri="{BB962C8B-B14F-4D97-AF65-F5344CB8AC3E}">
        <p14:creationId xmlns:p14="http://schemas.microsoft.com/office/powerpoint/2010/main" val="35298020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earplug&#10;&#10;Description automatically generated">
            <a:extLst>
              <a:ext uri="{FF2B5EF4-FFF2-40B4-BE49-F238E27FC236}">
                <a16:creationId xmlns:a16="http://schemas.microsoft.com/office/drawing/2014/main" id="{FF13B244-F1D5-4611-EEC9-32C851471104}"/>
              </a:ext>
            </a:extLst>
          </p:cNvPr>
          <p:cNvPicPr>
            <a:picLocks noChangeAspect="1"/>
          </p:cNvPicPr>
          <p:nvPr/>
        </p:nvPicPr>
        <p:blipFill>
          <a:blip r:embed="rId3"/>
          <a:srcRect r="20762"/>
          <a:stretch>
            <a:fillRect/>
          </a:stretch>
        </p:blipFill>
        <p:spPr>
          <a:xfrm>
            <a:off x="4348496" y="418822"/>
            <a:ext cx="4420597" cy="4184150"/>
          </a:xfrm>
          <a:prstGeom prst="rect">
            <a:avLst/>
          </a:prstGeom>
        </p:spPr>
      </p:pic>
      <p:sp>
        <p:nvSpPr>
          <p:cNvPr id="5" name="Content Placeholder 2">
            <a:extLst>
              <a:ext uri="{FF2B5EF4-FFF2-40B4-BE49-F238E27FC236}">
                <a16:creationId xmlns:a16="http://schemas.microsoft.com/office/drawing/2014/main" id="{416800E5-4C23-A48B-A65F-DA31E45995BB}"/>
              </a:ext>
            </a:extLst>
          </p:cNvPr>
          <p:cNvSpPr txBox="1"/>
          <p:nvPr/>
        </p:nvSpPr>
        <p:spPr>
          <a:xfrm>
            <a:off x="448055" y="4277231"/>
            <a:ext cx="4948893" cy="1015663"/>
          </a:xfrm>
          <a:prstGeom prst="rect">
            <a:avLst/>
          </a:prstGeom>
          <a:solidFill>
            <a:schemeClr val="bg2"/>
          </a:solidFill>
        </p:spPr>
        <p:txBody>
          <a:bodyPr vert="horz" wrap="square" lIns="182880" tIns="182880" rIns="182880" bIns="182880" rtlCol="0">
            <a:spAutoFit/>
          </a:bodyPr>
          <a:lstStyle>
            <a:defPPr>
              <a:defRPr lang="en-US"/>
            </a:defPPr>
            <a:lvl1pPr marL="92068" indent="-92068" algn="l" defTabSz="685750" rtl="0" eaLnBrk="1" latinLnBrk="0" hangingPunct="1">
              <a:lnSpc>
                <a:spcPct val="100000"/>
              </a:lnSpc>
              <a:spcBef>
                <a:spcPts val="300"/>
              </a:spcBef>
              <a:spcAft>
                <a:spcPts val="600"/>
              </a:spcAft>
              <a:buClr>
                <a:schemeClr val="accent1"/>
              </a:buClr>
              <a:buFont typeface="Arial" panose="020B0604020202020204" pitchFamily="34" charset="0"/>
              <a:buChar char="•"/>
              <a:defRPr sz="1400" b="0" i="0" kern="1200">
                <a:solidFill>
                  <a:srgbClr val="002677"/>
                </a:solidFill>
                <a:latin typeface="+mn-lt"/>
                <a:ea typeface="+mn-ea"/>
                <a:cs typeface="Arial" panose="020B0604020202020204" pitchFamily="34" charset="0"/>
              </a:defRPr>
            </a:lvl1pPr>
            <a:lvl2pPr marL="201598" indent="-82545" algn="l" defTabSz="685750" rtl="0" eaLnBrk="1" latinLnBrk="0" hangingPunct="1">
              <a:lnSpc>
                <a:spcPct val="10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06364"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395258" indent="-80957" algn="l" defTabSz="685750" rtl="0" eaLnBrk="1" latinLnBrk="0" hangingPunct="1">
              <a:lnSpc>
                <a:spcPct val="10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00026"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lvl="2" indent="0">
              <a:buNone/>
            </a:pPr>
            <a:r>
              <a:rPr lang="en-US" sz="1400" dirty="0"/>
              <a:t>Check your plan’s drug list at </a:t>
            </a:r>
            <a:r>
              <a:rPr lang="en-US" sz="1400" b="1" dirty="0"/>
              <a:t>retiree.uhc.com</a:t>
            </a:r>
            <a:r>
              <a:rPr lang="en-US" sz="1400" b="1" dirty="0">
                <a:solidFill>
                  <a:schemeClr val="tx1"/>
                </a:solidFill>
              </a:rPr>
              <a:t> </a:t>
            </a:r>
            <a:r>
              <a:rPr lang="en-US" sz="1400" dirty="0"/>
              <a:t>or call Customer Service at 1-877-714-0178, TTY 711 to see if your prescription drugs are covered</a:t>
            </a:r>
          </a:p>
        </p:txBody>
      </p:sp>
      <p:pic>
        <p:nvPicPr>
          <p:cNvPr id="8" name="Picture 7">
            <a:extLst>
              <a:ext uri="{FF2B5EF4-FFF2-40B4-BE49-F238E27FC236}">
                <a16:creationId xmlns:a16="http://schemas.microsoft.com/office/drawing/2014/main" id="{F6F019CB-B4ED-99BD-F6B0-3188E7788CB6}"/>
              </a:ext>
            </a:extLst>
          </p:cNvPr>
          <p:cNvPicPr>
            <a:picLocks noChangeAspect="1"/>
          </p:cNvPicPr>
          <p:nvPr/>
        </p:nvPicPr>
        <p:blipFill>
          <a:blip r:embed="rId4"/>
          <a:stretch>
            <a:fillRect/>
          </a:stretch>
        </p:blipFill>
        <p:spPr>
          <a:xfrm>
            <a:off x="517787" y="1411552"/>
            <a:ext cx="548640" cy="548640"/>
          </a:xfrm>
          <a:prstGeom prst="rect">
            <a:avLst/>
          </a:prstGeom>
        </p:spPr>
      </p:pic>
      <p:sp>
        <p:nvSpPr>
          <p:cNvPr id="9" name="Text Placeholder 14">
            <a:extLst>
              <a:ext uri="{FF2B5EF4-FFF2-40B4-BE49-F238E27FC236}">
                <a16:creationId xmlns:a16="http://schemas.microsoft.com/office/drawing/2014/main" id="{F48BFDC7-0393-8A2C-5FE5-F7341664D56A}"/>
              </a:ext>
            </a:extLst>
          </p:cNvPr>
          <p:cNvSpPr txBox="1"/>
          <p:nvPr/>
        </p:nvSpPr>
        <p:spPr>
          <a:xfrm>
            <a:off x="1209308" y="1392315"/>
            <a:ext cx="4187640" cy="2237164"/>
          </a:xfrm>
          <a:prstGeom prst="rect">
            <a:avLst/>
          </a:prstGeom>
        </p:spPr>
        <p:txBody>
          <a:bodyPr vert="horz" lIns="91440" tIns="45720" rIns="91440" bIns="45720" rtlCol="0">
            <a:noAutofit/>
          </a:bodyPr>
          <a:lstStyle>
            <a:defPPr>
              <a:defRPr lang="en-US"/>
            </a:defPPr>
            <a:lvl1pPr marL="114292" indent="-114292"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7473" indent="-98418"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14303" indent="-82545"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4783" indent="-90482"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493677" indent="-80957"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spcBef>
                <a:spcPts val="900"/>
              </a:spcBef>
              <a:spcAft>
                <a:spcPts val="1200"/>
              </a:spcAft>
              <a:buNone/>
            </a:pPr>
            <a:r>
              <a:rPr lang="en-US" sz="1600" dirty="0"/>
              <a:t>UnitedHealthcare has thousands of national, regional, local chain and independent neighborhood pharmacies in the network</a:t>
            </a:r>
          </a:p>
          <a:p>
            <a:pPr marL="0" indent="0">
              <a:lnSpc>
                <a:spcPct val="100000"/>
              </a:lnSpc>
              <a:spcBef>
                <a:spcPts val="900"/>
              </a:spcBef>
              <a:spcAft>
                <a:spcPts val="1200"/>
              </a:spcAft>
              <a:buNone/>
            </a:pPr>
            <a:r>
              <a:rPr lang="en-US" sz="1600" dirty="0"/>
              <a:t>Thousands of covered brand-name and generic prescription drugs</a:t>
            </a:r>
          </a:p>
          <a:p>
            <a:pPr marL="0" indent="0">
              <a:lnSpc>
                <a:spcPct val="100000"/>
              </a:lnSpc>
              <a:spcBef>
                <a:spcPts val="900"/>
              </a:spcBef>
              <a:spcAft>
                <a:spcPts val="1200"/>
              </a:spcAft>
              <a:buNone/>
            </a:pPr>
            <a:r>
              <a:rPr lang="en-US" sz="1600" dirty="0"/>
              <a:t>Bonus drug coverage in addition to Medicare Part D drug coverage</a:t>
            </a:r>
          </a:p>
        </p:txBody>
      </p:sp>
      <p:pic>
        <p:nvPicPr>
          <p:cNvPr id="7" name="Picture 6">
            <a:extLst>
              <a:ext uri="{FF2B5EF4-FFF2-40B4-BE49-F238E27FC236}">
                <a16:creationId xmlns:a16="http://schemas.microsoft.com/office/drawing/2014/main" id="{11B17034-74BF-5BD4-A83F-C60BF2C371E2}"/>
              </a:ext>
            </a:extLst>
          </p:cNvPr>
          <p:cNvPicPr>
            <a:picLocks noChangeAspect="1"/>
          </p:cNvPicPr>
          <p:nvPr/>
        </p:nvPicPr>
        <p:blipFill>
          <a:blip r:embed="rId5"/>
          <a:stretch>
            <a:fillRect/>
          </a:stretch>
        </p:blipFill>
        <p:spPr>
          <a:xfrm>
            <a:off x="517787" y="2407376"/>
            <a:ext cx="548640" cy="548640"/>
          </a:xfrm>
          <a:prstGeom prst="rect">
            <a:avLst/>
          </a:prstGeom>
        </p:spPr>
      </p:pic>
      <p:pic>
        <p:nvPicPr>
          <p:cNvPr id="10" name="Picture 9">
            <a:extLst>
              <a:ext uri="{FF2B5EF4-FFF2-40B4-BE49-F238E27FC236}">
                <a16:creationId xmlns:a16="http://schemas.microsoft.com/office/drawing/2014/main" id="{5BBBA766-0234-CA20-9818-A9D069A3FDE1}"/>
              </a:ext>
            </a:extLst>
          </p:cNvPr>
          <p:cNvPicPr>
            <a:picLocks noChangeAspect="1"/>
          </p:cNvPicPr>
          <p:nvPr/>
        </p:nvPicPr>
        <p:blipFill>
          <a:blip r:embed="rId6"/>
          <a:stretch>
            <a:fillRect/>
          </a:stretch>
        </p:blipFill>
        <p:spPr>
          <a:xfrm>
            <a:off x="517787" y="3178025"/>
            <a:ext cx="548640" cy="548640"/>
          </a:xfrm>
          <a:prstGeom prst="rect">
            <a:avLst/>
          </a:prstGeom>
        </p:spPr>
      </p:pic>
      <p:sp>
        <p:nvSpPr>
          <p:cNvPr id="2" name="Title 1">
            <a:extLst>
              <a:ext uri="{FF2B5EF4-FFF2-40B4-BE49-F238E27FC236}">
                <a16:creationId xmlns:a16="http://schemas.microsoft.com/office/drawing/2014/main" id="{83704E68-F2D7-E57E-46E3-BE9B363AFA44}"/>
              </a:ext>
            </a:extLst>
          </p:cNvPr>
          <p:cNvSpPr txBox="1"/>
          <p:nvPr/>
        </p:nvSpPr>
        <p:spPr>
          <a:xfrm>
            <a:off x="374906" y="344453"/>
            <a:ext cx="7074191"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Part D prescription drug coverage</a:t>
            </a:r>
          </a:p>
        </p:txBody>
      </p:sp>
      <p:sp>
        <p:nvSpPr>
          <p:cNvPr id="12" name="Slide Number Placeholder 5"/>
          <p:cNvSpPr>
            <a:spLocks noGrp="1"/>
          </p:cNvSpPr>
          <p:nvPr>
            <p:ph type="sldNum" sz="quarter" idx="12"/>
          </p:nvPr>
        </p:nvSpPr>
        <p:spPr/>
        <p:txBody>
          <a:bodyPr/>
          <a:lstStyle/>
          <a:p>
            <a:fld id="{4861332D-45FD-4268-8639-EACFB239E837}" type="slidenum">
              <a:rPr lang="en-US" smtClean="0"/>
              <a:t>14</a:t>
            </a:fld>
            <a:endParaRPr lang="en-US"/>
          </a:p>
        </p:txBody>
      </p:sp>
    </p:spTree>
    <p:extLst>
      <p:ext uri="{BB962C8B-B14F-4D97-AF65-F5344CB8AC3E}">
        <p14:creationId xmlns:p14="http://schemas.microsoft.com/office/powerpoint/2010/main" val="10303633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E950-06C2-BB72-B68C-8AEA4BA0D812}"/>
              </a:ext>
            </a:extLst>
          </p:cNvPr>
          <p:cNvSpPr>
            <a:spLocks noGrp="1"/>
          </p:cNvSpPr>
          <p:nvPr>
            <p:ph type="title"/>
          </p:nvPr>
        </p:nvSpPr>
        <p:spPr/>
        <p:txBody>
          <a:bodyPr/>
          <a:lstStyle/>
          <a:p>
            <a:r>
              <a:rPr lang="en-US" dirty="0"/>
              <a:t>Changes to Medicare Part D coverage– </a:t>
            </a:r>
            <a:br>
              <a:rPr lang="en-US" dirty="0"/>
            </a:br>
            <a:r>
              <a:rPr lang="en-US" dirty="0"/>
              <a:t>Inflation Reduction Act</a:t>
            </a:r>
          </a:p>
        </p:txBody>
      </p:sp>
      <p:sp>
        <p:nvSpPr>
          <p:cNvPr id="4" name="Text Placeholder 3">
            <a:extLst>
              <a:ext uri="{FF2B5EF4-FFF2-40B4-BE49-F238E27FC236}">
                <a16:creationId xmlns:a16="http://schemas.microsoft.com/office/drawing/2014/main" id="{E41FEF55-CE10-8B61-9DBC-CA142575421E}"/>
              </a:ext>
            </a:extLst>
          </p:cNvPr>
          <p:cNvSpPr>
            <a:spLocks noGrp="1"/>
          </p:cNvSpPr>
          <p:nvPr>
            <p:ph type="body" sz="quarter" idx="13"/>
          </p:nvPr>
        </p:nvSpPr>
        <p:spPr>
          <a:xfrm>
            <a:off x="374904" y="1506086"/>
            <a:ext cx="8322099" cy="4527549"/>
          </a:xfrm>
        </p:spPr>
        <p:txBody>
          <a:bodyPr/>
          <a:lstStyle/>
          <a:p>
            <a:pPr marL="0" indent="0">
              <a:lnSpc>
                <a:spcPct val="100000"/>
              </a:lnSpc>
              <a:buNone/>
            </a:pPr>
            <a:r>
              <a:rPr lang="en-US" sz="1600" b="1" dirty="0"/>
              <a:t>What is it?</a:t>
            </a:r>
            <a:br>
              <a:rPr lang="en-US" sz="1600" b="1" dirty="0"/>
            </a:br>
            <a:r>
              <a:rPr lang="en-US" sz="1200" dirty="0"/>
              <a:t>The Inflation Reduction Act (IRA) was signed into law in 2022. All UnitedHealthcare Group Retiree Medicare Part D plans (MAPD and PDP) are impacted.</a:t>
            </a:r>
          </a:p>
          <a:p>
            <a:pPr marL="0" indent="0">
              <a:lnSpc>
                <a:spcPct val="100000"/>
              </a:lnSpc>
              <a:spcBef>
                <a:spcPts val="900"/>
              </a:spcBef>
              <a:buNone/>
            </a:pPr>
            <a:r>
              <a:rPr lang="en-US" sz="1600" b="1" dirty="0"/>
              <a:t>What does this mean?</a:t>
            </a:r>
            <a:br>
              <a:rPr lang="en-US" sz="1600" b="1" dirty="0"/>
            </a:br>
            <a:r>
              <a:rPr lang="en-US" sz="1200" dirty="0"/>
              <a:t>Beginning January 1, 2025:</a:t>
            </a:r>
          </a:p>
          <a:p>
            <a:pPr>
              <a:lnSpc>
                <a:spcPct val="100000"/>
              </a:lnSpc>
            </a:pPr>
            <a:r>
              <a:rPr lang="en-US" sz="1200" dirty="0"/>
              <a:t>The coverage gap stage (donut hole) is eliminated. The drug stages will be the deductible, initial coverage stage and catastrophic coverage stage.</a:t>
            </a:r>
          </a:p>
          <a:p>
            <a:pPr>
              <a:lnSpc>
                <a:spcPct val="100000"/>
              </a:lnSpc>
            </a:pPr>
            <a:r>
              <a:rPr lang="en-US" sz="1200" dirty="0"/>
              <a:t>Your 2025 total out-of-pocket costs for Part D prescription drug costs will be limited to $2,000. </a:t>
            </a:r>
            <a:br>
              <a:rPr lang="en-US" sz="1200" dirty="0"/>
            </a:br>
            <a:r>
              <a:rPr lang="en-US" sz="1200" dirty="0"/>
              <a:t>That means that after you and others on your behalf have paid a combined total of $2,000 for your Medicare Part D covered drugs, you will move from the initial coverage stage to the catastrophic coverage stage.</a:t>
            </a:r>
          </a:p>
          <a:p>
            <a:pPr>
              <a:lnSpc>
                <a:spcPct val="100000"/>
              </a:lnSpc>
            </a:pPr>
            <a:r>
              <a:rPr lang="en-US" sz="1200" dirty="0"/>
              <a:t>All Medicare Part D enrollees will have the option to pay their out-of-pocket prescription drug costs in monthly installments over the course of the year. This is referred to as the Medicare Prescription Payment Plan.</a:t>
            </a:r>
          </a:p>
        </p:txBody>
      </p:sp>
      <p:sp>
        <p:nvSpPr>
          <p:cNvPr id="9" name="Text Placeholder 7">
            <a:extLst>
              <a:ext uri="{FF2B5EF4-FFF2-40B4-BE49-F238E27FC236}">
                <a16:creationId xmlns:a16="http://schemas.microsoft.com/office/drawing/2014/main" id="{5EC90F05-7340-8533-4BAD-2D842903DC5E}"/>
              </a:ext>
            </a:extLst>
          </p:cNvPr>
          <p:cNvSpPr txBox="1"/>
          <p:nvPr/>
        </p:nvSpPr>
        <p:spPr>
          <a:xfrm>
            <a:off x="373013" y="5884597"/>
            <a:ext cx="8074552" cy="187783"/>
          </a:xfrm>
          <a:prstGeom prst="rect">
            <a:avLst/>
          </a:prstGeom>
        </p:spPr>
        <p:txBody>
          <a:bodyPr vert="horz" lIns="91440" tIns="45720" rIns="91440" bIns="45720" rtlCol="0">
            <a:noAutofit/>
          </a:bodyPr>
          <a:lstStyle>
            <a:defPPr>
              <a:defRPr lang="en-US"/>
            </a:defPPr>
            <a:lvl1pPr marL="114292" indent="-114292"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7473" indent="-9048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12715" indent="-88894"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3195" indent="-76194"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06374" indent="-84133"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endParaRPr lang="en-US" sz="800" dirty="0">
              <a:solidFill>
                <a:schemeClr val="tx2"/>
              </a:solidFill>
            </a:endParaRPr>
          </a:p>
        </p:txBody>
      </p:sp>
      <p:sp>
        <p:nvSpPr>
          <p:cNvPr id="12" name="Slide Number Placeholder 5"/>
          <p:cNvSpPr>
            <a:spLocks noGrp="1"/>
          </p:cNvSpPr>
          <p:nvPr>
            <p:ph type="sldNum" sz="quarter" idx="12"/>
          </p:nvPr>
        </p:nvSpPr>
        <p:spPr/>
        <p:txBody>
          <a:bodyPr/>
          <a:lstStyle/>
          <a:p>
            <a:fld id="{43F3D251-2063-4956-BFC4-771C67322EAC}" type="slidenum">
              <a:rPr lang="en-US" smtClean="0"/>
              <a:t>15</a:t>
            </a:fld>
            <a:endParaRPr lang="en-US"/>
          </a:p>
        </p:txBody>
      </p:sp>
    </p:spTree>
    <p:extLst>
      <p:ext uri="{BB962C8B-B14F-4D97-AF65-F5344CB8AC3E}">
        <p14:creationId xmlns:p14="http://schemas.microsoft.com/office/powerpoint/2010/main" val="33475712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ABDD-E9CE-D1F7-75A4-83B7A5D5668C}"/>
              </a:ext>
            </a:extLst>
          </p:cNvPr>
          <p:cNvSpPr>
            <a:spLocks noGrp="1"/>
          </p:cNvSpPr>
          <p:nvPr>
            <p:ph type="title"/>
          </p:nvPr>
        </p:nvSpPr>
        <p:spPr/>
        <p:txBody>
          <a:bodyPr/>
          <a:lstStyle/>
          <a:p>
            <a:r>
              <a:rPr lang="en-US" dirty="0">
                <a:solidFill>
                  <a:srgbClr val="002677"/>
                </a:solidFill>
                <a:effectLst/>
              </a:rPr>
              <a:t>Medicare Prescription Payment Plan</a:t>
            </a:r>
            <a:endParaRPr lang="en-US" dirty="0"/>
          </a:p>
        </p:txBody>
      </p:sp>
      <p:sp>
        <p:nvSpPr>
          <p:cNvPr id="8" name="Text Placeholder 7">
            <a:extLst>
              <a:ext uri="{FF2B5EF4-FFF2-40B4-BE49-F238E27FC236}">
                <a16:creationId xmlns:a16="http://schemas.microsoft.com/office/drawing/2014/main" id="{FB2FF230-9773-C882-2DD3-F88581C3AC66}"/>
              </a:ext>
            </a:extLst>
          </p:cNvPr>
          <p:cNvSpPr>
            <a:spLocks noGrp="1"/>
          </p:cNvSpPr>
          <p:nvPr>
            <p:ph type="body" sz="quarter" idx="13"/>
          </p:nvPr>
        </p:nvSpPr>
        <p:spPr>
          <a:xfrm>
            <a:off x="374904" y="1133732"/>
            <a:ext cx="8303429" cy="4778871"/>
          </a:xfrm>
        </p:spPr>
        <p:txBody>
          <a:bodyPr/>
          <a:lstStyle/>
          <a:p>
            <a:pPr marL="0" indent="0">
              <a:buNone/>
            </a:pPr>
            <a:r>
              <a:rPr lang="en-US" sz="1600" b="1" dirty="0">
                <a:solidFill>
                  <a:srgbClr val="002576"/>
                </a:solidFill>
                <a:effectLst/>
                <a:latin typeface="Arial" panose="020B0604020202020204" pitchFamily="34" charset="0"/>
              </a:rPr>
              <a:t>What is it?</a:t>
            </a:r>
            <a:endParaRPr lang="en-US" sz="1600" dirty="0">
              <a:solidFill>
                <a:srgbClr val="002576"/>
              </a:solidFill>
              <a:effectLst/>
              <a:latin typeface="Arial" panose="020B0604020202020204" pitchFamily="34" charset="0"/>
            </a:endParaRPr>
          </a:p>
          <a:p>
            <a:pPr marL="0" indent="0">
              <a:buNone/>
            </a:pPr>
            <a:r>
              <a:rPr lang="en-US" sz="1200" dirty="0">
                <a:solidFill>
                  <a:srgbClr val="002576"/>
                </a:solidFill>
                <a:effectLst/>
                <a:latin typeface="Arial" panose="020B0604020202020204" pitchFamily="34" charset="0"/>
              </a:rPr>
              <a:t>The Medicare Prescription Payment Plan is a new program created under the Inflation Reduction Act </a:t>
            </a:r>
            <a:r>
              <a:rPr lang="en-US" sz="1200" dirty="0">
                <a:solidFill>
                  <a:srgbClr val="002677"/>
                </a:solidFill>
                <a:effectLst/>
              </a:rPr>
              <a:t>that allows participants to spread their covered Part D out-of-pocket spending over the remainder of the calendar year.</a:t>
            </a:r>
          </a:p>
          <a:p>
            <a:pPr marL="0" indent="0">
              <a:spcBef>
                <a:spcPts val="1500"/>
              </a:spcBef>
              <a:buNone/>
            </a:pPr>
            <a:r>
              <a:rPr lang="en-US" sz="1600" b="1" dirty="0">
                <a:solidFill>
                  <a:srgbClr val="002576"/>
                </a:solidFill>
                <a:effectLst/>
                <a:latin typeface="Arial" panose="020B0604020202020204" pitchFamily="34" charset="0"/>
              </a:rPr>
              <a:t>Who can participate in the Medicare Prescription Payment Plan program?</a:t>
            </a:r>
            <a:endParaRPr lang="en-US" sz="1600" dirty="0">
              <a:solidFill>
                <a:srgbClr val="002576"/>
              </a:solidFill>
              <a:effectLst/>
              <a:latin typeface="Arial" panose="020B0604020202020204" pitchFamily="34" charset="0"/>
            </a:endParaRPr>
          </a:p>
          <a:p>
            <a:pPr marL="0" indent="0">
              <a:buNone/>
            </a:pPr>
            <a:r>
              <a:rPr lang="en-US" sz="1200" dirty="0">
                <a:solidFill>
                  <a:srgbClr val="002677"/>
                </a:solidFill>
                <a:effectLst/>
              </a:rPr>
              <a:t>All Part D enrollees in employer group plans are eligible to participate in the Medicare Prescription Payment Plan beginning on or after January 1, 2025. Information about the program is included in select plan materials.</a:t>
            </a:r>
          </a:p>
          <a:p>
            <a:pPr marL="0" indent="0">
              <a:buNone/>
            </a:pPr>
            <a:r>
              <a:rPr lang="en-US" sz="1200" dirty="0">
                <a:solidFill>
                  <a:srgbClr val="002576"/>
                </a:solidFill>
                <a:effectLst/>
                <a:latin typeface="Arial" panose="020B0604020202020204" pitchFamily="34" charset="0"/>
              </a:rPr>
              <a:t>While this program is available to anyone with Medicare Part D, enrollees with high cost-sharing earlier in the plan year are more likely to benefit from the program.</a:t>
            </a:r>
          </a:p>
          <a:p>
            <a:pPr marL="0" indent="0">
              <a:buNone/>
            </a:pPr>
            <a:r>
              <a:rPr lang="en-US" sz="1200" dirty="0">
                <a:solidFill>
                  <a:srgbClr val="002576"/>
                </a:solidFill>
                <a:effectLst/>
                <a:latin typeface="Arial" panose="020B0604020202020204" pitchFamily="34" charset="0"/>
              </a:rPr>
              <a:t>This program may not be a good fit for members who have low yearly drug costs, who are not likely to reach the $2,000 annual out-of-pocket maximum, or who have Extra Help or another government program to help save on their prescription drug costs.</a:t>
            </a:r>
          </a:p>
          <a:p>
            <a:pPr marL="0" indent="0">
              <a:spcBef>
                <a:spcPts val="1500"/>
              </a:spcBef>
              <a:buNone/>
            </a:pPr>
            <a:r>
              <a:rPr lang="en-US" sz="1600" b="1" dirty="0">
                <a:solidFill>
                  <a:srgbClr val="002576"/>
                </a:solidFill>
                <a:effectLst/>
                <a:latin typeface="Arial" panose="020B0604020202020204" pitchFamily="34" charset="0"/>
              </a:rPr>
              <a:t>How does it work?</a:t>
            </a:r>
            <a:endParaRPr lang="en-US" sz="1600" dirty="0">
              <a:solidFill>
                <a:srgbClr val="002576"/>
              </a:solidFill>
              <a:effectLst/>
              <a:latin typeface="Arial" panose="020B0604020202020204" pitchFamily="34" charset="0"/>
            </a:endParaRPr>
          </a:p>
          <a:p>
            <a:r>
              <a:rPr lang="en-US" sz="1200" dirty="0">
                <a:solidFill>
                  <a:srgbClr val="002576"/>
                </a:solidFill>
                <a:effectLst/>
              </a:rPr>
              <a:t>A member can opt in to the program through the plan online, over the phone or by mail</a:t>
            </a:r>
          </a:p>
          <a:p>
            <a:r>
              <a:rPr lang="en-US" sz="1200" dirty="0">
                <a:solidFill>
                  <a:srgbClr val="002576"/>
                </a:solidFill>
                <a:effectLst/>
              </a:rPr>
              <a:t>The member pays $0 up front for their Part D medication, and the plan pays the pharmacy for the member's cost share</a:t>
            </a:r>
          </a:p>
          <a:p>
            <a:r>
              <a:rPr lang="en-US" sz="1200" dirty="0">
                <a:solidFill>
                  <a:srgbClr val="002677"/>
                </a:solidFill>
              </a:rPr>
              <a:t>The plan sends monthly bills to the member, which can be paid online, over the phone or by opting in to autopay</a:t>
            </a:r>
          </a:p>
          <a:p>
            <a:r>
              <a:rPr lang="en-US" sz="1200" dirty="0">
                <a:solidFill>
                  <a:srgbClr val="002677"/>
                </a:solidFill>
                <a:effectLst/>
              </a:rPr>
              <a:t>Future payments increase as the member continues to fill prescriptions throughout the year</a:t>
            </a:r>
          </a:p>
          <a:p>
            <a:r>
              <a:rPr lang="en-US" sz="1200" dirty="0">
                <a:solidFill>
                  <a:srgbClr val="002677"/>
                </a:solidFill>
                <a:effectLst/>
              </a:rPr>
              <a:t>The member won't pay interest or fees on the amount owed even if the payment is late</a:t>
            </a:r>
          </a:p>
        </p:txBody>
      </p:sp>
      <p:sp>
        <p:nvSpPr>
          <p:cNvPr id="9" name="Slide Number Placeholder 5"/>
          <p:cNvSpPr>
            <a:spLocks noGrp="1"/>
          </p:cNvSpPr>
          <p:nvPr>
            <p:ph type="sldNum" sz="quarter" idx="12"/>
          </p:nvPr>
        </p:nvSpPr>
        <p:spPr/>
        <p:txBody>
          <a:bodyPr/>
          <a:lstStyle/>
          <a:p>
            <a:fld id="{576F0F6F-0606-4440-BD80-491B8FC6A6C8}" type="slidenum">
              <a:rPr lang="en-US" smtClean="0"/>
              <a:t>16</a:t>
            </a:fld>
            <a:endParaRPr lang="en-US"/>
          </a:p>
        </p:txBody>
      </p:sp>
    </p:spTree>
    <p:extLst>
      <p:ext uri="{BB962C8B-B14F-4D97-AF65-F5344CB8AC3E}">
        <p14:creationId xmlns:p14="http://schemas.microsoft.com/office/powerpoint/2010/main" val="28669400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CE861-B5D3-80B4-2245-9D34AEDC2485}"/>
              </a:ext>
            </a:extLst>
          </p:cNvPr>
          <p:cNvSpPr>
            <a:spLocks noGrp="1"/>
          </p:cNvSpPr>
          <p:nvPr>
            <p:ph type="title"/>
          </p:nvPr>
        </p:nvSpPr>
        <p:spPr/>
        <p:txBody>
          <a:bodyPr/>
          <a:lstStyle/>
          <a:p>
            <a:r>
              <a:rPr lang="en-US" b="1" dirty="0">
                <a:solidFill>
                  <a:schemeClr val="tx1"/>
                </a:solidFill>
                <a:effectLst/>
              </a:rPr>
              <a:t>Your plan's drug coverage stages and costs</a:t>
            </a:r>
            <a:endParaRPr lang="en-US" dirty="0">
              <a:solidFill>
                <a:schemeClr val="tx1"/>
              </a:solidFill>
            </a:endParaRPr>
          </a:p>
        </p:txBody>
      </p:sp>
      <p:sp>
        <p:nvSpPr>
          <p:cNvPr id="5" name="Text Placeholder 4">
            <a:extLst>
              <a:ext uri="{FF2B5EF4-FFF2-40B4-BE49-F238E27FC236}">
                <a16:creationId xmlns:a16="http://schemas.microsoft.com/office/drawing/2014/main" id="{B3CD832B-8279-9162-9158-CE9D62F1EC21}"/>
              </a:ext>
            </a:extLst>
          </p:cNvPr>
          <p:cNvSpPr>
            <a:spLocks noGrp="1"/>
          </p:cNvSpPr>
          <p:nvPr>
            <p:ph type="body" sz="quarter" idx="21"/>
          </p:nvPr>
        </p:nvSpPr>
        <p:spPr>
          <a:xfrm>
            <a:off x="883583" y="2536138"/>
            <a:ext cx="2197432" cy="2145192"/>
          </a:xfrm>
        </p:spPr>
        <p:txBody>
          <a:bodyPr/>
          <a:lstStyle/>
          <a:p>
            <a:pPr marL="0" indent="0">
              <a:buNone/>
            </a:pPr>
            <a:r>
              <a:rPr lang="en-US" sz="1400" dirty="0">
                <a:solidFill>
                  <a:schemeClr val="tx1"/>
                </a:solidFill>
              </a:rPr>
              <a:t>Y</a:t>
            </a:r>
            <a:r>
              <a:rPr lang="en-US" sz="1400" dirty="0">
                <a:solidFill>
                  <a:schemeClr val="tx1"/>
                </a:solidFill>
                <a:effectLst/>
              </a:rPr>
              <a:t>our plan does not have a prescription drug  deductible.</a:t>
            </a:r>
            <a:endParaRPr lang="en-US" sz="1400" b="1" dirty="0">
              <a:solidFill>
                <a:schemeClr val="tx1"/>
              </a:solidFill>
            </a:endParaRPr>
          </a:p>
        </p:txBody>
      </p:sp>
      <p:grpSp>
        <p:nvGrpSpPr>
          <p:cNvPr id="13" name="Group 12">
            <a:extLst>
              <a:ext uri="{FF2B5EF4-FFF2-40B4-BE49-F238E27FC236}">
                <a16:creationId xmlns:a16="http://schemas.microsoft.com/office/drawing/2014/main" id="{89065DB2-2CA6-CCE3-8FE5-6227332D4CFC}"/>
              </a:ext>
            </a:extLst>
          </p:cNvPr>
          <p:cNvGrpSpPr>
            <a:grpSpLocks noChangeAspect="1"/>
          </p:cNvGrpSpPr>
          <p:nvPr/>
        </p:nvGrpSpPr>
        <p:grpSpPr>
          <a:xfrm>
            <a:off x="448056" y="1791958"/>
            <a:ext cx="8228110" cy="457200"/>
            <a:chOff x="448056" y="2009823"/>
            <a:chExt cx="9873728" cy="548640"/>
          </a:xfrm>
          <a:solidFill>
            <a:schemeClr val="tx1"/>
          </a:solidFill>
        </p:grpSpPr>
        <p:sp>
          <p:nvSpPr>
            <p:cNvPr id="9" name="Rectangle 8">
              <a:extLst>
                <a:ext uri="{FF2B5EF4-FFF2-40B4-BE49-F238E27FC236}">
                  <a16:creationId xmlns:a16="http://schemas.microsoft.com/office/drawing/2014/main" id="{43F27063-56F7-16ED-7AAF-347B4D882BFF}"/>
                </a:ext>
              </a:extLst>
            </p:cNvPr>
            <p:cNvSpPr/>
            <p:nvPr/>
          </p:nvSpPr>
          <p:spPr>
            <a:xfrm>
              <a:off x="722377" y="2009823"/>
              <a:ext cx="9325086" cy="548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10" name="Oval 9">
              <a:extLst>
                <a:ext uri="{FF2B5EF4-FFF2-40B4-BE49-F238E27FC236}">
                  <a16:creationId xmlns:a16="http://schemas.microsoft.com/office/drawing/2014/main" id="{08B55DC5-3328-EE4F-39BD-60B40A3BB396}"/>
                </a:ext>
              </a:extLst>
            </p:cNvPr>
            <p:cNvSpPr>
              <a:spLocks noChangeAspect="1"/>
            </p:cNvSpPr>
            <p:nvPr/>
          </p:nvSpPr>
          <p:spPr>
            <a:xfrm>
              <a:off x="448056" y="2009823"/>
              <a:ext cx="548640" cy="548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12" name="Oval 11">
              <a:extLst>
                <a:ext uri="{FF2B5EF4-FFF2-40B4-BE49-F238E27FC236}">
                  <a16:creationId xmlns:a16="http://schemas.microsoft.com/office/drawing/2014/main" id="{24CCA8C2-3F04-AF31-0062-33669172B7DC}"/>
                </a:ext>
              </a:extLst>
            </p:cNvPr>
            <p:cNvSpPr>
              <a:spLocks noChangeAspect="1"/>
            </p:cNvSpPr>
            <p:nvPr/>
          </p:nvSpPr>
          <p:spPr>
            <a:xfrm>
              <a:off x="9773144" y="2009823"/>
              <a:ext cx="548640" cy="548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grpSp>
      <p:cxnSp>
        <p:nvCxnSpPr>
          <p:cNvPr id="18" name="Straight Connector 17">
            <a:extLst>
              <a:ext uri="{FF2B5EF4-FFF2-40B4-BE49-F238E27FC236}">
                <a16:creationId xmlns:a16="http://schemas.microsoft.com/office/drawing/2014/main" id="{F1FAAB0D-53AA-6AB4-303F-59A926B1B321}"/>
              </a:ext>
            </a:extLst>
          </p:cNvPr>
          <p:cNvCxnSpPr/>
          <p:nvPr/>
        </p:nvCxnSpPr>
        <p:spPr>
          <a:xfrm rot="1440000" flipH="1">
            <a:off x="3216582" y="1630471"/>
            <a:ext cx="0" cy="86868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7AC81A8-E68B-6738-A1BC-017C9E74E736}"/>
              </a:ext>
            </a:extLst>
          </p:cNvPr>
          <p:cNvCxnSpPr/>
          <p:nvPr/>
        </p:nvCxnSpPr>
        <p:spPr>
          <a:xfrm rot="1440000" flipH="1">
            <a:off x="5776701" y="1630471"/>
            <a:ext cx="0" cy="86868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 Placeholder 5">
            <a:extLst>
              <a:ext uri="{FF2B5EF4-FFF2-40B4-BE49-F238E27FC236}">
                <a16:creationId xmlns:a16="http://schemas.microsoft.com/office/drawing/2014/main" id="{F049E31A-0D72-08E6-D6F3-9BB2B261708B}"/>
              </a:ext>
            </a:extLst>
          </p:cNvPr>
          <p:cNvSpPr txBox="1"/>
          <p:nvPr/>
        </p:nvSpPr>
        <p:spPr>
          <a:xfrm>
            <a:off x="448056" y="1348402"/>
            <a:ext cx="3577292" cy="380953"/>
          </a:xfrm>
          <a:prstGeom prst="rect">
            <a:avLst/>
          </a:prstGeom>
        </p:spPr>
        <p:txBody>
          <a:bodyPr vert="horz" lIns="91440" tIns="45720" rIns="91440" bIns="45720" rtlCol="0">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sz="1600"/>
              <a:t>Drug payment stages:</a:t>
            </a:r>
          </a:p>
        </p:txBody>
      </p:sp>
      <p:sp>
        <p:nvSpPr>
          <p:cNvPr id="25" name="Text Placeholder 4">
            <a:extLst>
              <a:ext uri="{FF2B5EF4-FFF2-40B4-BE49-F238E27FC236}">
                <a16:creationId xmlns:a16="http://schemas.microsoft.com/office/drawing/2014/main" id="{29FD7C2A-19D4-8626-81E2-ED1141B875F1}"/>
              </a:ext>
            </a:extLst>
          </p:cNvPr>
          <p:cNvSpPr txBox="1"/>
          <p:nvPr/>
        </p:nvSpPr>
        <p:spPr>
          <a:xfrm>
            <a:off x="3417446" y="2536138"/>
            <a:ext cx="2009319" cy="2145192"/>
          </a:xfrm>
          <a:prstGeom prst="rect">
            <a:avLst/>
          </a:prstGeom>
        </p:spPr>
        <p:txBody>
          <a:bodyPr vert="horz" lIns="91440" tIns="45720" rIns="91440" bIns="45720" rtlCol="0">
            <a:noAutofit/>
          </a:bodyPr>
          <a:lstStyle>
            <a:defPPr>
              <a:defRPr lang="en-US"/>
            </a:defPPr>
            <a:lvl1pPr marL="88894" marR="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b="0" i="0" kern="1200">
                <a:solidFill>
                  <a:schemeClr val="accent1"/>
                </a:solidFill>
                <a:latin typeface="+mn-lt"/>
                <a:ea typeface="+mn-ea"/>
                <a:cs typeface="Arial" panose="020B0604020202020204" pitchFamily="34" charset="0"/>
              </a:defRPr>
            </a:lvl1pPr>
            <a:lvl2pPr marL="120641" indent="0" algn="l" defTabSz="685750" rtl="0" eaLnBrk="1" latinLnBrk="0" hangingPunct="1">
              <a:lnSpc>
                <a:spcPct val="90000"/>
              </a:lnSpc>
              <a:spcBef>
                <a:spcPct val="0"/>
              </a:spcBef>
              <a:spcAft>
                <a:spcPts val="600"/>
              </a:spcAft>
              <a:buClr>
                <a:schemeClr val="accent1"/>
              </a:buClr>
              <a:buFont typeface="System Font Regular"/>
              <a:buNone/>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400" dirty="0">
                <a:solidFill>
                  <a:schemeClr val="tx1"/>
                </a:solidFill>
                <a:effectLst/>
              </a:rPr>
              <a:t>You pay a copay or  coinsurance (percentage of a drug's total cost) for covered drugs.</a:t>
            </a:r>
          </a:p>
        </p:txBody>
      </p:sp>
      <p:sp>
        <p:nvSpPr>
          <p:cNvPr id="29" name="Text Placeholder 4">
            <a:extLst>
              <a:ext uri="{FF2B5EF4-FFF2-40B4-BE49-F238E27FC236}">
                <a16:creationId xmlns:a16="http://schemas.microsoft.com/office/drawing/2014/main" id="{C0E86254-9595-7440-E7C4-F73C9B4CAE9A}"/>
              </a:ext>
            </a:extLst>
          </p:cNvPr>
          <p:cNvSpPr txBox="1"/>
          <p:nvPr/>
        </p:nvSpPr>
        <p:spPr>
          <a:xfrm>
            <a:off x="5951308" y="2536138"/>
            <a:ext cx="2197431" cy="2145192"/>
          </a:xfrm>
          <a:prstGeom prst="rect">
            <a:avLst/>
          </a:prstGeom>
        </p:spPr>
        <p:txBody>
          <a:bodyPr vert="horz" lIns="91440" tIns="45720" rIns="91440" bIns="45720" rtlCol="0">
            <a:noAutofit/>
          </a:bodyPr>
          <a:lstStyle>
            <a:defPPr>
              <a:defRPr lang="en-US"/>
            </a:defPPr>
            <a:lvl1pPr marL="88894" marR="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b="0" i="0" kern="1200">
                <a:solidFill>
                  <a:schemeClr val="accent1"/>
                </a:solidFill>
                <a:latin typeface="+mn-lt"/>
                <a:ea typeface="+mn-ea"/>
                <a:cs typeface="Arial" panose="020B0604020202020204" pitchFamily="34" charset="0"/>
              </a:defRPr>
            </a:lvl1pPr>
            <a:lvl2pPr marL="120641" indent="0" algn="l" defTabSz="685750" rtl="0" eaLnBrk="1" latinLnBrk="0" hangingPunct="1">
              <a:lnSpc>
                <a:spcPct val="90000"/>
              </a:lnSpc>
              <a:spcBef>
                <a:spcPct val="0"/>
              </a:spcBef>
              <a:spcAft>
                <a:spcPts val="600"/>
              </a:spcAft>
              <a:buClr>
                <a:schemeClr val="accent1"/>
              </a:buClr>
              <a:buFont typeface="System Font Regular"/>
              <a:buNone/>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400">
                <a:solidFill>
                  <a:schemeClr val="tx1"/>
                </a:solidFill>
                <a:effectLst/>
              </a:rPr>
              <a:t>After you and others on your behalf have paid a combined total of $2,000 for your prescription drugs, you will pay $0 for Medicare Part D covered drugs for the rest of the plan year. </a:t>
            </a:r>
          </a:p>
        </p:txBody>
      </p:sp>
      <p:sp>
        <p:nvSpPr>
          <p:cNvPr id="34" name="Text Placeholder 5">
            <a:extLst>
              <a:ext uri="{FF2B5EF4-FFF2-40B4-BE49-F238E27FC236}">
                <a16:creationId xmlns:a16="http://schemas.microsoft.com/office/drawing/2014/main" id="{8B231E5B-05D0-934E-4978-0834B1F26F17}"/>
              </a:ext>
            </a:extLst>
          </p:cNvPr>
          <p:cNvSpPr txBox="1"/>
          <p:nvPr/>
        </p:nvSpPr>
        <p:spPr>
          <a:xfrm>
            <a:off x="656879" y="1786298"/>
            <a:ext cx="2424137" cy="452586"/>
          </a:xfrm>
          <a:prstGeom prst="rect">
            <a:avLst/>
          </a:prstGeom>
        </p:spPr>
        <p:txBody>
          <a:bodyPr vert="horz" lIns="91440" tIns="45720" rIns="91440" bIns="45720" rtlCol="0" anchor="ctr">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gn="ctr"/>
            <a:r>
              <a:rPr lang="en-US" sz="1600" b="1">
                <a:solidFill>
                  <a:schemeClr val="bg1"/>
                </a:solidFill>
                <a:effectLst/>
                <a:latin typeface="Helvetica" pitchFamily="2" charset="0"/>
              </a:rPr>
              <a:t>Annual deductible</a:t>
            </a:r>
            <a:endParaRPr lang="en-US" sz="1600">
              <a:solidFill>
                <a:schemeClr val="bg1"/>
              </a:solidFill>
              <a:effectLst/>
              <a:latin typeface="Helvetica" pitchFamily="2" charset="0"/>
            </a:endParaRPr>
          </a:p>
        </p:txBody>
      </p:sp>
      <p:sp>
        <p:nvSpPr>
          <p:cNvPr id="35" name="Text Placeholder 5">
            <a:extLst>
              <a:ext uri="{FF2B5EF4-FFF2-40B4-BE49-F238E27FC236}">
                <a16:creationId xmlns:a16="http://schemas.microsoft.com/office/drawing/2014/main" id="{CB6BEFBD-3256-D281-099E-0EEC9E64F29D}"/>
              </a:ext>
            </a:extLst>
          </p:cNvPr>
          <p:cNvSpPr txBox="1"/>
          <p:nvPr/>
        </p:nvSpPr>
        <p:spPr>
          <a:xfrm>
            <a:off x="3417445" y="1786298"/>
            <a:ext cx="2197433" cy="452586"/>
          </a:xfrm>
          <a:prstGeom prst="rect">
            <a:avLst/>
          </a:prstGeom>
        </p:spPr>
        <p:txBody>
          <a:bodyPr vert="horz" lIns="91440" tIns="45720" rIns="91440" bIns="45720" rtlCol="0" anchor="ctr">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gn="ctr"/>
            <a:r>
              <a:rPr lang="en-US" sz="1600" b="1">
                <a:solidFill>
                  <a:schemeClr val="bg1"/>
                </a:solidFill>
                <a:effectLst/>
                <a:latin typeface="Helvetica" pitchFamily="2" charset="0"/>
              </a:rPr>
              <a:t>Initial coverage</a:t>
            </a:r>
            <a:endParaRPr lang="en-US" sz="1600">
              <a:solidFill>
                <a:schemeClr val="bg1"/>
              </a:solidFill>
              <a:effectLst/>
              <a:latin typeface="Helvetica" pitchFamily="2" charset="0"/>
            </a:endParaRPr>
          </a:p>
        </p:txBody>
      </p:sp>
      <p:sp>
        <p:nvSpPr>
          <p:cNvPr id="36" name="Text Placeholder 5">
            <a:extLst>
              <a:ext uri="{FF2B5EF4-FFF2-40B4-BE49-F238E27FC236}">
                <a16:creationId xmlns:a16="http://schemas.microsoft.com/office/drawing/2014/main" id="{09106BD5-ED7D-A72F-38BF-3AF59601BE91}"/>
              </a:ext>
            </a:extLst>
          </p:cNvPr>
          <p:cNvSpPr txBox="1"/>
          <p:nvPr/>
        </p:nvSpPr>
        <p:spPr>
          <a:xfrm>
            <a:off x="5951308" y="1786298"/>
            <a:ext cx="2516035" cy="452586"/>
          </a:xfrm>
          <a:prstGeom prst="rect">
            <a:avLst/>
          </a:prstGeom>
        </p:spPr>
        <p:txBody>
          <a:bodyPr vert="horz" lIns="91440" tIns="45720" rIns="91440" bIns="45720" rtlCol="0" anchor="ctr">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gn="ctr"/>
            <a:r>
              <a:rPr lang="en-US" sz="1600" b="1">
                <a:solidFill>
                  <a:schemeClr val="bg1"/>
                </a:solidFill>
                <a:effectLst/>
                <a:latin typeface="Helvetica" pitchFamily="2" charset="0"/>
              </a:rPr>
              <a:t>Catastrophic coverage</a:t>
            </a:r>
            <a:endParaRPr lang="en-US" sz="1600">
              <a:solidFill>
                <a:schemeClr val="bg1"/>
              </a:solidFill>
              <a:effectLst/>
              <a:latin typeface="Helvetica" pitchFamily="2" charset="0"/>
            </a:endParaRPr>
          </a:p>
        </p:txBody>
      </p:sp>
      <p:sp>
        <p:nvSpPr>
          <p:cNvPr id="37" name="Slide Number Placeholder 5"/>
          <p:cNvSpPr>
            <a:spLocks noGrp="1"/>
          </p:cNvSpPr>
          <p:nvPr>
            <p:ph type="sldNum" sz="quarter" idx="12"/>
          </p:nvPr>
        </p:nvSpPr>
        <p:spPr/>
        <p:txBody>
          <a:bodyPr/>
          <a:lstStyle>
            <a:lvl1pPr>
              <a:defRPr sz="800"/>
            </a:lvl1pPr>
          </a:lstStyle>
          <a:p>
            <a:fld id="{A7C501AA-5545-4356-B110-F81B219F247D}" type="slidenum">
              <a:rPr lang="en-US" smtClean="0"/>
              <a:t>17</a:t>
            </a:fld>
            <a:endParaRPr lang="en-US"/>
          </a:p>
        </p:txBody>
      </p:sp>
    </p:spTree>
    <p:extLst>
      <p:ext uri="{BB962C8B-B14F-4D97-AF65-F5344CB8AC3E}">
        <p14:creationId xmlns:p14="http://schemas.microsoft.com/office/powerpoint/2010/main" val="22340590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F46148-A77F-478D-A270-86909309832C}"/>
              </a:ext>
            </a:extLst>
          </p:cNvPr>
          <p:cNvSpPr>
            <a:spLocks noGrp="1"/>
          </p:cNvSpPr>
          <p:nvPr>
            <p:ph type="title"/>
          </p:nvPr>
        </p:nvSpPr>
        <p:spPr>
          <a:xfrm>
            <a:off x="371801" y="660288"/>
            <a:ext cx="8323312" cy="743571"/>
          </a:xfrm>
        </p:spPr>
        <p:txBody>
          <a:bodyPr/>
          <a:lstStyle/>
          <a:p>
            <a:r>
              <a:rPr lang="en-US" dirty="0"/>
              <a:t>Part D (prescription drug) benefits</a:t>
            </a:r>
          </a:p>
        </p:txBody>
      </p:sp>
      <p:graphicFrame>
        <p:nvGraphicFramePr>
          <p:cNvPr id="18" name="Table Placeholder 5">
            <a:extLst>
              <a:ext uri="{FF2B5EF4-FFF2-40B4-BE49-F238E27FC236}">
                <a16:creationId xmlns:a16="http://schemas.microsoft.com/office/drawing/2014/main" id="{399FD974-1243-4162-AF7B-D38A97E940B0}"/>
              </a:ext>
            </a:extLst>
          </p:cNvPr>
          <p:cNvGraphicFramePr>
            <a:graphicFrameLocks noGrp="1"/>
          </p:cNvGraphicFramePr>
          <p:nvPr>
            <p:extLst>
              <p:ext uri="{D42A27DB-BD31-4B8C-83A1-F6EECF244321}">
                <p14:modId xmlns:p14="http://schemas.microsoft.com/office/powerpoint/2010/main" val="3186193877"/>
              </p:ext>
            </p:extLst>
          </p:nvPr>
        </p:nvGraphicFramePr>
        <p:xfrm>
          <a:off x="457200" y="1386422"/>
          <a:ext cx="8229600" cy="3108960"/>
        </p:xfrm>
        <a:graphic>
          <a:graphicData uri="http://schemas.openxmlformats.org/drawingml/2006/table">
            <a:tbl>
              <a:tblPr firstRow="1" bandRow="1">
                <a:solidFill>
                  <a:schemeClr val="accent3"/>
                </a:solidFill>
                <a:tableStyleId>{8EC20E35-A176-4012-BC5E-935CFFF8708E}</a:tableStyleId>
              </a:tblPr>
              <a:tblGrid>
                <a:gridCol w="475488">
                  <a:extLst>
                    <a:ext uri="{9D8B030D-6E8A-4147-A177-3AD203B41FA5}">
                      <a16:colId xmlns:a16="http://schemas.microsoft.com/office/drawing/2014/main" val="3182325754"/>
                    </a:ext>
                  </a:extLst>
                </a:gridCol>
                <a:gridCol w="4343400">
                  <a:extLst>
                    <a:ext uri="{9D8B030D-6E8A-4147-A177-3AD203B41FA5}">
                      <a16:colId xmlns:a16="http://schemas.microsoft.com/office/drawing/2014/main" val="1083103003"/>
                    </a:ext>
                  </a:extLst>
                </a:gridCol>
                <a:gridCol w="1627632">
                  <a:extLst>
                    <a:ext uri="{9D8B030D-6E8A-4147-A177-3AD203B41FA5}">
                      <a16:colId xmlns:a16="http://schemas.microsoft.com/office/drawing/2014/main" val="1578992995"/>
                    </a:ext>
                  </a:extLst>
                </a:gridCol>
                <a:gridCol w="1783080">
                  <a:extLst>
                    <a:ext uri="{9D8B030D-6E8A-4147-A177-3AD203B41FA5}">
                      <a16:colId xmlns:a16="http://schemas.microsoft.com/office/drawing/2014/main" val="43797833"/>
                    </a:ext>
                  </a:extLst>
                </a:gridCol>
              </a:tblGrid>
              <a:tr h="457200">
                <a:tc>
                  <a:txBody>
                    <a:bodyPr/>
                    <a:lstStyle/>
                    <a:p>
                      <a:pPr marL="9525" marR="0" indent="0" algn="l" defTabSz="457200" rtl="0" eaLnBrk="1" latinLnBrk="0" hangingPunct="1">
                        <a:lnSpc>
                          <a:spcPct val="100000"/>
                        </a:lnSpc>
                        <a:spcBef>
                          <a:spcPct val="0"/>
                        </a:spcBef>
                        <a:spcAft>
                          <a:spcPct val="0"/>
                        </a:spcAft>
                      </a:pPr>
                      <a:r>
                        <a:rPr lang="en-US" sz="1200" b="1" i="0">
                          <a:solidFill>
                            <a:schemeClr val="bg1"/>
                          </a:solidFill>
                          <a:latin typeface="+mn-lt"/>
                          <a:cs typeface="Arial" panose="020B0604020202020204" pitchFamily="34" charset="0"/>
                        </a:rPr>
                        <a:t>Tier</a:t>
                      </a:r>
                      <a:endParaRPr lang="en-US" sz="1200" b="1" kern="1200">
                        <a:solidFill>
                          <a:schemeClr val="bg1"/>
                        </a:solidFill>
                        <a:effectLst/>
                        <a:latin typeface="+mn-lt"/>
                        <a:ea typeface="Calibri" panose="020F0502020204030204"/>
                        <a:cs typeface="Times New Roman"/>
                      </a:endParaRPr>
                    </a:p>
                  </a:txBody>
                  <a:tcPr marT="27432" marB="27432" anchor="ctr">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rgbClr val="002677"/>
                    </a:solidFill>
                  </a:tcPr>
                </a:tc>
                <a:tc>
                  <a:txBody>
                    <a:bodyPr/>
                    <a:lstStyle/>
                    <a:p>
                      <a:pPr marL="9525" marR="0" lvl="0" indent="0" algn="l" defTabSz="914400" rtl="0" eaLnBrk="1" fontAlgn="auto" latinLnBrk="0" hangingPunct="1">
                        <a:lnSpc>
                          <a:spcPct val="100000"/>
                        </a:lnSpc>
                        <a:spcBef>
                          <a:spcPct val="0"/>
                        </a:spcBef>
                        <a:spcAft>
                          <a:spcPct val="0"/>
                        </a:spcAft>
                        <a:buClrTx/>
                        <a:buSzTx/>
                        <a:buFontTx/>
                        <a:buNone/>
                        <a:defRPr/>
                      </a:pPr>
                      <a:r>
                        <a:rPr lang="en-US" sz="1200" b="1" i="0" cap="none" spc="0">
                          <a:ln>
                            <a:noFill/>
                          </a:ln>
                          <a:solidFill>
                            <a:schemeClr val="bg1"/>
                          </a:solidFill>
                          <a:effectLst/>
                          <a:latin typeface="Arial" panose="020B0604020202020204" pitchFamily="34" charset="0"/>
                          <a:cs typeface="Arial" panose="020B0604020202020204" pitchFamily="34" charset="0"/>
                        </a:rPr>
                        <a:t>Prescription drug type </a:t>
                      </a:r>
                    </a:p>
                  </a:txBody>
                  <a:tcPr marT="27432" marB="2743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5400" cmpd="sng">
                      <a:noFill/>
                    </a:lnT>
                    <a:lnB w="12700" cap="flat" cmpd="sng" algn="ctr">
                      <a:noFill/>
                      <a:prstDash val="solid"/>
                      <a:round/>
                      <a:headEnd type="none" w="med" len="med"/>
                      <a:tailEnd type="none" w="med" len="med"/>
                    </a:lnB>
                    <a:solidFill>
                      <a:schemeClr val="accent1"/>
                    </a:solidFill>
                  </a:tcPr>
                </a:tc>
                <a:tc gridSpan="2">
                  <a:txBody>
                    <a:bodyPr/>
                    <a:lstStyle/>
                    <a:p>
                      <a:pPr marL="9525" indent="0" algn="l"/>
                      <a:r>
                        <a:rPr lang="en-US" sz="1200" b="1" cap="none" spc="0">
                          <a:ln>
                            <a:noFill/>
                          </a:ln>
                          <a:solidFill>
                            <a:schemeClr val="bg1"/>
                          </a:solidFill>
                          <a:effectLst/>
                        </a:rPr>
                        <a:t>Your costs</a:t>
                      </a:r>
                      <a:endParaRPr lang="en-US" sz="1200" b="1" i="0" cap="none" spc="0">
                        <a:ln>
                          <a:noFill/>
                        </a:ln>
                        <a:solidFill>
                          <a:schemeClr val="bg1"/>
                        </a:solidFill>
                        <a:effectLst/>
                        <a:latin typeface="Arial" panose="020B0604020202020204" pitchFamily="34" charset="0"/>
                        <a:cs typeface="Arial" panose="020B0604020202020204" pitchFamily="34" charset="0"/>
                      </a:endParaRPr>
                    </a:p>
                  </a:txBody>
                  <a:tcPr marT="27432" marB="27432" anchor="ctr">
                    <a:lnL w="28575" cap="flat" cmpd="sng" algn="ctr">
                      <a:solidFill>
                        <a:schemeClr val="bg1"/>
                      </a:solidFill>
                      <a:prstDash val="solid"/>
                      <a:round/>
                      <a:headEnd type="none" w="med" len="med"/>
                      <a:tailEnd type="none" w="med" len="med"/>
                    </a:lnL>
                    <a:lnT w="25400" cmpd="sng">
                      <a:noFill/>
                    </a:lnT>
                    <a:lnB w="12700" cap="flat" cmpd="sng" algn="ctr">
                      <a:no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58504681"/>
                  </a:ext>
                </a:extLst>
              </a:tr>
              <a:tr h="411480">
                <a:tc>
                  <a:txBody>
                    <a:bodyPr/>
                    <a:lstStyle/>
                    <a:p>
                      <a:pPr marL="0" marR="0" algn="l" defTabSz="457200" rtl="0" eaLnBrk="1" latinLnBrk="0" hangingPunct="1">
                        <a:lnSpc>
                          <a:spcPct val="100000"/>
                        </a:lnSpc>
                        <a:spcBef>
                          <a:spcPct val="0"/>
                        </a:spcBef>
                        <a:spcAft>
                          <a:spcPct val="0"/>
                        </a:spcAft>
                      </a:pPr>
                      <a:endParaRPr lang="en-US" sz="1200" b="1" kern="1200">
                        <a:solidFill>
                          <a:schemeClr val="accent1"/>
                        </a:solidFill>
                        <a:effectLst/>
                        <a:latin typeface="+mn-lt"/>
                        <a:ea typeface="Calibri" panose="020F0502020204030204"/>
                        <a:cs typeface="Times New Roman"/>
                      </a:endParaRPr>
                    </a:p>
                  </a:txBody>
                  <a:tcPr marT="27432" marB="27432">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0000"/>
                        </a:lnSpc>
                        <a:spcBef>
                          <a:spcPct val="0"/>
                        </a:spcBef>
                        <a:spcAft>
                          <a:spcPct val="0"/>
                        </a:spcAft>
                        <a:tabLst>
                          <a:tab pos="228600" algn="l"/>
                        </a:tabLst>
                      </a:pPr>
                      <a:endParaRPr lang="en-US" sz="1200">
                        <a:solidFill>
                          <a:schemeClr val="accent1"/>
                        </a:solidFill>
                        <a:effectLst/>
                        <a:latin typeface="Arial" panose="020B0604020202020204" pitchFamily="34" charset="0"/>
                        <a:ea typeface="Calibri" panose="020F0502020204030204"/>
                        <a:cs typeface="Arial" panose="020B0604020202020204" pitchFamily="34" charset="0"/>
                      </a:endParaRPr>
                    </a:p>
                  </a:txBody>
                  <a:tcPr marT="27432" marB="2743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i="0" dirty="0">
                          <a:solidFill>
                            <a:schemeClr val="tx1"/>
                          </a:solidFill>
                          <a:latin typeface="Arial" panose="020B0604020202020204" pitchFamily="34" charset="0"/>
                          <a:cs typeface="Arial" panose="020B0604020202020204" pitchFamily="34" charset="0"/>
                        </a:rPr>
                        <a:t>Retail </a:t>
                      </a:r>
                    </a:p>
                    <a:p>
                      <a:pPr algn="ctr"/>
                      <a:r>
                        <a:rPr lang="en-US" sz="1200" b="1" i="0" dirty="0">
                          <a:solidFill>
                            <a:schemeClr val="tx1"/>
                          </a:solidFill>
                          <a:latin typeface="Arial" panose="020B0604020202020204" pitchFamily="34" charset="0"/>
                          <a:cs typeface="Arial" panose="020B0604020202020204" pitchFamily="34" charset="0"/>
                        </a:rPr>
                        <a:t>30-day supply</a:t>
                      </a:r>
                    </a:p>
                  </a:txBody>
                  <a:tcPr marR="0" marT="27432" marB="27432"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685750" rtl="0" eaLnBrk="1" fontAlgn="auto" latinLnBrk="0" hangingPunct="1">
                        <a:lnSpc>
                          <a:spcPct val="100000"/>
                        </a:lnSpc>
                        <a:spcBef>
                          <a:spcPct val="0"/>
                        </a:spcBef>
                        <a:spcAft>
                          <a:spcPct val="0"/>
                        </a:spcAft>
                        <a:buClrTx/>
                        <a:buSzTx/>
                        <a:buFontTx/>
                        <a:buNone/>
                        <a:tabLst>
                          <a:tab pos="210185" algn="l"/>
                        </a:tabLst>
                        <a:defRPr/>
                      </a:pPr>
                      <a:r>
                        <a:rPr lang="en-US" sz="1200" b="1" i="0" dirty="0">
                          <a:solidFill>
                            <a:schemeClr val="tx1"/>
                          </a:solidFill>
                          <a:latin typeface="Arial" panose="020B0604020202020204" pitchFamily="34" charset="0"/>
                          <a:cs typeface="Arial" panose="020B0604020202020204" pitchFamily="34" charset="0"/>
                        </a:rPr>
                        <a:t>Preferred Mail Order 90-day supply</a:t>
                      </a:r>
                    </a:p>
                  </a:txBody>
                  <a:tcPr marR="0" marT="27432" marB="27432"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73452444"/>
                  </a:ext>
                </a:extLst>
              </a:tr>
              <a:tr h="0">
                <a:tc>
                  <a:txBody>
                    <a:bodyPr/>
                    <a:lstStyle/>
                    <a:p>
                      <a:pPr marL="0" marR="0" algn="l" defTabSz="457200" rtl="0" eaLnBrk="1" latinLnBrk="0" hangingPunct="1">
                        <a:lnSpc>
                          <a:spcPct val="100000"/>
                        </a:lnSpc>
                        <a:spcBef>
                          <a:spcPct val="0"/>
                        </a:spcBef>
                        <a:spcAft>
                          <a:spcPct val="0"/>
                        </a:spcAft>
                      </a:pPr>
                      <a:endParaRPr lang="en-US" sz="1200" b="1" kern="1200">
                        <a:solidFill>
                          <a:schemeClr val="accent1"/>
                        </a:solidFill>
                        <a:effectLst/>
                        <a:latin typeface="+mn-lt"/>
                        <a:ea typeface="Calibri" panose="020F0502020204030204"/>
                        <a:cs typeface="Times New Roman"/>
                      </a:endParaRPr>
                    </a:p>
                  </a:txBody>
                  <a:tcPr marT="73152" marB="73152">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685750" rtl="0" eaLnBrk="1" fontAlgn="auto" latinLnBrk="0" hangingPunct="1">
                        <a:lnSpc>
                          <a:spcPct val="100000"/>
                        </a:lnSpc>
                        <a:spcBef>
                          <a:spcPct val="0"/>
                        </a:spcBef>
                        <a:spcAft>
                          <a:spcPct val="0"/>
                        </a:spcAft>
                        <a:buClrTx/>
                        <a:buSzTx/>
                        <a:buFontTx/>
                        <a:buNone/>
                        <a:tabLst>
                          <a:tab pos="228600" algn="l"/>
                        </a:tabLst>
                        <a:defRPr/>
                      </a:pPr>
                      <a:r>
                        <a:rPr lang="en-US" sz="1200" b="1" i="0" dirty="0">
                          <a:solidFill>
                            <a:schemeClr val="tx1"/>
                          </a:solidFill>
                          <a:latin typeface="Arial" panose="020B0604020202020204" pitchFamily="34" charset="0"/>
                          <a:cs typeface="Arial" panose="020B0604020202020204" pitchFamily="34" charset="0"/>
                        </a:rPr>
                        <a:t>Preferred Generic </a:t>
                      </a:r>
                      <a:r>
                        <a:rPr lang="en-US" sz="1200" b="0" i="0" dirty="0">
                          <a:solidFill>
                            <a:schemeClr val="tx1"/>
                          </a:solidFill>
                          <a:latin typeface="Arial" panose="020B0604020202020204" pitchFamily="34" charset="0"/>
                          <a:cs typeface="Arial" panose="020B0604020202020204" pitchFamily="34" charset="0"/>
                        </a:rPr>
                        <a:t> </a:t>
                      </a:r>
                      <a:br>
                        <a:rPr lang="en-US" sz="1200" b="0" i="0" dirty="0">
                          <a:solidFill>
                            <a:schemeClr val="tx1"/>
                          </a:solidFill>
                          <a:latin typeface="Arial" panose="020B0604020202020204" pitchFamily="34" charset="0"/>
                          <a:cs typeface="Arial" panose="020B0604020202020204" pitchFamily="34" charset="0"/>
                        </a:rPr>
                      </a:br>
                      <a:r>
                        <a:rPr lang="en-US" sz="1200" b="0" i="0" dirty="0">
                          <a:solidFill>
                            <a:schemeClr val="tx1"/>
                          </a:solidFill>
                          <a:latin typeface="Arial" panose="020B0604020202020204" pitchFamily="34" charset="0"/>
                          <a:cs typeface="Arial" panose="020B0604020202020204" pitchFamily="34" charset="0"/>
                        </a:rPr>
                        <a:t>All covered generic drugs</a:t>
                      </a:r>
                      <a:endParaRPr lang="en-US" sz="1200" dirty="0">
                        <a:solidFill>
                          <a:schemeClr val="accent1"/>
                        </a:solidFill>
                        <a:effectLst/>
                        <a:latin typeface="Arial" panose="020B0604020202020204" pitchFamily="34" charset="0"/>
                        <a:ea typeface="Calibri" panose="020F0502020204030204"/>
                        <a:cs typeface="Arial" panose="020B0604020202020204" pitchFamily="34" charset="0"/>
                      </a:endParaRPr>
                    </a:p>
                  </a:txBody>
                  <a:tcPr marR="0" marT="73152" marB="7315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$10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$20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3310675"/>
                  </a:ext>
                </a:extLst>
              </a:tr>
              <a:tr h="0">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002677"/>
                        </a:solidFill>
                        <a:effectLst/>
                        <a:uLnTx/>
                        <a:uFillTx/>
                        <a:latin typeface="+mn-lt"/>
                        <a:ea typeface="Calibri" panose="020F0502020204030204"/>
                        <a:cs typeface="Times New Roman"/>
                      </a:endParaRPr>
                    </a:p>
                  </a:txBody>
                  <a:tcPr marT="73152" marB="73152">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b="1" i="0" dirty="0">
                          <a:solidFill>
                            <a:schemeClr val="tx1"/>
                          </a:solidFill>
                          <a:latin typeface="Arial" panose="020B0604020202020204" pitchFamily="34" charset="0"/>
                          <a:cs typeface="Arial" panose="020B0604020202020204" pitchFamily="34" charset="0"/>
                        </a:rPr>
                        <a:t>Preferred Brand </a:t>
                      </a:r>
                      <a:r>
                        <a:rPr lang="en-US" sz="1200" b="0" i="0" dirty="0">
                          <a:solidFill>
                            <a:schemeClr val="tx1"/>
                          </a:solidFill>
                          <a:latin typeface="Arial" panose="020B0604020202020204" pitchFamily="34" charset="0"/>
                          <a:cs typeface="Arial" panose="020B0604020202020204" pitchFamily="34" charset="0"/>
                        </a:rPr>
                        <a:t> </a:t>
                      </a:r>
                      <a:br>
                        <a:rPr lang="en-US" sz="1200" b="0" i="0" dirty="0">
                          <a:solidFill>
                            <a:schemeClr val="tx1"/>
                          </a:solidFill>
                          <a:latin typeface="Arial" panose="020B0604020202020204" pitchFamily="34" charset="0"/>
                          <a:cs typeface="Arial" panose="020B0604020202020204" pitchFamily="34" charset="0"/>
                        </a:rPr>
                      </a:br>
                      <a:r>
                        <a:rPr lang="en-US" sz="1200" b="0" i="0" dirty="0">
                          <a:solidFill>
                            <a:schemeClr val="tx1"/>
                          </a:solidFill>
                          <a:latin typeface="Arial" panose="020B0604020202020204" pitchFamily="34" charset="0"/>
                          <a:cs typeface="Arial" panose="020B0604020202020204" pitchFamily="34" charset="0"/>
                        </a:rPr>
                        <a:t>Many common brand-name drugs (preferred brands)</a:t>
                      </a:r>
                    </a:p>
                  </a:txBody>
                  <a:tcPr marR="0" marT="73152" marB="7315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$40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$80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6079792"/>
                  </a:ext>
                </a:extLst>
              </a:tr>
              <a:tr h="0">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002677"/>
                        </a:solidFill>
                        <a:effectLst/>
                        <a:uLnTx/>
                        <a:uFillTx/>
                        <a:latin typeface="+mn-lt"/>
                        <a:ea typeface="Calibri" panose="020F0502020204030204"/>
                        <a:cs typeface="Times New Roman"/>
                      </a:endParaRPr>
                    </a:p>
                  </a:txBody>
                  <a:tcPr marT="73152" marB="73152">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i="0" dirty="0">
                          <a:solidFill>
                            <a:schemeClr val="tx1"/>
                          </a:solidFill>
                          <a:latin typeface="Arial" panose="020B0604020202020204" pitchFamily="34" charset="0"/>
                          <a:cs typeface="Arial" panose="020B0604020202020204" pitchFamily="34" charset="0"/>
                        </a:rPr>
                        <a:t>Non-preferred Drug</a:t>
                      </a:r>
                      <a:r>
                        <a:rPr lang="en-US" sz="1200" b="1" i="0" baseline="0" dirty="0">
                          <a:solidFill>
                            <a:schemeClr val="tx1"/>
                          </a:solidFill>
                          <a:latin typeface="Arial" panose="020B0604020202020204" pitchFamily="34" charset="0"/>
                          <a:cs typeface="Arial" panose="020B0604020202020204" pitchFamily="34" charset="0"/>
                        </a:rPr>
                        <a:t> </a:t>
                      </a:r>
                      <a:r>
                        <a:rPr lang="en-US" sz="1200" b="0" i="0" baseline="0" dirty="0">
                          <a:solidFill>
                            <a:schemeClr val="tx1"/>
                          </a:solidFill>
                          <a:latin typeface="Arial" panose="020B0604020202020204" pitchFamily="34" charset="0"/>
                          <a:cs typeface="Arial" panose="020B0604020202020204" pitchFamily="34" charset="0"/>
                        </a:rPr>
                        <a:t> </a:t>
                      </a:r>
                      <a:br>
                        <a:rPr lang="en-US" sz="1200" b="0" i="0" baseline="0" dirty="0">
                          <a:solidFill>
                            <a:schemeClr val="tx1"/>
                          </a:solidFill>
                          <a:latin typeface="Arial" panose="020B0604020202020204" pitchFamily="34" charset="0"/>
                          <a:cs typeface="Arial" panose="020B0604020202020204" pitchFamily="34" charset="0"/>
                        </a:rPr>
                      </a:br>
                      <a:r>
                        <a:rPr lang="en-US" sz="700" b="0" i="0" kern="1200" dirty="0">
                          <a:solidFill>
                            <a:srgbClr val="FF40FF"/>
                          </a:solidFill>
                          <a:effectLst/>
                          <a:latin typeface="Arial" panose="020B0604020202020204" pitchFamily="34" charset="0"/>
                          <a:ea typeface="+mn-ea"/>
                          <a:cs typeface="Arial" panose="020B0604020202020204" pitchFamily="34" charset="0"/>
                        </a:rPr>
                        <a:t> </a:t>
                      </a:r>
                      <a:r>
                        <a:rPr lang="en-US" sz="1200" b="0" i="0" kern="1200" dirty="0">
                          <a:solidFill>
                            <a:schemeClr val="tx1"/>
                          </a:solidFill>
                          <a:effectLst/>
                          <a:latin typeface="Arial" panose="020B0604020202020204" pitchFamily="34" charset="0"/>
                          <a:ea typeface="+mn-ea"/>
                          <a:cs typeface="Arial" panose="020B0604020202020204" pitchFamily="34" charset="0"/>
                        </a:rPr>
                        <a:t>Non-preferred brand-name drugs. In addition, Part </a:t>
                      </a:r>
                      <a:br>
                        <a:rPr lang="en-US" sz="1200" b="0" i="0" kern="1200" dirty="0">
                          <a:solidFill>
                            <a:schemeClr val="tx1"/>
                          </a:solidFill>
                          <a:effectLst/>
                          <a:latin typeface="Arial" panose="020B0604020202020204" pitchFamily="34" charset="0"/>
                          <a:ea typeface="+mn-ea"/>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D-eligible compound medications are covered in Tier 3.</a:t>
                      </a:r>
                    </a:p>
                  </a:txBody>
                  <a:tcPr marR="0" marT="73152" marB="7315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$70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$140 copay</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9904968"/>
                  </a:ext>
                </a:extLst>
              </a:tr>
              <a:tr h="0">
                <a:tc>
                  <a:txBody>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002677"/>
                        </a:solidFill>
                        <a:effectLst/>
                        <a:uLnTx/>
                        <a:uFillTx/>
                        <a:latin typeface="+mn-lt"/>
                        <a:ea typeface="Calibri" panose="020F0502020204030204"/>
                        <a:cs typeface="Times New Roman"/>
                      </a:endParaRPr>
                    </a:p>
                  </a:txBody>
                  <a:tcPr marT="73152" marB="73152">
                    <a:lnL>
                      <a:noFill/>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i="0" dirty="0">
                          <a:solidFill>
                            <a:schemeClr val="tx1"/>
                          </a:solidFill>
                          <a:latin typeface="Arial" panose="020B0604020202020204" pitchFamily="34" charset="0"/>
                          <a:cs typeface="Arial" panose="020B0604020202020204" pitchFamily="34" charset="0"/>
                        </a:rPr>
                        <a:t>Specialty Tier</a:t>
                      </a:r>
                      <a:r>
                        <a:rPr lang="en-US" sz="1200" b="0" i="0" dirty="0">
                          <a:solidFill>
                            <a:schemeClr val="tx1"/>
                          </a:solidFill>
                          <a:latin typeface="Arial" panose="020B0604020202020204" pitchFamily="34" charset="0"/>
                          <a:cs typeface="Arial" panose="020B0604020202020204" pitchFamily="34" charset="0"/>
                        </a:rPr>
                        <a:t> </a:t>
                      </a:r>
                      <a:br>
                        <a:rPr lang="en-US" sz="1200" b="0" i="0" dirty="0">
                          <a:solidFill>
                            <a:schemeClr val="tx1"/>
                          </a:solidFill>
                          <a:latin typeface="Arial" panose="020B0604020202020204" pitchFamily="34" charset="0"/>
                          <a:cs typeface="Arial" panose="020B0604020202020204" pitchFamily="34" charset="0"/>
                        </a:rPr>
                      </a:br>
                      <a:r>
                        <a:rPr lang="en-US" sz="1200" b="0" i="0" kern="1200" dirty="0">
                          <a:solidFill>
                            <a:schemeClr val="tx1"/>
                          </a:solidFill>
                          <a:effectLst/>
                          <a:latin typeface="Arial" panose="020B0604020202020204" pitchFamily="34" charset="0"/>
                          <a:ea typeface="+mn-ea"/>
                          <a:cs typeface="Arial" panose="020B0604020202020204" pitchFamily="34" charset="0"/>
                        </a:rPr>
                        <a:t>Unique and/or very-high-cost brand-name drugs</a:t>
                      </a:r>
                      <a:endParaRPr lang="en-US" sz="1200" b="0" i="0" dirty="0">
                        <a:solidFill>
                          <a:schemeClr val="tx1"/>
                        </a:solidFill>
                        <a:latin typeface="Arial" panose="020B0604020202020204" pitchFamily="34" charset="0"/>
                        <a:cs typeface="Arial" panose="020B0604020202020204" pitchFamily="34" charset="0"/>
                      </a:endParaRPr>
                    </a:p>
                  </a:txBody>
                  <a:tcPr marR="0" marT="73152" marB="73152"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25% coinsurance</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200" b="0" i="0" dirty="0">
                          <a:solidFill>
                            <a:schemeClr val="tx1"/>
                          </a:solidFill>
                          <a:latin typeface="Arial" panose="020B0604020202020204" pitchFamily="34" charset="0"/>
                          <a:cs typeface="Arial" panose="020B0604020202020204" pitchFamily="34" charset="0"/>
                        </a:rPr>
                        <a:t>25% coinsurance</a:t>
                      </a:r>
                    </a:p>
                  </a:txBody>
                  <a:tcPr marR="0" marT="73152" marB="73152" anchor="ctr">
                    <a:lnL w="9525" cap="flat" cmpd="sng" algn="ctr">
                      <a:noFill/>
                      <a:prstDash val="solid"/>
                      <a:round/>
                      <a:headEnd type="none" w="med" len="med"/>
                      <a:tailEnd type="none" w="med" len="med"/>
                    </a:lnL>
                    <a:lnR>
                      <a:noFill/>
                    </a:lnR>
                    <a:lnT w="9525" cap="flat" cmpd="sng" algn="ctr">
                      <a:solidFill>
                        <a:schemeClr val="tx2">
                          <a:lumMod val="40000"/>
                          <a:lumOff val="60000"/>
                        </a:schemeClr>
                      </a:solidFill>
                      <a:prstDash val="solid"/>
                      <a:round/>
                      <a:headEnd type="none" w="med" len="med"/>
                      <a:tailEnd type="none" w="med" len="med"/>
                    </a:lnT>
                    <a:lnB w="9525"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8860382"/>
                  </a:ext>
                </a:extLst>
              </a:tr>
            </a:tbl>
          </a:graphicData>
        </a:graphic>
      </p:graphicFrame>
      <p:sp>
        <p:nvSpPr>
          <p:cNvPr id="13" name="TextBox 12">
            <a:extLst>
              <a:ext uri="{FF2B5EF4-FFF2-40B4-BE49-F238E27FC236}">
                <a16:creationId xmlns:a16="http://schemas.microsoft.com/office/drawing/2014/main" id="{224861CB-AEE3-411E-3B0D-1E9E37228698}"/>
              </a:ext>
            </a:extLst>
          </p:cNvPr>
          <p:cNvSpPr txBox="1"/>
          <p:nvPr/>
        </p:nvSpPr>
        <p:spPr>
          <a:xfrm>
            <a:off x="486305" y="2102430"/>
            <a:ext cx="392794" cy="707886"/>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4000" b="1" kern="1200" dirty="0">
                <a:solidFill>
                  <a:schemeClr val="accent1"/>
                </a:solidFill>
                <a:effectLst/>
                <a:latin typeface="+mj-lt"/>
                <a:ea typeface="Calibri" panose="020F0502020204030204"/>
                <a:cs typeface="Times New Roman"/>
              </a:rPr>
              <a:t>1</a:t>
            </a:r>
          </a:p>
        </p:txBody>
      </p:sp>
      <p:sp>
        <p:nvSpPr>
          <p:cNvPr id="14" name="TextBox 13">
            <a:extLst>
              <a:ext uri="{FF2B5EF4-FFF2-40B4-BE49-F238E27FC236}">
                <a16:creationId xmlns:a16="http://schemas.microsoft.com/office/drawing/2014/main" id="{74706696-9952-2959-1F13-8F959E152328}"/>
              </a:ext>
            </a:extLst>
          </p:cNvPr>
          <p:cNvSpPr txBox="1"/>
          <p:nvPr/>
        </p:nvSpPr>
        <p:spPr>
          <a:xfrm>
            <a:off x="486305" y="2615639"/>
            <a:ext cx="392794" cy="707886"/>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4000" b="1" dirty="0">
                <a:solidFill>
                  <a:schemeClr val="accent1"/>
                </a:solidFill>
                <a:latin typeface="+mj-lt"/>
                <a:ea typeface="Calibri" panose="020F0502020204030204"/>
                <a:cs typeface="Times New Roman"/>
              </a:rPr>
              <a:t>2</a:t>
            </a:r>
            <a:endParaRPr lang="en-US" sz="4000" b="1" kern="1200" dirty="0">
              <a:solidFill>
                <a:schemeClr val="accent1"/>
              </a:solidFill>
              <a:effectLst/>
              <a:latin typeface="+mj-lt"/>
              <a:ea typeface="Calibri" panose="020F0502020204030204"/>
              <a:cs typeface="Times New Roman"/>
            </a:endParaRPr>
          </a:p>
        </p:txBody>
      </p:sp>
      <p:sp>
        <p:nvSpPr>
          <p:cNvPr id="15" name="TextBox 14">
            <a:extLst>
              <a:ext uri="{FF2B5EF4-FFF2-40B4-BE49-F238E27FC236}">
                <a16:creationId xmlns:a16="http://schemas.microsoft.com/office/drawing/2014/main" id="{5EBD2545-1E8A-4393-30E9-27231DC325A9}"/>
              </a:ext>
            </a:extLst>
          </p:cNvPr>
          <p:cNvSpPr txBox="1"/>
          <p:nvPr/>
        </p:nvSpPr>
        <p:spPr>
          <a:xfrm>
            <a:off x="486305" y="3180533"/>
            <a:ext cx="392794" cy="707886"/>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4000" b="1" kern="1200" dirty="0">
                <a:solidFill>
                  <a:schemeClr val="accent1"/>
                </a:solidFill>
                <a:effectLst/>
                <a:latin typeface="+mj-lt"/>
                <a:ea typeface="Calibri" panose="020F0502020204030204"/>
                <a:cs typeface="Times New Roman"/>
              </a:rPr>
              <a:t>3</a:t>
            </a:r>
          </a:p>
        </p:txBody>
      </p:sp>
      <p:sp>
        <p:nvSpPr>
          <p:cNvPr id="17" name="TextBox 16">
            <a:extLst>
              <a:ext uri="{FF2B5EF4-FFF2-40B4-BE49-F238E27FC236}">
                <a16:creationId xmlns:a16="http://schemas.microsoft.com/office/drawing/2014/main" id="{631687FE-5702-A6DD-9D0D-0EC389DE2286}"/>
              </a:ext>
            </a:extLst>
          </p:cNvPr>
          <p:cNvSpPr txBox="1"/>
          <p:nvPr/>
        </p:nvSpPr>
        <p:spPr>
          <a:xfrm>
            <a:off x="486305" y="3787496"/>
            <a:ext cx="392794" cy="707886"/>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4000" b="1" dirty="0">
                <a:solidFill>
                  <a:schemeClr val="accent1"/>
                </a:solidFill>
                <a:latin typeface="+mj-lt"/>
                <a:ea typeface="Calibri" panose="020F0502020204030204"/>
                <a:cs typeface="Times New Roman"/>
              </a:rPr>
              <a:t>4</a:t>
            </a:r>
            <a:endParaRPr lang="en-US" sz="4000" b="1" kern="1200" dirty="0">
              <a:solidFill>
                <a:schemeClr val="accent1"/>
              </a:solidFill>
              <a:effectLst/>
              <a:latin typeface="+mj-lt"/>
              <a:ea typeface="Calibri" panose="020F0502020204030204"/>
              <a:cs typeface="Times New Roman"/>
            </a:endParaRPr>
          </a:p>
        </p:txBody>
      </p:sp>
      <p:sp>
        <p:nvSpPr>
          <p:cNvPr id="20" name="Slide Number Placeholder 5"/>
          <p:cNvSpPr>
            <a:spLocks noGrp="1"/>
          </p:cNvSpPr>
          <p:nvPr>
            <p:ph type="sldNum" sz="quarter" idx="12"/>
          </p:nvPr>
        </p:nvSpPr>
        <p:spPr/>
        <p:txBody>
          <a:bodyPr/>
          <a:lstStyle>
            <a:lvl1pPr>
              <a:defRPr sz="800"/>
            </a:lvl1pPr>
          </a:lstStyle>
          <a:p>
            <a:fld id="{B6E839A1-DCCB-4F9B-8A9E-7B7368345F2B}" type="slidenum">
              <a:rPr lang="en-US" smtClean="0"/>
              <a:t>18</a:t>
            </a:fld>
            <a:endParaRPr lang="en-US"/>
          </a:p>
        </p:txBody>
      </p:sp>
    </p:spTree>
    <p:extLst>
      <p:ext uri="{BB962C8B-B14F-4D97-AF65-F5344CB8AC3E}">
        <p14:creationId xmlns:p14="http://schemas.microsoft.com/office/powerpoint/2010/main" val="6212368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E8BEC76-F00E-1C4C-55E3-904ECF4BCAC6}"/>
              </a:ext>
            </a:extLst>
          </p:cNvPr>
          <p:cNvSpPr txBox="1"/>
          <p:nvPr/>
        </p:nvSpPr>
        <p:spPr>
          <a:xfrm>
            <a:off x="405670" y="3172003"/>
            <a:ext cx="8205907" cy="2536778"/>
          </a:xfrm>
          <a:prstGeom prst="rect">
            <a:avLst/>
          </a:prstGeom>
          <a:solidFill>
            <a:schemeClr val="bg2"/>
          </a:solidFill>
        </p:spPr>
        <p:txBody>
          <a:bodyPr wrap="square" lIns="182880" tIns="182880" rIns="91440" bIns="18288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b="1">
                <a:solidFill>
                  <a:schemeClr val="accent1"/>
                </a:solidFill>
                <a:latin typeface="+mj-lt"/>
              </a:rPr>
              <a:t>Check with your provider to see if these common vaccines are right for you</a:t>
            </a:r>
            <a:endParaRPr lang="en-US" sz="1600">
              <a:latin typeface="+mj-lt"/>
            </a:endParaRPr>
          </a:p>
        </p:txBody>
      </p:sp>
      <p:pic>
        <p:nvPicPr>
          <p:cNvPr id="11" name="Picture 10" descr="A blue band aid on a yellow shield&#10;&#10;Description automatically generated with medium confidence">
            <a:extLst>
              <a:ext uri="{FF2B5EF4-FFF2-40B4-BE49-F238E27FC236}">
                <a16:creationId xmlns:a16="http://schemas.microsoft.com/office/drawing/2014/main" id="{0D76982A-5A45-5E2A-FFBF-384114C37172}"/>
              </a:ext>
            </a:extLst>
          </p:cNvPr>
          <p:cNvPicPr>
            <a:picLocks noChangeAspect="1"/>
          </p:cNvPicPr>
          <p:nvPr/>
        </p:nvPicPr>
        <p:blipFill>
          <a:blip r:embed="rId3"/>
          <a:srcRect l="18603" r="15795"/>
          <a:stretch>
            <a:fillRect/>
          </a:stretch>
        </p:blipFill>
        <p:spPr>
          <a:xfrm>
            <a:off x="6346650" y="69676"/>
            <a:ext cx="2579651" cy="2949219"/>
          </a:xfrm>
          <a:prstGeom prst="rect">
            <a:avLst/>
          </a:prstGeom>
        </p:spPr>
      </p:pic>
      <p:sp>
        <p:nvSpPr>
          <p:cNvPr id="18" name="Text Placeholder 14">
            <a:extLst>
              <a:ext uri="{FF2B5EF4-FFF2-40B4-BE49-F238E27FC236}">
                <a16:creationId xmlns:a16="http://schemas.microsoft.com/office/drawing/2014/main" id="{CEA0836D-1F45-551E-83C2-F04032204E40}"/>
              </a:ext>
            </a:extLst>
          </p:cNvPr>
          <p:cNvSpPr txBox="1"/>
          <p:nvPr/>
        </p:nvSpPr>
        <p:spPr>
          <a:xfrm>
            <a:off x="405671" y="1545441"/>
            <a:ext cx="6541781" cy="1485989"/>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Aft>
                <a:spcPts val="1200"/>
              </a:spcAft>
              <a:buNone/>
            </a:pPr>
            <a:r>
              <a:rPr lang="en-US" sz="1600" b="1">
                <a:solidFill>
                  <a:schemeClr val="tx1"/>
                </a:solidFill>
              </a:rPr>
              <a:t>Vaccines work with your body’s natural defenses to protect against infection and help reduce the risk of disease.</a:t>
            </a:r>
          </a:p>
          <a:p>
            <a:pPr marL="0" indent="0">
              <a:spcAft>
                <a:spcPts val="1200"/>
              </a:spcAft>
              <a:buNone/>
            </a:pPr>
            <a:r>
              <a:rPr lang="en-US" sz="1400">
                <a:solidFill>
                  <a:schemeClr val="tx1"/>
                </a:solidFill>
              </a:rPr>
              <a:t>They do this by imitating an infection without causing the disease — and </a:t>
            </a:r>
            <a:br>
              <a:rPr lang="en-US" sz="1400">
                <a:solidFill>
                  <a:schemeClr val="tx1"/>
                </a:solidFill>
              </a:rPr>
            </a:br>
            <a:r>
              <a:rPr lang="en-US" sz="1400">
                <a:solidFill>
                  <a:schemeClr val="tx1"/>
                </a:solidFill>
              </a:rPr>
              <a:t>getting your immune system to respond the same way it would to a real infection. This prepares your body to recognize and fight the disease in the future.</a:t>
            </a:r>
          </a:p>
          <a:p>
            <a:pPr marL="0" indent="0">
              <a:spcAft>
                <a:spcPts val="1200"/>
              </a:spcAft>
              <a:buNone/>
            </a:pPr>
            <a:endParaRPr lang="en-US" sz="1400">
              <a:solidFill>
                <a:schemeClr val="tx1"/>
              </a:solidFill>
            </a:endParaRPr>
          </a:p>
        </p:txBody>
      </p:sp>
      <p:sp>
        <p:nvSpPr>
          <p:cNvPr id="8" name="Title 1">
            <a:extLst>
              <a:ext uri="{FF2B5EF4-FFF2-40B4-BE49-F238E27FC236}">
                <a16:creationId xmlns:a16="http://schemas.microsoft.com/office/drawing/2014/main" id="{13CB4D4F-398F-DA97-9CA4-A45708E4C94E}"/>
              </a:ext>
            </a:extLst>
          </p:cNvPr>
          <p:cNvSpPr txBox="1"/>
          <p:nvPr/>
        </p:nvSpPr>
        <p:spPr>
          <a:xfrm>
            <a:off x="405672" y="344471"/>
            <a:ext cx="5846041"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Getting vaccinated is important to your health</a:t>
            </a:r>
            <a:endParaRPr lang="en-US" sz="1600" baseline="30000" dirty="0"/>
          </a:p>
        </p:txBody>
      </p:sp>
      <p:sp>
        <p:nvSpPr>
          <p:cNvPr id="5" name="Text Placeholder 5">
            <a:extLst>
              <a:ext uri="{FF2B5EF4-FFF2-40B4-BE49-F238E27FC236}">
                <a16:creationId xmlns:a16="http://schemas.microsoft.com/office/drawing/2014/main" id="{453D953B-8DFB-869B-E71D-5F74BF80BB20}"/>
              </a:ext>
            </a:extLst>
          </p:cNvPr>
          <p:cNvSpPr txBox="1"/>
          <p:nvPr/>
        </p:nvSpPr>
        <p:spPr>
          <a:xfrm>
            <a:off x="417636" y="3746725"/>
            <a:ext cx="8726364" cy="1808134"/>
          </a:xfrm>
          <a:prstGeom prst="rect">
            <a:avLst/>
          </a:prstGeom>
          <a:noFill/>
        </p:spPr>
        <p:txBody>
          <a:bodyPr vert="horz" lIns="182880" tIns="45720" rIns="91440" bIns="45720" numCol="2" rtlCol="0">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1400" b="1" i="0" kern="1200">
                <a:solidFill>
                  <a:schemeClr val="accent1"/>
                </a:solidFill>
                <a:latin typeface="Arial" panose="020B0604020202020204" pitchFamily="34" charset="0"/>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a:t>Covered by Part B</a:t>
            </a:r>
          </a:p>
          <a:p>
            <a:pPr marL="400050">
              <a:spcBef>
                <a:spcPts val="600"/>
              </a:spcBef>
              <a:tabLst>
                <a:tab pos="400050" algn="l"/>
              </a:tabLst>
            </a:pPr>
            <a:r>
              <a:rPr lang="en-US" b="0"/>
              <a:t>Influenza (flu)</a:t>
            </a:r>
          </a:p>
          <a:p>
            <a:pPr marL="400050">
              <a:spcBef>
                <a:spcPts val="600"/>
              </a:spcBef>
              <a:tabLst>
                <a:tab pos="400050" algn="l"/>
              </a:tabLst>
            </a:pPr>
            <a:r>
              <a:rPr lang="en-US" b="0"/>
              <a:t>Pneumococcal</a:t>
            </a:r>
          </a:p>
          <a:p>
            <a:pPr marL="400050">
              <a:spcBef>
                <a:spcPts val="600"/>
              </a:spcBef>
              <a:tabLst>
                <a:tab pos="400050" algn="l"/>
              </a:tabLst>
            </a:pPr>
            <a:r>
              <a:rPr lang="en-US" b="0"/>
              <a:t>Hepatitis B for those at medium or high risk</a:t>
            </a:r>
          </a:p>
          <a:p>
            <a:pPr marL="400050">
              <a:spcBef>
                <a:spcPts val="600"/>
              </a:spcBef>
              <a:tabLst>
                <a:tab pos="400050" algn="l"/>
              </a:tabLst>
            </a:pPr>
            <a:r>
              <a:rPr lang="en-US" b="0"/>
              <a:t>COVID-19*</a:t>
            </a:r>
          </a:p>
          <a:p>
            <a:r>
              <a:rPr lang="en-US"/>
              <a:t>Covered by Part D</a:t>
            </a:r>
          </a:p>
          <a:p>
            <a:pPr marL="400050">
              <a:spcBef>
                <a:spcPts val="600"/>
              </a:spcBef>
            </a:pPr>
            <a:r>
              <a:rPr lang="en-US" b="0"/>
              <a:t>Shingles</a:t>
            </a:r>
          </a:p>
          <a:p>
            <a:pPr marL="400050">
              <a:spcBef>
                <a:spcPts val="600"/>
              </a:spcBef>
            </a:pPr>
            <a:r>
              <a:rPr lang="en-US" b="0"/>
              <a:t>Tetanus, diphtheria, pertussis (Tdap)</a:t>
            </a:r>
          </a:p>
          <a:p>
            <a:pPr marL="400050">
              <a:spcBef>
                <a:spcPts val="600"/>
              </a:spcBef>
            </a:pPr>
            <a:r>
              <a:rPr lang="en-US" b="0"/>
              <a:t>Hepatitis A</a:t>
            </a:r>
          </a:p>
          <a:p>
            <a:pPr marL="400050">
              <a:spcBef>
                <a:spcPts val="600"/>
              </a:spcBef>
            </a:pPr>
            <a:r>
              <a:rPr lang="en-US" b="0"/>
              <a:t>Hepatitis B for those at low risk</a:t>
            </a:r>
          </a:p>
        </p:txBody>
      </p:sp>
      <p:pic>
        <p:nvPicPr>
          <p:cNvPr id="12" name="Picture 11">
            <a:extLst>
              <a:ext uri="{FF2B5EF4-FFF2-40B4-BE49-F238E27FC236}">
                <a16:creationId xmlns:a16="http://schemas.microsoft.com/office/drawing/2014/main" id="{2DAFD080-3A47-F05A-EC61-05AE40A13567}"/>
              </a:ext>
            </a:extLst>
          </p:cNvPr>
          <p:cNvPicPr>
            <a:picLocks noChangeAspect="1"/>
          </p:cNvPicPr>
          <p:nvPr/>
        </p:nvPicPr>
        <p:blipFill>
          <a:blip r:embed="rId4"/>
          <a:stretch>
            <a:fillRect/>
          </a:stretch>
        </p:blipFill>
        <p:spPr>
          <a:xfrm>
            <a:off x="527383" y="4006748"/>
            <a:ext cx="429768" cy="429768"/>
          </a:xfrm>
          <a:prstGeom prst="rect">
            <a:avLst/>
          </a:prstGeom>
        </p:spPr>
      </p:pic>
      <p:pic>
        <p:nvPicPr>
          <p:cNvPr id="13" name="Picture 12">
            <a:extLst>
              <a:ext uri="{FF2B5EF4-FFF2-40B4-BE49-F238E27FC236}">
                <a16:creationId xmlns:a16="http://schemas.microsoft.com/office/drawing/2014/main" id="{339A247D-2DAB-2D76-CD4E-559CDEF2F89D}"/>
              </a:ext>
            </a:extLst>
          </p:cNvPr>
          <p:cNvPicPr>
            <a:picLocks noChangeAspect="1"/>
          </p:cNvPicPr>
          <p:nvPr/>
        </p:nvPicPr>
        <p:blipFill>
          <a:blip r:embed="rId4"/>
          <a:stretch>
            <a:fillRect/>
          </a:stretch>
        </p:blipFill>
        <p:spPr>
          <a:xfrm>
            <a:off x="527383" y="4426399"/>
            <a:ext cx="429768" cy="429768"/>
          </a:xfrm>
          <a:prstGeom prst="rect">
            <a:avLst/>
          </a:prstGeom>
        </p:spPr>
      </p:pic>
      <p:pic>
        <p:nvPicPr>
          <p:cNvPr id="14" name="Picture 13">
            <a:extLst>
              <a:ext uri="{FF2B5EF4-FFF2-40B4-BE49-F238E27FC236}">
                <a16:creationId xmlns:a16="http://schemas.microsoft.com/office/drawing/2014/main" id="{E26F6A17-1E77-DE67-66BA-BC72982468E6}"/>
              </a:ext>
            </a:extLst>
          </p:cNvPr>
          <p:cNvPicPr>
            <a:picLocks noChangeAspect="1"/>
          </p:cNvPicPr>
          <p:nvPr/>
        </p:nvPicPr>
        <p:blipFill>
          <a:blip r:embed="rId4"/>
          <a:stretch>
            <a:fillRect/>
          </a:stretch>
        </p:blipFill>
        <p:spPr>
          <a:xfrm>
            <a:off x="527383" y="4791860"/>
            <a:ext cx="429768" cy="429768"/>
          </a:xfrm>
          <a:prstGeom prst="rect">
            <a:avLst/>
          </a:prstGeom>
        </p:spPr>
      </p:pic>
      <p:pic>
        <p:nvPicPr>
          <p:cNvPr id="15" name="Picture 14">
            <a:extLst>
              <a:ext uri="{FF2B5EF4-FFF2-40B4-BE49-F238E27FC236}">
                <a16:creationId xmlns:a16="http://schemas.microsoft.com/office/drawing/2014/main" id="{1C5CCB0D-4D87-38C0-697F-B9348B730858}"/>
              </a:ext>
            </a:extLst>
          </p:cNvPr>
          <p:cNvPicPr>
            <a:picLocks noChangeAspect="1"/>
          </p:cNvPicPr>
          <p:nvPr/>
        </p:nvPicPr>
        <p:blipFill>
          <a:blip r:embed="rId4"/>
          <a:stretch>
            <a:fillRect/>
          </a:stretch>
        </p:blipFill>
        <p:spPr>
          <a:xfrm>
            <a:off x="527383" y="5160041"/>
            <a:ext cx="429768" cy="429768"/>
          </a:xfrm>
          <a:prstGeom prst="rect">
            <a:avLst/>
          </a:prstGeom>
        </p:spPr>
      </p:pic>
      <p:pic>
        <p:nvPicPr>
          <p:cNvPr id="16" name="Picture 15">
            <a:extLst>
              <a:ext uri="{FF2B5EF4-FFF2-40B4-BE49-F238E27FC236}">
                <a16:creationId xmlns:a16="http://schemas.microsoft.com/office/drawing/2014/main" id="{762BCB65-17EE-5DA4-288C-E7EF3FDEB91B}"/>
              </a:ext>
            </a:extLst>
          </p:cNvPr>
          <p:cNvPicPr>
            <a:picLocks noChangeAspect="1"/>
          </p:cNvPicPr>
          <p:nvPr/>
        </p:nvPicPr>
        <p:blipFill>
          <a:blip r:embed="rId4"/>
          <a:stretch>
            <a:fillRect/>
          </a:stretch>
        </p:blipFill>
        <p:spPr>
          <a:xfrm>
            <a:off x="4754293" y="4006748"/>
            <a:ext cx="429768" cy="429768"/>
          </a:xfrm>
          <a:prstGeom prst="rect">
            <a:avLst/>
          </a:prstGeom>
        </p:spPr>
      </p:pic>
      <p:pic>
        <p:nvPicPr>
          <p:cNvPr id="17" name="Picture 16">
            <a:extLst>
              <a:ext uri="{FF2B5EF4-FFF2-40B4-BE49-F238E27FC236}">
                <a16:creationId xmlns:a16="http://schemas.microsoft.com/office/drawing/2014/main" id="{7091778E-786C-7797-E80A-9C17A89322CB}"/>
              </a:ext>
            </a:extLst>
          </p:cNvPr>
          <p:cNvPicPr>
            <a:picLocks noChangeAspect="1"/>
          </p:cNvPicPr>
          <p:nvPr/>
        </p:nvPicPr>
        <p:blipFill>
          <a:blip r:embed="rId4"/>
          <a:stretch>
            <a:fillRect/>
          </a:stretch>
        </p:blipFill>
        <p:spPr>
          <a:xfrm>
            <a:off x="4754293" y="4426399"/>
            <a:ext cx="429768" cy="429768"/>
          </a:xfrm>
          <a:prstGeom prst="rect">
            <a:avLst/>
          </a:prstGeom>
        </p:spPr>
      </p:pic>
      <p:pic>
        <p:nvPicPr>
          <p:cNvPr id="19" name="Picture 18">
            <a:extLst>
              <a:ext uri="{FF2B5EF4-FFF2-40B4-BE49-F238E27FC236}">
                <a16:creationId xmlns:a16="http://schemas.microsoft.com/office/drawing/2014/main" id="{E1F48449-6120-B16C-A9A5-00B696A6E733}"/>
              </a:ext>
            </a:extLst>
          </p:cNvPr>
          <p:cNvPicPr>
            <a:picLocks noChangeAspect="1"/>
          </p:cNvPicPr>
          <p:nvPr/>
        </p:nvPicPr>
        <p:blipFill>
          <a:blip r:embed="rId4"/>
          <a:stretch>
            <a:fillRect/>
          </a:stretch>
        </p:blipFill>
        <p:spPr>
          <a:xfrm>
            <a:off x="4754293" y="4781921"/>
            <a:ext cx="429768" cy="429768"/>
          </a:xfrm>
          <a:prstGeom prst="rect">
            <a:avLst/>
          </a:prstGeom>
        </p:spPr>
      </p:pic>
      <p:pic>
        <p:nvPicPr>
          <p:cNvPr id="20" name="Picture 19">
            <a:extLst>
              <a:ext uri="{FF2B5EF4-FFF2-40B4-BE49-F238E27FC236}">
                <a16:creationId xmlns:a16="http://schemas.microsoft.com/office/drawing/2014/main" id="{27B05A64-4BD1-1B72-64FD-7F4B7518E116}"/>
              </a:ext>
            </a:extLst>
          </p:cNvPr>
          <p:cNvPicPr>
            <a:picLocks noChangeAspect="1"/>
          </p:cNvPicPr>
          <p:nvPr/>
        </p:nvPicPr>
        <p:blipFill>
          <a:blip r:embed="rId4"/>
          <a:stretch>
            <a:fillRect/>
          </a:stretch>
        </p:blipFill>
        <p:spPr>
          <a:xfrm>
            <a:off x="4754293" y="5150102"/>
            <a:ext cx="429768" cy="429768"/>
          </a:xfrm>
          <a:prstGeom prst="rect">
            <a:avLst/>
          </a:prstGeom>
        </p:spPr>
      </p:pic>
      <p:sp>
        <p:nvSpPr>
          <p:cNvPr id="23" name="Text Placeholder 3">
            <a:extLst>
              <a:ext uri="{FF2B5EF4-FFF2-40B4-BE49-F238E27FC236}">
                <a16:creationId xmlns:a16="http://schemas.microsoft.com/office/drawing/2014/main" id="{2B04923D-94E8-8CFF-4F2D-19950E1503DE}"/>
              </a:ext>
            </a:extLst>
          </p:cNvPr>
          <p:cNvSpPr>
            <a:spLocks noGrp="1"/>
          </p:cNvSpPr>
          <p:nvPr>
            <p:ph type="body" sz="quarter" idx="13"/>
          </p:nvPr>
        </p:nvSpPr>
        <p:spPr>
          <a:xfrm>
            <a:off x="373013" y="5693824"/>
            <a:ext cx="8205908" cy="480822"/>
          </a:xfrm>
        </p:spPr>
        <p:txBody>
          <a:bodyPr/>
          <a:lstStyle/>
          <a:p>
            <a:pPr marL="57150" indent="-57150">
              <a:spcBef>
                <a:spcPct val="0"/>
              </a:spcBef>
              <a:spcAft>
                <a:spcPct val="0"/>
              </a:spcAft>
            </a:pPr>
            <a:r>
              <a:rPr lang="en-US" sz="800"/>
              <a:t>*You will have $0 cost share (copayments, deductibles or coinsurance) on FDA-authorized COVID-19 vaccines at both network and out-of-network providers.</a:t>
            </a:r>
          </a:p>
        </p:txBody>
      </p:sp>
      <p:sp>
        <p:nvSpPr>
          <p:cNvPr id="24" name="Slide Number Placeholder 5"/>
          <p:cNvSpPr>
            <a:spLocks noGrp="1"/>
          </p:cNvSpPr>
          <p:nvPr>
            <p:ph type="sldNum" sz="quarter" idx="12"/>
          </p:nvPr>
        </p:nvSpPr>
        <p:spPr/>
        <p:txBody>
          <a:bodyPr/>
          <a:lstStyle>
            <a:lvl1pPr>
              <a:defRPr sz="800"/>
            </a:lvl1pPr>
          </a:lstStyle>
          <a:p>
            <a:fld id="{4F0A4292-A8F7-4B22-BD73-0307B2E7F5D2}" type="slidenum">
              <a:rPr lang="en-US" smtClean="0"/>
              <a:t>19</a:t>
            </a:fld>
            <a:endParaRPr lang="en-US"/>
          </a:p>
        </p:txBody>
      </p:sp>
    </p:spTree>
    <p:extLst>
      <p:ext uri="{BB962C8B-B14F-4D97-AF65-F5344CB8AC3E}">
        <p14:creationId xmlns:p14="http://schemas.microsoft.com/office/powerpoint/2010/main" val="31876430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D99A23-38BD-DD40-9DCF-BF6B64EBC40A}"/>
              </a:ext>
            </a:extLst>
          </p:cNvPr>
          <p:cNvSpPr>
            <a:spLocks noGrp="1"/>
          </p:cNvSpPr>
          <p:nvPr>
            <p:ph type="body" sz="quarter" idx="12"/>
          </p:nvPr>
        </p:nvSpPr>
        <p:spPr/>
        <p:txBody>
          <a:bodyPr/>
          <a:lstStyle/>
          <a:p>
            <a:r>
              <a:rPr lang="en-US"/>
              <a:t>1</a:t>
            </a:r>
          </a:p>
        </p:txBody>
      </p:sp>
      <p:sp>
        <p:nvSpPr>
          <p:cNvPr id="5" name="Text Placeholder 4">
            <a:extLst>
              <a:ext uri="{FF2B5EF4-FFF2-40B4-BE49-F238E27FC236}">
                <a16:creationId xmlns:a16="http://schemas.microsoft.com/office/drawing/2014/main" id="{7A6D3C32-CF2C-1348-8F02-CFAA0D31B046}"/>
              </a:ext>
            </a:extLst>
          </p:cNvPr>
          <p:cNvSpPr>
            <a:spLocks noGrp="1"/>
          </p:cNvSpPr>
          <p:nvPr>
            <p:ph type="body" sz="quarter" idx="13"/>
          </p:nvPr>
        </p:nvSpPr>
        <p:spPr/>
        <p:txBody>
          <a:bodyPr/>
          <a:lstStyle/>
          <a:p>
            <a:r>
              <a:rPr lang="en-US"/>
              <a:t>2</a:t>
            </a:r>
          </a:p>
        </p:txBody>
      </p:sp>
      <p:sp>
        <p:nvSpPr>
          <p:cNvPr id="6" name="Text Placeholder 5">
            <a:extLst>
              <a:ext uri="{FF2B5EF4-FFF2-40B4-BE49-F238E27FC236}">
                <a16:creationId xmlns:a16="http://schemas.microsoft.com/office/drawing/2014/main" id="{27071295-8F28-1042-BE6A-FE5377D3D741}"/>
              </a:ext>
            </a:extLst>
          </p:cNvPr>
          <p:cNvSpPr>
            <a:spLocks noGrp="1"/>
          </p:cNvSpPr>
          <p:nvPr>
            <p:ph type="body" sz="quarter" idx="14"/>
          </p:nvPr>
        </p:nvSpPr>
        <p:spPr/>
        <p:txBody>
          <a:bodyPr/>
          <a:lstStyle/>
          <a:p>
            <a:r>
              <a:rPr lang="en-US"/>
              <a:t>3</a:t>
            </a:r>
          </a:p>
        </p:txBody>
      </p:sp>
      <p:sp>
        <p:nvSpPr>
          <p:cNvPr id="7" name="Text Placeholder 6">
            <a:extLst>
              <a:ext uri="{FF2B5EF4-FFF2-40B4-BE49-F238E27FC236}">
                <a16:creationId xmlns:a16="http://schemas.microsoft.com/office/drawing/2014/main" id="{B4F1F54D-E323-1245-9B80-6AFAC5223104}"/>
              </a:ext>
            </a:extLst>
          </p:cNvPr>
          <p:cNvSpPr>
            <a:spLocks noGrp="1"/>
          </p:cNvSpPr>
          <p:nvPr>
            <p:ph type="body" sz="quarter" idx="15"/>
          </p:nvPr>
        </p:nvSpPr>
        <p:spPr/>
        <p:txBody>
          <a:bodyPr/>
          <a:lstStyle/>
          <a:p>
            <a:r>
              <a:rPr lang="en-US"/>
              <a:t>4</a:t>
            </a:r>
          </a:p>
        </p:txBody>
      </p:sp>
      <p:sp>
        <p:nvSpPr>
          <p:cNvPr id="20" name="Text Placeholder 19">
            <a:extLst>
              <a:ext uri="{FF2B5EF4-FFF2-40B4-BE49-F238E27FC236}">
                <a16:creationId xmlns:a16="http://schemas.microsoft.com/office/drawing/2014/main" id="{C3DEC70E-B8B4-EA4A-9EED-1922960930A4}"/>
              </a:ext>
            </a:extLst>
          </p:cNvPr>
          <p:cNvSpPr>
            <a:spLocks noGrp="1"/>
          </p:cNvSpPr>
          <p:nvPr>
            <p:ph type="body" sz="quarter" idx="16"/>
          </p:nvPr>
        </p:nvSpPr>
        <p:spPr>
          <a:xfrm>
            <a:off x="1923122" y="1039996"/>
            <a:ext cx="4369737" cy="328313"/>
          </a:xfrm>
        </p:spPr>
        <p:txBody>
          <a:bodyPr/>
          <a:lstStyle/>
          <a:p>
            <a:r>
              <a:rPr lang="en-US" sz="1800"/>
              <a:t>Original Medicare basics</a:t>
            </a:r>
          </a:p>
        </p:txBody>
      </p:sp>
      <p:sp>
        <p:nvSpPr>
          <p:cNvPr id="22" name="Text Placeholder 21">
            <a:extLst>
              <a:ext uri="{FF2B5EF4-FFF2-40B4-BE49-F238E27FC236}">
                <a16:creationId xmlns:a16="http://schemas.microsoft.com/office/drawing/2014/main" id="{E85229C5-34B1-7844-ADFA-43F7B52F7ADD}"/>
              </a:ext>
            </a:extLst>
          </p:cNvPr>
          <p:cNvSpPr>
            <a:spLocks noGrp="1"/>
          </p:cNvSpPr>
          <p:nvPr>
            <p:ph type="body" sz="quarter" idx="18"/>
          </p:nvPr>
        </p:nvSpPr>
        <p:spPr>
          <a:xfrm>
            <a:off x="1923122" y="2380568"/>
            <a:ext cx="4369737" cy="328313"/>
          </a:xfrm>
        </p:spPr>
        <p:txBody>
          <a:bodyPr/>
          <a:lstStyle/>
          <a:p>
            <a:r>
              <a:rPr lang="en-US" sz="1800"/>
              <a:t>Plan benefits, programs and features</a:t>
            </a:r>
          </a:p>
        </p:txBody>
      </p:sp>
      <p:sp>
        <p:nvSpPr>
          <p:cNvPr id="24" name="Text Placeholder 23">
            <a:extLst>
              <a:ext uri="{FF2B5EF4-FFF2-40B4-BE49-F238E27FC236}">
                <a16:creationId xmlns:a16="http://schemas.microsoft.com/office/drawing/2014/main" id="{61948170-422A-B048-A31E-2D5E3D20CD30}"/>
              </a:ext>
            </a:extLst>
          </p:cNvPr>
          <p:cNvSpPr>
            <a:spLocks noGrp="1"/>
          </p:cNvSpPr>
          <p:nvPr>
            <p:ph type="body" sz="quarter" idx="20"/>
          </p:nvPr>
        </p:nvSpPr>
        <p:spPr>
          <a:xfrm>
            <a:off x="1923122" y="3714734"/>
            <a:ext cx="4369737" cy="328313"/>
          </a:xfrm>
        </p:spPr>
        <p:txBody>
          <a:bodyPr/>
          <a:lstStyle/>
          <a:p>
            <a:r>
              <a:rPr lang="en-US" sz="1800"/>
              <a:t>What to expect next</a:t>
            </a:r>
          </a:p>
        </p:txBody>
      </p:sp>
      <p:sp>
        <p:nvSpPr>
          <p:cNvPr id="26" name="Text Placeholder 25">
            <a:extLst>
              <a:ext uri="{FF2B5EF4-FFF2-40B4-BE49-F238E27FC236}">
                <a16:creationId xmlns:a16="http://schemas.microsoft.com/office/drawing/2014/main" id="{D82CCD0B-75A4-6441-A706-AF6BD9785F8B}"/>
              </a:ext>
            </a:extLst>
          </p:cNvPr>
          <p:cNvSpPr>
            <a:spLocks noGrp="1"/>
          </p:cNvSpPr>
          <p:nvPr>
            <p:ph type="body" sz="quarter" idx="22"/>
          </p:nvPr>
        </p:nvSpPr>
        <p:spPr>
          <a:xfrm>
            <a:off x="1923122" y="5055306"/>
            <a:ext cx="4369737" cy="328313"/>
          </a:xfrm>
        </p:spPr>
        <p:txBody>
          <a:bodyPr/>
          <a:lstStyle/>
          <a:p>
            <a:r>
              <a:rPr lang="en-US" sz="1800" dirty="0"/>
              <a:t>How to enroll</a:t>
            </a:r>
          </a:p>
        </p:txBody>
      </p:sp>
      <p:sp>
        <p:nvSpPr>
          <p:cNvPr id="27" name="Slide Number Placeholder 2"/>
          <p:cNvSpPr>
            <a:spLocks noGrp="1"/>
          </p:cNvSpPr>
          <p:nvPr>
            <p:ph type="sldNum" sz="quarter" idx="10"/>
          </p:nvPr>
        </p:nvSpPr>
        <p:spPr/>
        <p:txBody>
          <a:bodyPr/>
          <a:lstStyle/>
          <a:p>
            <a:fld id="{3A8A9F54-D591-47A3-BED7-413CF5F98547}" type="slidenum">
              <a:rPr lang="en-US" smtClean="0"/>
              <a:t>2</a:t>
            </a:fld>
            <a:endParaRPr lang="en-US"/>
          </a:p>
        </p:txBody>
      </p:sp>
    </p:spTree>
    <p:extLst>
      <p:ext uri="{BB962C8B-B14F-4D97-AF65-F5344CB8AC3E}">
        <p14:creationId xmlns:p14="http://schemas.microsoft.com/office/powerpoint/2010/main" val="130867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2DF4F31-F7C4-33C3-1BF2-DC0FDBF742B4}"/>
              </a:ext>
            </a:extLst>
          </p:cNvPr>
          <p:cNvPicPr>
            <a:picLocks noChangeAspect="1"/>
          </p:cNvPicPr>
          <p:nvPr/>
        </p:nvPicPr>
        <p:blipFill>
          <a:blip r:embed="rId3"/>
          <a:stretch>
            <a:fillRect/>
          </a:stretch>
        </p:blipFill>
        <p:spPr>
          <a:xfrm>
            <a:off x="495422" y="1636778"/>
            <a:ext cx="548641" cy="548641"/>
          </a:xfrm>
          <a:prstGeom prst="rect">
            <a:avLst/>
          </a:prstGeom>
        </p:spPr>
      </p:pic>
      <p:sp>
        <p:nvSpPr>
          <p:cNvPr id="4" name="Text Placeholder 3">
            <a:extLst>
              <a:ext uri="{FF2B5EF4-FFF2-40B4-BE49-F238E27FC236}">
                <a16:creationId xmlns:a16="http://schemas.microsoft.com/office/drawing/2014/main" id="{AC1F42F2-B981-89FE-F3DD-2B3F6F628E5D}"/>
              </a:ext>
            </a:extLst>
          </p:cNvPr>
          <p:cNvSpPr>
            <a:spLocks noGrp="1"/>
          </p:cNvSpPr>
          <p:nvPr>
            <p:ph type="body" sz="quarter" idx="13"/>
          </p:nvPr>
        </p:nvSpPr>
        <p:spPr>
          <a:xfrm>
            <a:off x="373012" y="5693824"/>
            <a:ext cx="6942187" cy="480822"/>
          </a:xfrm>
        </p:spPr>
        <p:txBody>
          <a:bodyPr/>
          <a:lstStyle/>
          <a:p>
            <a:r>
              <a:rPr lang="en-US" sz="800">
                <a:latin typeface="Arial" panose="020B0604020202020204" pitchFamily="34" charset="0"/>
              </a:rPr>
              <a:t>*A copay or coinsurance may apply if you receive services that are not part of the Annual Wellness Visit and physical.</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1162666" y="1523822"/>
            <a:ext cx="3876473" cy="3395889"/>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4572" indent="0">
              <a:spcBef>
                <a:spcPts val="900"/>
              </a:spcBef>
              <a:spcAft>
                <a:spcPts val="2400"/>
              </a:spcAft>
              <a:buClr>
                <a:schemeClr val="tx1"/>
              </a:buClr>
              <a:buSzPct val="125000"/>
              <a:buNone/>
            </a:pPr>
            <a:r>
              <a:rPr lang="en-US" sz="1600" b="1">
                <a:solidFill>
                  <a:schemeClr val="tx1"/>
                </a:solidFill>
                <a:latin typeface="Arial" panose="020B0604020202020204" pitchFamily="34" charset="0"/>
              </a:rPr>
              <a:t>Combine visits</a:t>
            </a:r>
            <a:br>
              <a:rPr lang="en-US" sz="1600" b="1">
                <a:solidFill>
                  <a:schemeClr val="tx1"/>
                </a:solidFill>
                <a:latin typeface="Arial" panose="020B0604020202020204" pitchFamily="34" charset="0"/>
              </a:rPr>
            </a:br>
            <a:r>
              <a:rPr lang="en-US" sz="1400">
                <a:solidFill>
                  <a:schemeClr val="tx1"/>
                </a:solidFill>
                <a:latin typeface="Arial" panose="020B0604020202020204" pitchFamily="34" charset="0"/>
              </a:rPr>
              <a:t>Save time by combining your wellness visit and physical into a single office visit.</a:t>
            </a:r>
          </a:p>
          <a:p>
            <a:pPr marL="4572" indent="0">
              <a:spcBef>
                <a:spcPct val="0"/>
              </a:spcBef>
              <a:spcAft>
                <a:spcPts val="2400"/>
              </a:spcAft>
              <a:buClr>
                <a:schemeClr val="tx1"/>
              </a:buClr>
              <a:buSzPct val="125000"/>
              <a:buNone/>
            </a:pPr>
            <a:r>
              <a:rPr lang="en-US" sz="1600" b="1">
                <a:solidFill>
                  <a:schemeClr val="tx1"/>
                </a:solidFill>
                <a:latin typeface="Arial" panose="020B0604020202020204" pitchFamily="34" charset="0"/>
              </a:rPr>
              <a:t>Schedule early</a:t>
            </a:r>
            <a:br>
              <a:rPr lang="en-US" sz="1600" b="1">
                <a:solidFill>
                  <a:schemeClr val="tx1"/>
                </a:solidFill>
                <a:latin typeface="Arial" panose="020B0604020202020204" pitchFamily="34" charset="0"/>
              </a:rPr>
            </a:br>
            <a:r>
              <a:rPr lang="en-US" sz="1400">
                <a:solidFill>
                  <a:schemeClr val="tx1"/>
                </a:solidFill>
                <a:latin typeface="Arial" panose="020B0604020202020204" pitchFamily="34" charset="0"/>
              </a:rPr>
              <a:t>Schedule your appointment early in the year to get any other preventive care you may need.</a:t>
            </a:r>
          </a:p>
          <a:p>
            <a:pPr marL="4572" indent="0">
              <a:spcBef>
                <a:spcPct val="0"/>
              </a:spcBef>
              <a:spcAft>
                <a:spcPts val="2400"/>
              </a:spcAft>
              <a:buClr>
                <a:schemeClr val="tx1"/>
              </a:buClr>
              <a:buSzPct val="125000"/>
              <a:buNone/>
            </a:pPr>
            <a:r>
              <a:rPr lang="en-US" sz="1600" b="1">
                <a:solidFill>
                  <a:schemeClr val="tx1"/>
                </a:solidFill>
                <a:latin typeface="Arial" panose="020B0604020202020204" pitchFamily="34" charset="0"/>
              </a:rPr>
              <a:t>Follow recommendations</a:t>
            </a:r>
            <a:br>
              <a:rPr lang="en-US" sz="1600">
                <a:solidFill>
                  <a:schemeClr val="tx1"/>
                </a:solidFill>
                <a:latin typeface="Arial" panose="020B0604020202020204" pitchFamily="34" charset="0"/>
              </a:rPr>
            </a:br>
            <a:r>
              <a:rPr lang="en-US" sz="1400">
                <a:solidFill>
                  <a:schemeClr val="tx1"/>
                </a:solidFill>
                <a:latin typeface="Arial" panose="020B0604020202020204" pitchFamily="34" charset="0"/>
              </a:rPr>
              <a:t>Make sure you follow through with your provider’s recommendations for screenings, exams and other care.</a:t>
            </a:r>
          </a:p>
        </p:txBody>
      </p:sp>
      <p:sp>
        <p:nvSpPr>
          <p:cNvPr id="5" name="TextBox 4">
            <a:extLst>
              <a:ext uri="{FF2B5EF4-FFF2-40B4-BE49-F238E27FC236}">
                <a16:creationId xmlns:a16="http://schemas.microsoft.com/office/drawing/2014/main" id="{0F87DAEE-61A5-D364-B584-A3ADFFE93B6E}"/>
              </a:ext>
            </a:extLst>
          </p:cNvPr>
          <p:cNvSpPr txBox="1"/>
          <p:nvPr/>
        </p:nvSpPr>
        <p:spPr>
          <a:xfrm>
            <a:off x="405671" y="4729809"/>
            <a:ext cx="5835649" cy="584775"/>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600"/>
              </a:spcAft>
            </a:pPr>
            <a:r>
              <a:rPr lang="en-US" sz="1600" b="1">
                <a:latin typeface="+mj-lt"/>
              </a:rPr>
              <a:t>Schedule anytime — </a:t>
            </a:r>
            <a:br>
              <a:rPr lang="en-US" sz="1600" b="1">
                <a:latin typeface="+mj-lt"/>
              </a:rPr>
            </a:br>
            <a:r>
              <a:rPr lang="en-US" sz="1600" b="1">
                <a:latin typeface="+mj-lt"/>
              </a:rPr>
              <a:t>you don’t have to wait 12 months</a:t>
            </a:r>
            <a:endParaRPr lang="en-US" sz="1400"/>
          </a:p>
        </p:txBody>
      </p:sp>
      <p:pic>
        <p:nvPicPr>
          <p:cNvPr id="10" name="Picture 9">
            <a:extLst>
              <a:ext uri="{FF2B5EF4-FFF2-40B4-BE49-F238E27FC236}">
                <a16:creationId xmlns:a16="http://schemas.microsoft.com/office/drawing/2014/main" id="{C81F7E51-8F17-B1BB-F3A0-57AE06A85254}"/>
              </a:ext>
            </a:extLst>
          </p:cNvPr>
          <p:cNvPicPr>
            <a:picLocks noChangeAspect="1"/>
          </p:cNvPicPr>
          <p:nvPr/>
        </p:nvPicPr>
        <p:blipFill>
          <a:blip r:embed="rId4"/>
          <a:stretch>
            <a:fillRect/>
          </a:stretch>
        </p:blipFill>
        <p:spPr>
          <a:xfrm>
            <a:off x="495422" y="2603920"/>
            <a:ext cx="548641" cy="548641"/>
          </a:xfrm>
          <a:prstGeom prst="rect">
            <a:avLst/>
          </a:prstGeom>
        </p:spPr>
      </p:pic>
      <p:pic>
        <p:nvPicPr>
          <p:cNvPr id="11" name="Picture 10">
            <a:extLst>
              <a:ext uri="{FF2B5EF4-FFF2-40B4-BE49-F238E27FC236}">
                <a16:creationId xmlns:a16="http://schemas.microsoft.com/office/drawing/2014/main" id="{CE48BAE8-1B98-133B-4DA2-0310861BF05C}"/>
              </a:ext>
            </a:extLst>
          </p:cNvPr>
          <p:cNvPicPr>
            <a:picLocks noChangeAspect="1"/>
          </p:cNvPicPr>
          <p:nvPr/>
        </p:nvPicPr>
        <p:blipFill>
          <a:blip r:embed="rId5"/>
          <a:stretch>
            <a:fillRect/>
          </a:stretch>
        </p:blipFill>
        <p:spPr>
          <a:xfrm>
            <a:off x="495422" y="3558033"/>
            <a:ext cx="548640" cy="548640"/>
          </a:xfrm>
          <a:prstGeom prst="rect">
            <a:avLst/>
          </a:prstGeom>
        </p:spPr>
      </p:pic>
      <p:sp>
        <p:nvSpPr>
          <p:cNvPr id="6" name="Title 1">
            <a:extLst>
              <a:ext uri="{FF2B5EF4-FFF2-40B4-BE49-F238E27FC236}">
                <a16:creationId xmlns:a16="http://schemas.microsoft.com/office/drawing/2014/main" id="{FC9E8C26-CD46-9F84-0039-D7270544EE30}"/>
              </a:ext>
            </a:extLst>
          </p:cNvPr>
          <p:cNvSpPr txBox="1"/>
          <p:nvPr/>
        </p:nvSpPr>
        <p:spPr>
          <a:xfrm>
            <a:off x="405671" y="347804"/>
            <a:ext cx="8132847"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Keep your health on track with </a:t>
            </a:r>
            <a:br>
              <a:rPr lang="en-US" dirty="0"/>
            </a:br>
            <a:r>
              <a:rPr lang="en-US" dirty="0"/>
              <a:t>a $0 Annual Wellness Visit*</a:t>
            </a:r>
            <a:endParaRPr lang="en-US" sz="1600" baseline="30000" dirty="0"/>
          </a:p>
        </p:txBody>
      </p:sp>
      <p:sp>
        <p:nvSpPr>
          <p:cNvPr id="3" name="TextBox 2">
            <a:extLst>
              <a:ext uri="{FF2B5EF4-FFF2-40B4-BE49-F238E27FC236}">
                <a16:creationId xmlns:a16="http://schemas.microsoft.com/office/drawing/2014/main" id="{4F871C29-B98F-A67E-F096-D29D29E99090}"/>
              </a:ext>
            </a:extLst>
          </p:cNvPr>
          <p:cNvSpPr txBox="1"/>
          <p:nvPr/>
        </p:nvSpPr>
        <p:spPr>
          <a:xfrm>
            <a:off x="5377912" y="1709815"/>
            <a:ext cx="3318876" cy="2640754"/>
          </a:xfrm>
          <a:prstGeom prst="rect">
            <a:avLst/>
          </a:prstGeom>
          <a:solidFill>
            <a:schemeClr val="bg2"/>
          </a:solidFill>
        </p:spPr>
        <p:txBody>
          <a:bodyPr wrap="square" lIns="182880" tIns="182880" rIns="91440" bIns="18288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600"/>
              </a:spcAft>
            </a:pPr>
            <a:r>
              <a:rPr lang="en-US" sz="1400" b="1">
                <a:solidFill>
                  <a:srgbClr val="1D236C"/>
                </a:solidFill>
                <a:effectLst/>
                <a:latin typeface="Arial" panose="020B0604020202020204" pitchFamily="34" charset="0"/>
                <a:cs typeface="Arial" panose="020B0604020202020204" pitchFamily="34" charset="0"/>
              </a:rPr>
              <a:t>What’s the difference between your annual physical and wellness visit?</a:t>
            </a:r>
          </a:p>
          <a:p>
            <a:pPr>
              <a:spcAft>
                <a:spcPts val="600"/>
              </a:spcAft>
            </a:pPr>
            <a:r>
              <a:rPr lang="en-US" sz="1200">
                <a:solidFill>
                  <a:srgbClr val="1D236C"/>
                </a:solidFill>
                <a:effectLst/>
                <a:latin typeface="Arial" panose="020B0604020202020204" pitchFamily="34" charset="0"/>
                <a:cs typeface="Arial" panose="020B0604020202020204" pitchFamily="34" charset="0"/>
              </a:rPr>
              <a:t>A </a:t>
            </a:r>
            <a:r>
              <a:rPr lang="en-US" sz="1200" b="1">
                <a:solidFill>
                  <a:srgbClr val="1D236C"/>
                </a:solidFill>
                <a:effectLst/>
                <a:latin typeface="Arial" panose="020B0604020202020204" pitchFamily="34" charset="0"/>
                <a:cs typeface="Arial" panose="020B0604020202020204" pitchFamily="34" charset="0"/>
              </a:rPr>
              <a:t>physical exam </a:t>
            </a:r>
            <a:r>
              <a:rPr lang="en-US" sz="1200">
                <a:solidFill>
                  <a:srgbClr val="1D236C"/>
                </a:solidFill>
                <a:effectLst/>
                <a:latin typeface="Arial" panose="020B0604020202020204" pitchFamily="34" charset="0"/>
                <a:cs typeface="Arial" panose="020B0604020202020204" pitchFamily="34" charset="0"/>
              </a:rPr>
              <a:t>includes a head-to-toe exam, blood sugar test and cholesterol test. This visit is a good time to review your medications and/or health concerns. Your plan covers this visit once per calendar year.</a:t>
            </a:r>
          </a:p>
          <a:p>
            <a:pPr>
              <a:spcAft>
                <a:spcPts val="600"/>
              </a:spcAft>
            </a:pPr>
            <a:r>
              <a:rPr lang="en-US" sz="1200">
                <a:solidFill>
                  <a:srgbClr val="1D236C"/>
                </a:solidFill>
                <a:effectLst/>
                <a:latin typeface="Arial" panose="020B0604020202020204" pitchFamily="34" charset="0"/>
                <a:cs typeface="Arial" panose="020B0604020202020204" pitchFamily="34" charset="0"/>
              </a:rPr>
              <a:t>A </a:t>
            </a:r>
            <a:r>
              <a:rPr lang="en-US" sz="1200" b="1">
                <a:solidFill>
                  <a:srgbClr val="1D236C"/>
                </a:solidFill>
                <a:effectLst/>
                <a:latin typeface="Arial" panose="020B0604020202020204" pitchFamily="34" charset="0"/>
                <a:cs typeface="Arial" panose="020B0604020202020204" pitchFamily="34" charset="0"/>
              </a:rPr>
              <a:t>wellness visit </a:t>
            </a:r>
            <a:r>
              <a:rPr lang="en-US" sz="1200">
                <a:solidFill>
                  <a:srgbClr val="1D236C"/>
                </a:solidFill>
                <a:effectLst/>
                <a:latin typeface="Arial" panose="020B0604020202020204" pitchFamily="34" charset="0"/>
                <a:cs typeface="Arial" panose="020B0604020202020204" pitchFamily="34" charset="0"/>
              </a:rPr>
              <a:t>includes a blood pressure check, height and weight measurement and body mass index (BMI) test. Your plan covers this visit once per calendar year.</a:t>
            </a:r>
          </a:p>
        </p:txBody>
      </p:sp>
      <p:sp>
        <p:nvSpPr>
          <p:cNvPr id="19" name="Slide Number Placeholder 5"/>
          <p:cNvSpPr>
            <a:spLocks noGrp="1"/>
          </p:cNvSpPr>
          <p:nvPr>
            <p:ph type="sldNum" sz="quarter" idx="12"/>
          </p:nvPr>
        </p:nvSpPr>
        <p:spPr/>
        <p:txBody>
          <a:bodyPr/>
          <a:lstStyle>
            <a:lvl1pPr>
              <a:defRPr sz="800"/>
            </a:lvl1pPr>
          </a:lstStyle>
          <a:p>
            <a:fld id="{377CB0EE-B24B-4621-80B3-847123B60B88}" type="slidenum">
              <a:rPr lang="en-US" smtClean="0"/>
              <a:t>20</a:t>
            </a:fld>
            <a:endParaRPr lang="en-US"/>
          </a:p>
        </p:txBody>
      </p:sp>
    </p:spTree>
    <p:extLst>
      <p:ext uri="{BB962C8B-B14F-4D97-AF65-F5344CB8AC3E}">
        <p14:creationId xmlns:p14="http://schemas.microsoft.com/office/powerpoint/2010/main" val="21060108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C1F42F2-B981-89FE-F3DD-2B3F6F628E5D}"/>
              </a:ext>
            </a:extLst>
          </p:cNvPr>
          <p:cNvSpPr>
            <a:spLocks noGrp="1"/>
          </p:cNvSpPr>
          <p:nvPr>
            <p:ph type="body" sz="quarter" idx="13"/>
          </p:nvPr>
        </p:nvSpPr>
        <p:spPr>
          <a:xfrm>
            <a:off x="373013" y="5693824"/>
            <a:ext cx="8074552" cy="480822"/>
          </a:xfrm>
        </p:spPr>
        <p:txBody>
          <a:bodyPr/>
          <a:lstStyle/>
          <a:p>
            <a:r>
              <a:rPr lang="en-US" sz="800">
                <a:solidFill>
                  <a:schemeClr val="tx2"/>
                </a:solidFill>
              </a:rPr>
              <a:t>*HouseCalls may not be available in all areas.</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373012" y="1581034"/>
            <a:ext cx="6574440" cy="3575502"/>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sz="1600" b="1">
                <a:solidFill>
                  <a:schemeClr val="tx1"/>
                </a:solidFill>
                <a:effectLst/>
              </a:rPr>
              <a:t>Get a yearly in-home visit from one of our licensed health care</a:t>
            </a:r>
            <a:r>
              <a:rPr lang="en-US" sz="1600">
                <a:solidFill>
                  <a:schemeClr val="tx1"/>
                </a:solidFill>
              </a:rPr>
              <a:t> </a:t>
            </a:r>
            <a:r>
              <a:rPr lang="en-US" sz="1600" b="1">
                <a:solidFill>
                  <a:schemeClr val="tx1"/>
                </a:solidFill>
                <a:effectLst/>
              </a:rPr>
              <a:t>practitioners at no additional cost to you. The visit includes:</a:t>
            </a:r>
            <a:endParaRPr lang="en-US" sz="1600">
              <a:solidFill>
                <a:schemeClr val="tx1"/>
              </a:solidFill>
              <a:effectLst/>
            </a:endParaRPr>
          </a:p>
          <a:p>
            <a:pPr marL="461963">
              <a:spcBef>
                <a:spcPts val="600"/>
              </a:spcBef>
            </a:pPr>
            <a:r>
              <a:rPr lang="en-US" sz="1400">
                <a:solidFill>
                  <a:schemeClr val="tx1"/>
                </a:solidFill>
                <a:effectLst/>
              </a:rPr>
              <a:t>Up to an hour of 1:1 time with the health care practitioner</a:t>
            </a:r>
          </a:p>
          <a:p>
            <a:pPr marL="461963">
              <a:spcBef>
                <a:spcPts val="600"/>
              </a:spcBef>
            </a:pPr>
            <a:r>
              <a:rPr lang="en-US" sz="1400">
                <a:solidFill>
                  <a:schemeClr val="tx1"/>
                </a:solidFill>
                <a:effectLst/>
              </a:rPr>
              <a:t>Health screenings tailored to you</a:t>
            </a:r>
          </a:p>
          <a:p>
            <a:pPr marL="461963">
              <a:spcBef>
                <a:spcPts val="600"/>
              </a:spcBef>
            </a:pPr>
            <a:r>
              <a:rPr lang="en-US" sz="1400">
                <a:solidFill>
                  <a:srgbClr val="002677"/>
                </a:solidFill>
                <a:effectLst/>
              </a:rPr>
              <a:t>A medication review</a:t>
            </a:r>
          </a:p>
          <a:p>
            <a:pPr marL="461963">
              <a:spcBef>
                <a:spcPts val="600"/>
              </a:spcBef>
            </a:pPr>
            <a:r>
              <a:rPr lang="en-US" sz="1400">
                <a:solidFill>
                  <a:schemeClr val="tx1"/>
                </a:solidFill>
                <a:effectLst/>
              </a:rPr>
              <a:t>A chance to get advice and ask questions to help you manage your health</a:t>
            </a:r>
          </a:p>
          <a:p>
            <a:pPr marL="461963">
              <a:spcBef>
                <a:spcPts val="600"/>
              </a:spcBef>
            </a:pPr>
            <a:r>
              <a:rPr lang="en-US" sz="1400">
                <a:solidFill>
                  <a:schemeClr val="tx1"/>
                </a:solidFill>
                <a:effectLst/>
              </a:rPr>
              <a:t>A visit summary that is sent to you and your primary care provider</a:t>
            </a:r>
          </a:p>
        </p:txBody>
      </p:sp>
      <p:pic>
        <p:nvPicPr>
          <p:cNvPr id="12" name="Picture 11">
            <a:extLst>
              <a:ext uri="{FF2B5EF4-FFF2-40B4-BE49-F238E27FC236}">
                <a16:creationId xmlns:a16="http://schemas.microsoft.com/office/drawing/2014/main" id="{AF7BE448-3689-FC87-D8AD-D19CF880BF13}"/>
              </a:ext>
            </a:extLst>
          </p:cNvPr>
          <p:cNvPicPr>
            <a:picLocks noChangeAspect="1"/>
          </p:cNvPicPr>
          <p:nvPr/>
        </p:nvPicPr>
        <p:blipFill>
          <a:blip r:embed="rId3"/>
          <a:stretch>
            <a:fillRect/>
          </a:stretch>
        </p:blipFill>
        <p:spPr>
          <a:xfrm>
            <a:off x="397505" y="2163366"/>
            <a:ext cx="429768" cy="429768"/>
          </a:xfrm>
          <a:prstGeom prst="rect">
            <a:avLst/>
          </a:prstGeom>
        </p:spPr>
      </p:pic>
      <p:pic>
        <p:nvPicPr>
          <p:cNvPr id="13" name="Picture 12">
            <a:extLst>
              <a:ext uri="{FF2B5EF4-FFF2-40B4-BE49-F238E27FC236}">
                <a16:creationId xmlns:a16="http://schemas.microsoft.com/office/drawing/2014/main" id="{82EF616E-5F10-869B-39DD-E5BE74EB184C}"/>
              </a:ext>
            </a:extLst>
          </p:cNvPr>
          <p:cNvPicPr>
            <a:picLocks noChangeAspect="1"/>
          </p:cNvPicPr>
          <p:nvPr/>
        </p:nvPicPr>
        <p:blipFill>
          <a:blip r:embed="rId3"/>
          <a:stretch>
            <a:fillRect/>
          </a:stretch>
        </p:blipFill>
        <p:spPr>
          <a:xfrm>
            <a:off x="397505" y="2532110"/>
            <a:ext cx="429768" cy="429768"/>
          </a:xfrm>
          <a:prstGeom prst="rect">
            <a:avLst/>
          </a:prstGeom>
        </p:spPr>
      </p:pic>
      <p:pic>
        <p:nvPicPr>
          <p:cNvPr id="14" name="Picture 13">
            <a:extLst>
              <a:ext uri="{FF2B5EF4-FFF2-40B4-BE49-F238E27FC236}">
                <a16:creationId xmlns:a16="http://schemas.microsoft.com/office/drawing/2014/main" id="{121BAF0D-3708-18E6-0CB7-6C5E0E836B73}"/>
              </a:ext>
            </a:extLst>
          </p:cNvPr>
          <p:cNvPicPr>
            <a:picLocks noChangeAspect="1"/>
          </p:cNvPicPr>
          <p:nvPr/>
        </p:nvPicPr>
        <p:blipFill>
          <a:blip r:embed="rId3"/>
          <a:stretch>
            <a:fillRect/>
          </a:stretch>
        </p:blipFill>
        <p:spPr>
          <a:xfrm>
            <a:off x="397505" y="2894531"/>
            <a:ext cx="429768" cy="429768"/>
          </a:xfrm>
          <a:prstGeom prst="rect">
            <a:avLst/>
          </a:prstGeom>
        </p:spPr>
      </p:pic>
      <p:pic>
        <p:nvPicPr>
          <p:cNvPr id="15" name="Picture 14">
            <a:extLst>
              <a:ext uri="{FF2B5EF4-FFF2-40B4-BE49-F238E27FC236}">
                <a16:creationId xmlns:a16="http://schemas.microsoft.com/office/drawing/2014/main" id="{D8E81872-B412-58A1-78CA-5FC736E913DF}"/>
              </a:ext>
            </a:extLst>
          </p:cNvPr>
          <p:cNvPicPr>
            <a:picLocks noChangeAspect="1"/>
          </p:cNvPicPr>
          <p:nvPr/>
        </p:nvPicPr>
        <p:blipFill>
          <a:blip r:embed="rId3"/>
          <a:stretch>
            <a:fillRect/>
          </a:stretch>
        </p:blipFill>
        <p:spPr>
          <a:xfrm>
            <a:off x="397505" y="3266575"/>
            <a:ext cx="429768" cy="429768"/>
          </a:xfrm>
          <a:prstGeom prst="rect">
            <a:avLst/>
          </a:prstGeom>
        </p:spPr>
      </p:pic>
      <p:sp>
        <p:nvSpPr>
          <p:cNvPr id="5" name="TextBox 4">
            <a:extLst>
              <a:ext uri="{FF2B5EF4-FFF2-40B4-BE49-F238E27FC236}">
                <a16:creationId xmlns:a16="http://schemas.microsoft.com/office/drawing/2014/main" id="{FB25434B-EBC5-AAA8-F7C3-EB5E9519F6BC}"/>
              </a:ext>
            </a:extLst>
          </p:cNvPr>
          <p:cNvSpPr txBox="1"/>
          <p:nvPr/>
        </p:nvSpPr>
        <p:spPr>
          <a:xfrm>
            <a:off x="457200" y="4294150"/>
            <a:ext cx="8313788" cy="1284967"/>
          </a:xfrm>
          <a:prstGeom prst="rect">
            <a:avLst/>
          </a:prstGeom>
          <a:solidFill>
            <a:schemeClr val="bg2"/>
          </a:solidFill>
        </p:spPr>
        <p:txBody>
          <a:bodyPr wrap="square" lIns="731520" tIns="182880" rIns="182880" bIns="18288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6350">
              <a:spcBef>
                <a:spcPts val="300"/>
              </a:spcBef>
              <a:spcAft>
                <a:spcPts val="600"/>
              </a:spcAft>
            </a:pPr>
            <a:r>
              <a:rPr lang="en-US" sz="1400" b="1" dirty="0">
                <a:solidFill>
                  <a:schemeClr val="accent1"/>
                </a:solidFill>
                <a:cs typeface="Arial" panose="020B0604020202020204" pitchFamily="34" charset="0"/>
              </a:rPr>
              <a:t>Prefer a video visit? </a:t>
            </a:r>
          </a:p>
          <a:p>
            <a:pPr>
              <a:spcBef>
                <a:spcPts val="300"/>
              </a:spcBef>
              <a:spcAft>
                <a:spcPts val="600"/>
              </a:spcAft>
            </a:pPr>
            <a:r>
              <a:rPr lang="en-US" sz="1200" dirty="0" err="1"/>
              <a:t>HouseCalls</a:t>
            </a:r>
            <a:r>
              <a:rPr lang="en-US" sz="1200" dirty="0"/>
              <a:t> offers a video visit using a computer, tablet or smartphone to connect plan members with a health care practitioner. They will review your health history and current medications, discuss important health screenings, identify health risks and provide health education.</a:t>
            </a:r>
          </a:p>
        </p:txBody>
      </p:sp>
      <p:sp>
        <p:nvSpPr>
          <p:cNvPr id="7" name="Title 1">
            <a:extLst>
              <a:ext uri="{FF2B5EF4-FFF2-40B4-BE49-F238E27FC236}">
                <a16:creationId xmlns:a16="http://schemas.microsoft.com/office/drawing/2014/main" id="{E5EA70CF-7651-DB3D-63C1-B7A091AE399B}"/>
              </a:ext>
            </a:extLst>
          </p:cNvPr>
          <p:cNvSpPr txBox="1"/>
          <p:nvPr/>
        </p:nvSpPr>
        <p:spPr>
          <a:xfrm>
            <a:off x="373013" y="348800"/>
            <a:ext cx="8233468"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err="1">
                <a:effectLst/>
              </a:rPr>
              <a:t>HouseCalls</a:t>
            </a:r>
            <a:r>
              <a:rPr lang="en-US" dirty="0">
                <a:effectLst/>
              </a:rPr>
              <a:t> brings yearly </a:t>
            </a:r>
            <a:br>
              <a:rPr lang="en-US" dirty="0">
                <a:effectLst/>
              </a:rPr>
            </a:br>
            <a:r>
              <a:rPr lang="en-US" dirty="0">
                <a:effectLst/>
              </a:rPr>
              <a:t>check-in care to you*</a:t>
            </a:r>
          </a:p>
        </p:txBody>
      </p:sp>
      <p:pic>
        <p:nvPicPr>
          <p:cNvPr id="25" name="Picture 24" descr="A blue circle with a white square and a blue and white bubble&#10;&#10;Description automatically generated">
            <a:extLst>
              <a:ext uri="{FF2B5EF4-FFF2-40B4-BE49-F238E27FC236}">
                <a16:creationId xmlns:a16="http://schemas.microsoft.com/office/drawing/2014/main" id="{77D69A7E-B268-23FB-B8DA-C648ACD80B30}"/>
              </a:ext>
            </a:extLst>
          </p:cNvPr>
          <p:cNvPicPr>
            <a:picLocks noChangeAspect="1"/>
          </p:cNvPicPr>
          <p:nvPr/>
        </p:nvPicPr>
        <p:blipFill>
          <a:blip r:embed="rId4"/>
          <a:stretch>
            <a:fillRect/>
          </a:stretch>
        </p:blipFill>
        <p:spPr>
          <a:xfrm>
            <a:off x="619316" y="4485562"/>
            <a:ext cx="455762" cy="455762"/>
          </a:xfrm>
          <a:prstGeom prst="rect">
            <a:avLst/>
          </a:prstGeom>
        </p:spPr>
      </p:pic>
      <p:pic>
        <p:nvPicPr>
          <p:cNvPr id="2" name="Picture 1" descr="A blue house with a cross and a red cross on it&#10;&#10;Description automatically generated">
            <a:extLst>
              <a:ext uri="{FF2B5EF4-FFF2-40B4-BE49-F238E27FC236}">
                <a16:creationId xmlns:a16="http://schemas.microsoft.com/office/drawing/2014/main" id="{DCF50C46-F97F-64F8-D66A-443C32549347}"/>
              </a:ext>
            </a:extLst>
          </p:cNvPr>
          <p:cNvPicPr>
            <a:picLocks noChangeAspect="1"/>
          </p:cNvPicPr>
          <p:nvPr/>
        </p:nvPicPr>
        <p:blipFill>
          <a:blip r:embed="rId5"/>
          <a:srcRect r="15504"/>
          <a:stretch>
            <a:fillRect/>
          </a:stretch>
        </p:blipFill>
        <p:spPr>
          <a:xfrm>
            <a:off x="6592751" y="449634"/>
            <a:ext cx="2551249" cy="2264545"/>
          </a:xfrm>
          <a:prstGeom prst="rect">
            <a:avLst/>
          </a:prstGeom>
        </p:spPr>
      </p:pic>
      <p:pic>
        <p:nvPicPr>
          <p:cNvPr id="3" name="Picture 2">
            <a:extLst>
              <a:ext uri="{FF2B5EF4-FFF2-40B4-BE49-F238E27FC236}">
                <a16:creationId xmlns:a16="http://schemas.microsoft.com/office/drawing/2014/main" id="{DFA62779-804D-805C-BAB5-7E80E2054230}"/>
              </a:ext>
            </a:extLst>
          </p:cNvPr>
          <p:cNvPicPr>
            <a:picLocks noChangeAspect="1"/>
          </p:cNvPicPr>
          <p:nvPr/>
        </p:nvPicPr>
        <p:blipFill>
          <a:blip r:embed="rId3"/>
          <a:stretch>
            <a:fillRect/>
          </a:stretch>
        </p:blipFill>
        <p:spPr>
          <a:xfrm>
            <a:off x="397505" y="3630641"/>
            <a:ext cx="429768" cy="429768"/>
          </a:xfrm>
          <a:prstGeom prst="rect">
            <a:avLst/>
          </a:prstGeom>
        </p:spPr>
      </p:pic>
      <p:sp>
        <p:nvSpPr>
          <p:cNvPr id="26" name="Slide Number Placeholder 5"/>
          <p:cNvSpPr>
            <a:spLocks noGrp="1"/>
          </p:cNvSpPr>
          <p:nvPr>
            <p:ph type="sldNum" sz="quarter" idx="12"/>
          </p:nvPr>
        </p:nvSpPr>
        <p:spPr/>
        <p:txBody>
          <a:bodyPr/>
          <a:lstStyle>
            <a:lvl1pPr>
              <a:defRPr sz="800"/>
            </a:lvl1pPr>
          </a:lstStyle>
          <a:p>
            <a:fld id="{B72C1D9F-ED23-4041-8472-7B6A81F43584}" type="slidenum">
              <a:rPr lang="en-US" smtClean="0"/>
              <a:t>21</a:t>
            </a:fld>
            <a:endParaRPr lang="en-US"/>
          </a:p>
        </p:txBody>
      </p:sp>
    </p:spTree>
    <p:extLst>
      <p:ext uri="{BB962C8B-B14F-4D97-AF65-F5344CB8AC3E}">
        <p14:creationId xmlns:p14="http://schemas.microsoft.com/office/powerpoint/2010/main" val="4756741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blue bag with a pair of sunglasses and a bottle of water&#10;&#10;Description automatically generated with low confidence">
            <a:extLst>
              <a:ext uri="{FF2B5EF4-FFF2-40B4-BE49-F238E27FC236}">
                <a16:creationId xmlns:a16="http://schemas.microsoft.com/office/drawing/2014/main" id="{588DAAE1-8A5D-B0BC-C3DF-C1CBF57EEC93}"/>
              </a:ext>
            </a:extLst>
          </p:cNvPr>
          <p:cNvPicPr>
            <a:picLocks noChangeAspect="1"/>
          </p:cNvPicPr>
          <p:nvPr/>
        </p:nvPicPr>
        <p:blipFill>
          <a:blip r:embed="rId3"/>
          <a:srcRect l="12082" r="16025"/>
          <a:stretch>
            <a:fillRect/>
          </a:stretch>
        </p:blipFill>
        <p:spPr>
          <a:xfrm>
            <a:off x="5646884" y="882683"/>
            <a:ext cx="3103082" cy="3237205"/>
          </a:xfrm>
          <a:prstGeom prst="rect">
            <a:avLst/>
          </a:prstGeom>
        </p:spPr>
      </p:pic>
      <p:sp>
        <p:nvSpPr>
          <p:cNvPr id="18" name="Text Placeholder 14">
            <a:extLst>
              <a:ext uri="{FF2B5EF4-FFF2-40B4-BE49-F238E27FC236}">
                <a16:creationId xmlns:a16="http://schemas.microsoft.com/office/drawing/2014/main" id="{CEA0836D-1F45-551E-83C2-F04032204E40}"/>
              </a:ext>
            </a:extLst>
          </p:cNvPr>
          <p:cNvSpPr txBox="1"/>
          <p:nvPr/>
        </p:nvSpPr>
        <p:spPr>
          <a:xfrm>
            <a:off x="328014" y="1682975"/>
            <a:ext cx="5164825" cy="3235373"/>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463550">
              <a:spcBef>
                <a:spcPct val="0"/>
              </a:spcBef>
              <a:spcAft>
                <a:spcPts val="1200"/>
              </a:spcAft>
              <a:buClr>
                <a:schemeClr val="tx1"/>
              </a:buClr>
              <a:buSzPct val="125000"/>
              <a:buNone/>
            </a:pPr>
            <a:r>
              <a:rPr lang="en-US" sz="1400">
                <a:solidFill>
                  <a:schemeClr val="tx1"/>
                </a:solidFill>
                <a:latin typeface="Arial" panose="020B0604020202020204" pitchFamily="34" charset="0"/>
              </a:rPr>
              <a:t>A free membership and access to group exercise classes* at participating fitness locations**  </a:t>
            </a:r>
          </a:p>
          <a:p>
            <a:pPr marL="463550">
              <a:spcBef>
                <a:spcPct val="0"/>
              </a:spcBef>
              <a:spcAft>
                <a:spcPts val="1200"/>
              </a:spcAft>
              <a:buClr>
                <a:schemeClr val="tx1"/>
              </a:buClr>
              <a:buSzPct val="125000"/>
              <a:buNone/>
            </a:pPr>
            <a:r>
              <a:rPr lang="en-US" sz="1400">
                <a:solidFill>
                  <a:schemeClr val="tx1"/>
                </a:solidFill>
                <a:latin typeface="Arial" panose="020B0604020202020204" pitchFamily="34" charset="0"/>
              </a:rPr>
              <a:t>Classes to get active outside of traditional gyms</a:t>
            </a:r>
          </a:p>
          <a:p>
            <a:pPr marL="463550">
              <a:spcBef>
                <a:spcPct val="0"/>
              </a:spcBef>
              <a:spcAft>
                <a:spcPts val="1200"/>
              </a:spcAft>
              <a:buClr>
                <a:schemeClr val="tx1"/>
              </a:buClr>
              <a:buSzPct val="125000"/>
              <a:buNone/>
            </a:pPr>
            <a:r>
              <a:rPr lang="en-US" sz="1400">
                <a:solidFill>
                  <a:schemeClr val="tx1"/>
                </a:solidFill>
                <a:latin typeface="Arial" panose="020B0604020202020204" pitchFamily="34" charset="0"/>
              </a:rPr>
              <a:t>Virtual resources and a support network through SilverSneakers LIVE</a:t>
            </a:r>
            <a:r>
              <a:rPr lang="en-US" sz="1400" baseline="30000">
                <a:solidFill>
                  <a:schemeClr val="tx1"/>
                </a:solidFill>
                <a:latin typeface="Arial" panose="020B0604020202020204" pitchFamily="34" charset="0"/>
              </a:rPr>
              <a:t>TM</a:t>
            </a:r>
            <a:r>
              <a:rPr lang="en-US" sz="1400">
                <a:solidFill>
                  <a:schemeClr val="tx1"/>
                </a:solidFill>
                <a:latin typeface="Arial" panose="020B0604020202020204" pitchFamily="34" charset="0"/>
              </a:rPr>
              <a:t>, SilverSneakers On-Demand</a:t>
            </a:r>
            <a:r>
              <a:rPr lang="en-US" sz="1400" baseline="30000" err="1">
                <a:solidFill>
                  <a:schemeClr val="tx1"/>
                </a:solidFill>
                <a:latin typeface="Arial" panose="020B0604020202020204" pitchFamily="34" charset="0"/>
              </a:rPr>
              <a:t>TM</a:t>
            </a:r>
            <a:r>
              <a:rPr lang="en-US" sz="1400">
                <a:solidFill>
                  <a:schemeClr val="tx1"/>
                </a:solidFill>
                <a:latin typeface="Arial" panose="020B0604020202020204" pitchFamily="34" charset="0"/>
              </a:rPr>
              <a:t> and the SilverSneakers GO</a:t>
            </a:r>
            <a:r>
              <a:rPr lang="en-US" sz="1400" baseline="30000">
                <a:solidFill>
                  <a:schemeClr val="tx1"/>
                </a:solidFill>
                <a:latin typeface="Arial" panose="020B0604020202020204" pitchFamily="34" charset="0"/>
              </a:rPr>
              <a:t>TM</a:t>
            </a:r>
            <a:r>
              <a:rPr lang="en-US" sz="1400">
                <a:solidFill>
                  <a:schemeClr val="tx1"/>
                </a:solidFill>
                <a:latin typeface="Arial" panose="020B0604020202020204" pitchFamily="34" charset="0"/>
              </a:rPr>
              <a:t> fitness app</a:t>
            </a:r>
          </a:p>
          <a:p>
            <a:pPr marL="463550">
              <a:spcBef>
                <a:spcPct val="0"/>
              </a:spcBef>
              <a:spcAft>
                <a:spcPts val="1200"/>
              </a:spcAft>
              <a:buClr>
                <a:schemeClr val="tx1"/>
              </a:buClr>
              <a:buSzPct val="125000"/>
              <a:buNone/>
            </a:pPr>
            <a:r>
              <a:rPr lang="en-US" sz="1400" err="1">
                <a:solidFill>
                  <a:schemeClr val="tx1"/>
                </a:solidFill>
                <a:latin typeface="Arial" panose="020B0604020202020204" pitchFamily="34" charset="0"/>
              </a:rPr>
              <a:t>SilverSneakers Steps for members 15 miles or more from a participating fitness center. Choose the kit that works best for you: general fitness, strength, walking or yoga.</a:t>
            </a:r>
          </a:p>
        </p:txBody>
      </p:sp>
      <p:pic>
        <p:nvPicPr>
          <p:cNvPr id="5" name="Picture 4">
            <a:extLst>
              <a:ext uri="{FF2B5EF4-FFF2-40B4-BE49-F238E27FC236}">
                <a16:creationId xmlns:a16="http://schemas.microsoft.com/office/drawing/2014/main" id="{1E5D1AD7-22E8-1890-EE0F-AF4224CD6417}"/>
              </a:ext>
            </a:extLst>
          </p:cNvPr>
          <p:cNvPicPr>
            <a:picLocks noChangeAspect="1"/>
          </p:cNvPicPr>
          <p:nvPr/>
        </p:nvPicPr>
        <p:blipFill>
          <a:blip r:embed="rId4"/>
          <a:stretch>
            <a:fillRect/>
          </a:stretch>
        </p:blipFill>
        <p:spPr>
          <a:xfrm>
            <a:off x="399247" y="1610076"/>
            <a:ext cx="429768" cy="429768"/>
          </a:xfrm>
          <a:prstGeom prst="rect">
            <a:avLst/>
          </a:prstGeom>
        </p:spPr>
      </p:pic>
      <p:pic>
        <p:nvPicPr>
          <p:cNvPr id="7" name="Picture 6">
            <a:extLst>
              <a:ext uri="{FF2B5EF4-FFF2-40B4-BE49-F238E27FC236}">
                <a16:creationId xmlns:a16="http://schemas.microsoft.com/office/drawing/2014/main" id="{7DBA7B19-26CC-AA76-1126-54832453D1D9}"/>
              </a:ext>
            </a:extLst>
          </p:cNvPr>
          <p:cNvPicPr>
            <a:picLocks noChangeAspect="1"/>
          </p:cNvPicPr>
          <p:nvPr/>
        </p:nvPicPr>
        <p:blipFill>
          <a:blip r:embed="rId4"/>
          <a:stretch>
            <a:fillRect/>
          </a:stretch>
        </p:blipFill>
        <p:spPr>
          <a:xfrm>
            <a:off x="399247" y="2208533"/>
            <a:ext cx="429768" cy="429768"/>
          </a:xfrm>
          <a:prstGeom prst="rect">
            <a:avLst/>
          </a:prstGeom>
        </p:spPr>
      </p:pic>
      <p:pic>
        <p:nvPicPr>
          <p:cNvPr id="10" name="Picture 9">
            <a:extLst>
              <a:ext uri="{FF2B5EF4-FFF2-40B4-BE49-F238E27FC236}">
                <a16:creationId xmlns:a16="http://schemas.microsoft.com/office/drawing/2014/main" id="{33DA8EED-E680-8D06-A674-B5E898767F9A}"/>
              </a:ext>
            </a:extLst>
          </p:cNvPr>
          <p:cNvPicPr>
            <a:picLocks noChangeAspect="1"/>
          </p:cNvPicPr>
          <p:nvPr/>
        </p:nvPicPr>
        <p:blipFill>
          <a:blip r:embed="rId4"/>
          <a:stretch>
            <a:fillRect/>
          </a:stretch>
        </p:blipFill>
        <p:spPr>
          <a:xfrm>
            <a:off x="399247" y="2550356"/>
            <a:ext cx="429768" cy="429768"/>
          </a:xfrm>
          <a:prstGeom prst="rect">
            <a:avLst/>
          </a:prstGeom>
        </p:spPr>
      </p:pic>
      <p:pic>
        <p:nvPicPr>
          <p:cNvPr id="11" name="Picture 10">
            <a:extLst>
              <a:ext uri="{FF2B5EF4-FFF2-40B4-BE49-F238E27FC236}">
                <a16:creationId xmlns:a16="http://schemas.microsoft.com/office/drawing/2014/main" id="{73A4EBFC-F2A0-639B-A894-89BA55F6D5AD}"/>
              </a:ext>
            </a:extLst>
          </p:cNvPr>
          <p:cNvPicPr>
            <a:picLocks noChangeAspect="1"/>
          </p:cNvPicPr>
          <p:nvPr/>
        </p:nvPicPr>
        <p:blipFill>
          <a:blip r:embed="rId4"/>
          <a:stretch>
            <a:fillRect/>
          </a:stretch>
        </p:blipFill>
        <p:spPr>
          <a:xfrm>
            <a:off x="399247" y="3337644"/>
            <a:ext cx="429768" cy="429768"/>
          </a:xfrm>
          <a:prstGeom prst="rect">
            <a:avLst/>
          </a:prstGeom>
        </p:spPr>
      </p:pic>
      <p:sp>
        <p:nvSpPr>
          <p:cNvPr id="8" name="Title 1">
            <a:extLst>
              <a:ext uri="{FF2B5EF4-FFF2-40B4-BE49-F238E27FC236}">
                <a16:creationId xmlns:a16="http://schemas.microsoft.com/office/drawing/2014/main" id="{56D532DA-C71B-1096-0494-A6C889FFD329}"/>
              </a:ext>
            </a:extLst>
          </p:cNvPr>
          <p:cNvSpPr txBox="1"/>
          <p:nvPr/>
        </p:nvSpPr>
        <p:spPr>
          <a:xfrm>
            <a:off x="373013" y="341778"/>
            <a:ext cx="6667163"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Gym and fitness membership</a:t>
            </a:r>
            <a:endParaRPr lang="en-US" sz="2600" baseline="30000" dirty="0"/>
          </a:p>
        </p:txBody>
      </p:sp>
      <p:sp>
        <p:nvSpPr>
          <p:cNvPr id="12" name="TextBox 11">
            <a:extLst>
              <a:ext uri="{FF2B5EF4-FFF2-40B4-BE49-F238E27FC236}">
                <a16:creationId xmlns:a16="http://schemas.microsoft.com/office/drawing/2014/main" id="{BF9E27F1-9D65-08B0-0D9D-D81E1BDEB1ED}"/>
              </a:ext>
            </a:extLst>
          </p:cNvPr>
          <p:cNvSpPr txBox="1"/>
          <p:nvPr/>
        </p:nvSpPr>
        <p:spPr>
          <a:xfrm>
            <a:off x="394034" y="1144129"/>
            <a:ext cx="5365865" cy="338554"/>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b="1" err="1">
                <a:effectLst/>
              </a:rPr>
              <a:t>SilverSneakers</a:t>
            </a:r>
            <a:r>
              <a:rPr lang="en-US" sz="1600" b="1" baseline="30000">
                <a:effectLst/>
              </a:rPr>
              <a:t>®</a:t>
            </a:r>
            <a:r>
              <a:rPr lang="en-US" sz="1600" b="1">
                <a:effectLst/>
              </a:rPr>
              <a:t> is a fitness benefit that includes:</a:t>
            </a:r>
            <a:endParaRPr lang="en-US" sz="1600">
              <a:effectLst/>
            </a:endParaRPr>
          </a:p>
        </p:txBody>
      </p:sp>
      <p:sp>
        <p:nvSpPr>
          <p:cNvPr id="3" name="TextBox 2">
            <a:extLst>
              <a:ext uri="{FF2B5EF4-FFF2-40B4-BE49-F238E27FC236}">
                <a16:creationId xmlns:a16="http://schemas.microsoft.com/office/drawing/2014/main" id="{304A562B-6912-9D08-A77C-E044E7A12F13}"/>
              </a:ext>
            </a:extLst>
          </p:cNvPr>
          <p:cNvSpPr txBox="1"/>
          <p:nvPr/>
        </p:nvSpPr>
        <p:spPr>
          <a:xfrm>
            <a:off x="394033" y="5419806"/>
            <a:ext cx="8511707" cy="707886"/>
          </a:xfrm>
          <a:prstGeom prst="rect">
            <a:avLst/>
          </a:prstGeom>
          <a:noFill/>
        </p:spPr>
        <p:txBody>
          <a:bodyPr wrap="square" anchor="b">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00">
                <a:solidFill>
                  <a:schemeClr val="tx2"/>
                </a:solidFill>
                <a:effectLst/>
              </a:rPr>
              <a:t>*Membership includes SilverSneakers instructor-led group fitness classes. Some locations offer members additional classes. Classes vary by location.</a:t>
            </a:r>
          </a:p>
          <a:p>
            <a:r>
              <a:rPr lang="en-US" sz="800">
                <a:solidFill>
                  <a:schemeClr val="tx2"/>
                </a:solidFill>
                <a:effectLst/>
              </a:rPr>
              <a:t>**Participating locations (“PL”) are not owned or operated by Tivity Health, Inc. or its affiliates. Use of PL facilities and amenities are limited to terms and conditions of PL basic membership. Facilities and amenities vary by PL. Availability of the SilverSneakers program varies by plan/market. Refer to your Evidence of Coverage for more details. Consult a health care professional before beginning any exercise program. SilverSneakers and SilverSneakers FLEX are registered trademarks of Tivity Health, Inc. SilverSneakers LIVE, SilverSneakers On-Demand and SilverSneakers GO are trademarks of Tivity Health, Inc. ©2024 Tivity Health, Inc. All rights reserved.</a:t>
            </a:r>
          </a:p>
        </p:txBody>
      </p:sp>
      <p:sp>
        <p:nvSpPr>
          <p:cNvPr id="20" name="Slide Number Placeholder 5"/>
          <p:cNvSpPr>
            <a:spLocks noGrp="1"/>
          </p:cNvSpPr>
          <p:nvPr>
            <p:ph type="sldNum" sz="quarter" idx="12"/>
          </p:nvPr>
        </p:nvSpPr>
        <p:spPr/>
        <p:txBody>
          <a:bodyPr/>
          <a:lstStyle/>
          <a:p>
            <a:fld id="{E4DE31A4-5FF7-46E4-82B7-2965C676CA05}" type="slidenum">
              <a:rPr lang="en-US" smtClean="0"/>
              <a:t>22</a:t>
            </a:fld>
            <a:endParaRPr lang="en-US"/>
          </a:p>
        </p:txBody>
      </p:sp>
    </p:spTree>
    <p:extLst>
      <p:ext uri="{BB962C8B-B14F-4D97-AF65-F5344CB8AC3E}">
        <p14:creationId xmlns:p14="http://schemas.microsoft.com/office/powerpoint/2010/main" val="13392845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4">
            <a:extLst>
              <a:ext uri="{FF2B5EF4-FFF2-40B4-BE49-F238E27FC236}">
                <a16:creationId xmlns:a16="http://schemas.microsoft.com/office/drawing/2014/main" id="{7E2F9CF6-BE88-4038-69B5-16CF8280281B}"/>
              </a:ext>
            </a:extLst>
          </p:cNvPr>
          <p:cNvSpPr txBox="1"/>
          <p:nvPr/>
        </p:nvSpPr>
        <p:spPr>
          <a:xfrm>
            <a:off x="4301886" y="2803167"/>
            <a:ext cx="3839659" cy="3025203"/>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742950">
              <a:spcBef>
                <a:spcPts val="1500"/>
              </a:spcBef>
              <a:spcAft>
                <a:spcPts val="1200"/>
              </a:spcAft>
            </a:pPr>
            <a:r>
              <a:rPr lang="en-US" sz="1600" b="1">
                <a:solidFill>
                  <a:schemeClr val="accent1"/>
                </a:solidFill>
                <a:effectLst/>
                <a:latin typeface="Arial" panose="020B0604020202020204" pitchFamily="34" charset="0"/>
                <a:cs typeface="Arial" panose="020B0604020202020204" pitchFamily="34" charset="0"/>
              </a:rPr>
              <a:t>Let’s be mentally fit</a:t>
            </a:r>
            <a:br>
              <a:rPr lang="en-US" sz="1400" b="1">
                <a:solidFill>
                  <a:schemeClr val="accent1"/>
                </a:solidFill>
                <a:effectLst/>
                <a:latin typeface="Arial" panose="020B0604020202020204" pitchFamily="34" charset="0"/>
                <a:cs typeface="Arial" panose="020B0604020202020204" pitchFamily="34" charset="0"/>
              </a:rPr>
            </a:br>
            <a:r>
              <a:rPr lang="en-US" sz="1400">
                <a:solidFill>
                  <a:schemeClr val="accent1"/>
                </a:solidFill>
                <a:effectLst/>
                <a:latin typeface="Arial" panose="020B0604020202020204" pitchFamily="34" charset="0"/>
                <a:cs typeface="Arial" panose="020B0604020202020204" pitchFamily="34" charset="0"/>
              </a:rPr>
              <a:t>Support your mental health with services, online tools and resources.</a:t>
            </a:r>
          </a:p>
          <a:p>
            <a:pPr marL="742950">
              <a:spcBef>
                <a:spcPts val="1500"/>
              </a:spcBef>
              <a:spcAft>
                <a:spcPts val="1200"/>
              </a:spcAft>
            </a:pPr>
            <a:r>
              <a:rPr lang="en-US" sz="1600" b="1">
                <a:solidFill>
                  <a:schemeClr val="accent1"/>
                </a:solidFill>
                <a:effectLst/>
                <a:latin typeface="Arial" panose="020B0604020202020204" pitchFamily="34" charset="0"/>
                <a:cs typeface="Arial" panose="020B0604020202020204" pitchFamily="34" charset="0"/>
              </a:rPr>
              <a:t>Let’s make friends</a:t>
            </a:r>
            <a:br>
              <a:rPr lang="en-US" sz="1400" b="1">
                <a:solidFill>
                  <a:schemeClr val="accent1"/>
                </a:solidFill>
                <a:effectLst/>
                <a:latin typeface="Arial" panose="020B0604020202020204" pitchFamily="34" charset="0"/>
                <a:cs typeface="Arial" panose="020B0604020202020204" pitchFamily="34" charset="0"/>
              </a:rPr>
            </a:br>
            <a:r>
              <a:rPr lang="en-US" sz="1400">
                <a:solidFill>
                  <a:schemeClr val="accent1"/>
                </a:solidFill>
                <a:effectLst/>
                <a:latin typeface="Arial" panose="020B0604020202020204" pitchFamily="34" charset="0"/>
                <a:cs typeface="Arial" panose="020B0604020202020204" pitchFamily="34" charset="0"/>
              </a:rPr>
              <a:t>Find ways to connect through local and online events, classes, volunteering and more.</a:t>
            </a:r>
          </a:p>
          <a:p>
            <a:pPr marL="742950">
              <a:spcBef>
                <a:spcPts val="1500"/>
              </a:spcBef>
              <a:spcAft>
                <a:spcPts val="1200"/>
              </a:spcAft>
            </a:pPr>
            <a:r>
              <a:rPr lang="en-US" sz="1600" b="1">
                <a:solidFill>
                  <a:srgbClr val="002677"/>
                </a:solidFill>
                <a:effectLst/>
              </a:rPr>
              <a:t>Let’s support</a:t>
            </a:r>
            <a:br>
              <a:rPr lang="en-US" sz="1400" b="1">
                <a:solidFill>
                  <a:srgbClr val="002677"/>
                </a:solidFill>
              </a:rPr>
            </a:br>
            <a:r>
              <a:rPr lang="en-US" sz="1400">
                <a:solidFill>
                  <a:srgbClr val="002677"/>
                </a:solidFill>
                <a:effectLst/>
              </a:rPr>
              <a:t>Find caregiver resources to help you support loved ones and yourself.</a:t>
            </a:r>
          </a:p>
        </p:txBody>
      </p:sp>
      <p:sp>
        <p:nvSpPr>
          <p:cNvPr id="10" name="Text Placeholder 14">
            <a:extLst>
              <a:ext uri="{FF2B5EF4-FFF2-40B4-BE49-F238E27FC236}">
                <a16:creationId xmlns:a16="http://schemas.microsoft.com/office/drawing/2014/main" id="{D9D5C795-0FBF-1AC5-9ED7-0C91BADF43F1}"/>
              </a:ext>
            </a:extLst>
          </p:cNvPr>
          <p:cNvSpPr txBox="1"/>
          <p:nvPr/>
        </p:nvSpPr>
        <p:spPr>
          <a:xfrm>
            <a:off x="368068" y="2803168"/>
            <a:ext cx="3839659" cy="3084676"/>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742950">
              <a:spcBef>
                <a:spcPts val="1500"/>
              </a:spcBef>
              <a:spcAft>
                <a:spcPts val="1200"/>
              </a:spcAft>
            </a:pPr>
            <a:r>
              <a:rPr lang="en-US" sz="1600" b="1">
                <a:solidFill>
                  <a:schemeClr val="accent1"/>
                </a:solidFill>
                <a:effectLst/>
                <a:latin typeface="Arial" panose="020B0604020202020204" pitchFamily="34" charset="0"/>
                <a:cs typeface="Arial" panose="020B0604020202020204" pitchFamily="34" charset="0"/>
              </a:rPr>
              <a:t>Let’s eat well</a:t>
            </a:r>
            <a:br>
              <a:rPr lang="en-US" sz="1400" b="1">
                <a:solidFill>
                  <a:schemeClr val="accent1"/>
                </a:solidFill>
                <a:effectLst/>
                <a:latin typeface="Arial" panose="020B0604020202020204" pitchFamily="34" charset="0"/>
                <a:cs typeface="Arial" panose="020B0604020202020204" pitchFamily="34" charset="0"/>
              </a:rPr>
            </a:br>
            <a:r>
              <a:rPr lang="en-US" sz="1400">
                <a:solidFill>
                  <a:schemeClr val="accent1"/>
                </a:solidFill>
                <a:effectLst/>
                <a:latin typeface="Arial" panose="020B0604020202020204" pitchFamily="34" charset="0"/>
                <a:cs typeface="Arial" panose="020B0604020202020204" pitchFamily="34" charset="0"/>
              </a:rPr>
              <a:t>Treat yourself to tasty recipes, fun cooking events and support.</a:t>
            </a:r>
          </a:p>
          <a:p>
            <a:pPr marL="742950">
              <a:spcBef>
                <a:spcPts val="1500"/>
              </a:spcBef>
              <a:spcAft>
                <a:spcPts val="1200"/>
              </a:spcAft>
            </a:pPr>
            <a:r>
              <a:rPr lang="en-US" sz="1600" b="1">
                <a:solidFill>
                  <a:schemeClr val="accent1"/>
                </a:solidFill>
                <a:effectLst/>
                <a:latin typeface="Arial" panose="020B0604020202020204" pitchFamily="34" charset="0"/>
                <a:cs typeface="Arial" panose="020B0604020202020204" pitchFamily="34" charset="0"/>
              </a:rPr>
              <a:t>Let’s get fit</a:t>
            </a:r>
            <a:br>
              <a:rPr lang="en-US" sz="1400" b="1">
                <a:solidFill>
                  <a:schemeClr val="accent1"/>
                </a:solidFill>
                <a:effectLst/>
                <a:latin typeface="Arial" panose="020B0604020202020204" pitchFamily="34" charset="0"/>
                <a:cs typeface="Arial" panose="020B0604020202020204" pitchFamily="34" charset="0"/>
              </a:rPr>
            </a:br>
            <a:r>
              <a:rPr lang="en-US" sz="1400">
                <a:solidFill>
                  <a:schemeClr val="accent1"/>
                </a:solidFill>
                <a:effectLst/>
                <a:latin typeface="Arial" panose="020B0604020202020204" pitchFamily="34" charset="0"/>
                <a:cs typeface="Arial" panose="020B0604020202020204" pitchFamily="34" charset="0"/>
              </a:rPr>
              <a:t>Get free access to at-home workouts, online classes and local fitness events.</a:t>
            </a:r>
          </a:p>
          <a:p>
            <a:pPr marL="744538">
              <a:spcBef>
                <a:spcPts val="1500"/>
              </a:spcBef>
              <a:spcAft>
                <a:spcPts val="1200"/>
              </a:spcAft>
            </a:pPr>
            <a:r>
              <a:rPr lang="en-US" sz="1600" b="1">
                <a:solidFill>
                  <a:srgbClr val="002677"/>
                </a:solidFill>
                <a:effectLst/>
              </a:rPr>
              <a:t>Let’s live well</a:t>
            </a:r>
            <a:br>
              <a:rPr lang="en-US" sz="1400" b="1">
                <a:solidFill>
                  <a:srgbClr val="002677"/>
                </a:solidFill>
                <a:latin typeface="Helvetica" pitchFamily="2" charset="0"/>
              </a:rPr>
            </a:br>
            <a:r>
              <a:rPr lang="en-US" sz="1400">
                <a:solidFill>
                  <a:srgbClr val="1B226C"/>
                </a:solidFill>
                <a:effectLst/>
              </a:rPr>
              <a:t>Learn ways to help manage your financial well-being.</a:t>
            </a:r>
          </a:p>
          <a:p>
            <a:pPr marL="742950">
              <a:spcBef>
                <a:spcPts val="1500"/>
              </a:spcBef>
              <a:spcAft>
                <a:spcPts val="1200"/>
              </a:spcAft>
            </a:pPr>
            <a:endParaRPr lang="en-US" sz="1400">
              <a:solidFill>
                <a:schemeClr val="accent1"/>
              </a:solidFill>
              <a:latin typeface="Arial" panose="020B0604020202020204" pitchFamily="34" charset="0"/>
            </a:endParaRP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378079" y="1390300"/>
            <a:ext cx="8406713" cy="822218"/>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4572">
              <a:spcAft>
                <a:spcPts val="1200"/>
              </a:spcAft>
              <a:buClr>
                <a:schemeClr val="tx1"/>
              </a:buClr>
              <a:buSzPct val="125000"/>
            </a:pPr>
            <a:r>
              <a:rPr lang="en-US" sz="1600">
                <a:solidFill>
                  <a:schemeClr val="tx1"/>
                </a:solidFill>
                <a:latin typeface="Arial" panose="020B0604020202020204" pitchFamily="34" charset="0"/>
              </a:rPr>
              <a:t>At no additional cost to you, Let’s Move by UnitedHealthcare is our health and wellness program to help keep your mind, body and social life active. With simple resources, tools, fun events and personalized support, we’ll help you explore ways to eat well, </a:t>
            </a:r>
            <a:r>
              <a:rPr lang="en-US" sz="1600">
                <a:solidFill>
                  <a:srgbClr val="002677"/>
                </a:solidFill>
                <a:effectLst/>
              </a:rPr>
              <a:t>stay connected and be financially, physically and mentally fit.</a:t>
            </a:r>
          </a:p>
        </p:txBody>
      </p:sp>
      <p:pic>
        <p:nvPicPr>
          <p:cNvPr id="20" name="Picture 19">
            <a:extLst>
              <a:ext uri="{FF2B5EF4-FFF2-40B4-BE49-F238E27FC236}">
                <a16:creationId xmlns:a16="http://schemas.microsoft.com/office/drawing/2014/main" id="{2F7F6006-2E5B-B9A7-22BA-F645E7E6228F}"/>
              </a:ext>
            </a:extLst>
          </p:cNvPr>
          <p:cNvPicPr>
            <a:picLocks noChangeAspect="1"/>
          </p:cNvPicPr>
          <p:nvPr/>
        </p:nvPicPr>
        <p:blipFill>
          <a:blip r:embed="rId3"/>
          <a:stretch>
            <a:fillRect/>
          </a:stretch>
        </p:blipFill>
        <p:spPr>
          <a:xfrm>
            <a:off x="490255" y="2803168"/>
            <a:ext cx="548641" cy="548641"/>
          </a:xfrm>
          <a:prstGeom prst="rect">
            <a:avLst/>
          </a:prstGeom>
        </p:spPr>
      </p:pic>
      <p:pic>
        <p:nvPicPr>
          <p:cNvPr id="21" name="Picture 20">
            <a:extLst>
              <a:ext uri="{FF2B5EF4-FFF2-40B4-BE49-F238E27FC236}">
                <a16:creationId xmlns:a16="http://schemas.microsoft.com/office/drawing/2014/main" id="{EE575CE2-E90C-5D7D-4EC9-E6A7C9AFFE8D}"/>
              </a:ext>
            </a:extLst>
          </p:cNvPr>
          <p:cNvPicPr>
            <a:picLocks noChangeAspect="1"/>
          </p:cNvPicPr>
          <p:nvPr/>
        </p:nvPicPr>
        <p:blipFill>
          <a:blip r:embed="rId4"/>
          <a:stretch>
            <a:fillRect/>
          </a:stretch>
        </p:blipFill>
        <p:spPr>
          <a:xfrm>
            <a:off x="490256" y="3861369"/>
            <a:ext cx="548640" cy="548640"/>
          </a:xfrm>
          <a:prstGeom prst="rect">
            <a:avLst/>
          </a:prstGeom>
        </p:spPr>
      </p:pic>
      <p:pic>
        <p:nvPicPr>
          <p:cNvPr id="23" name="Picture 22">
            <a:extLst>
              <a:ext uri="{FF2B5EF4-FFF2-40B4-BE49-F238E27FC236}">
                <a16:creationId xmlns:a16="http://schemas.microsoft.com/office/drawing/2014/main" id="{9F99D936-716E-DC06-A4DF-863AE22B04AA}"/>
              </a:ext>
            </a:extLst>
          </p:cNvPr>
          <p:cNvPicPr>
            <a:picLocks noChangeAspect="1"/>
          </p:cNvPicPr>
          <p:nvPr/>
        </p:nvPicPr>
        <p:blipFill>
          <a:blip r:embed="rId5"/>
          <a:stretch>
            <a:fillRect/>
          </a:stretch>
        </p:blipFill>
        <p:spPr>
          <a:xfrm>
            <a:off x="4442420" y="2803168"/>
            <a:ext cx="548640" cy="548640"/>
          </a:xfrm>
          <a:prstGeom prst="rect">
            <a:avLst/>
          </a:prstGeom>
        </p:spPr>
      </p:pic>
      <p:pic>
        <p:nvPicPr>
          <p:cNvPr id="24" name="Picture 23">
            <a:extLst>
              <a:ext uri="{FF2B5EF4-FFF2-40B4-BE49-F238E27FC236}">
                <a16:creationId xmlns:a16="http://schemas.microsoft.com/office/drawing/2014/main" id="{4F68BFDA-C8DE-F368-BD8C-72B7BDF4A529}"/>
              </a:ext>
            </a:extLst>
          </p:cNvPr>
          <p:cNvPicPr>
            <a:picLocks noChangeAspect="1"/>
          </p:cNvPicPr>
          <p:nvPr/>
        </p:nvPicPr>
        <p:blipFill>
          <a:blip r:embed="rId6"/>
          <a:stretch>
            <a:fillRect/>
          </a:stretch>
        </p:blipFill>
        <p:spPr>
          <a:xfrm>
            <a:off x="4479169" y="3836855"/>
            <a:ext cx="548640" cy="548640"/>
          </a:xfrm>
          <a:prstGeom prst="rect">
            <a:avLst/>
          </a:prstGeom>
        </p:spPr>
      </p:pic>
      <p:sp>
        <p:nvSpPr>
          <p:cNvPr id="4" name="Title 1">
            <a:extLst>
              <a:ext uri="{FF2B5EF4-FFF2-40B4-BE49-F238E27FC236}">
                <a16:creationId xmlns:a16="http://schemas.microsoft.com/office/drawing/2014/main" id="{B9FB5345-C40E-D4F9-0151-2539B17A7731}"/>
              </a:ext>
            </a:extLst>
          </p:cNvPr>
          <p:cNvSpPr txBox="1"/>
          <p:nvPr/>
        </p:nvSpPr>
        <p:spPr>
          <a:xfrm>
            <a:off x="368068" y="344371"/>
            <a:ext cx="7335469"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Fun ways to stay active with </a:t>
            </a:r>
            <a:br>
              <a:rPr lang="en-US" dirty="0"/>
            </a:br>
            <a:r>
              <a:rPr lang="en-US" dirty="0"/>
              <a:t>Let’s Move by UnitedHealthcare</a:t>
            </a:r>
            <a:endParaRPr lang="en-US" baseline="30000" dirty="0"/>
          </a:p>
        </p:txBody>
      </p:sp>
      <p:pic>
        <p:nvPicPr>
          <p:cNvPr id="7" name="Picture 6" descr="A blue and white dollar sign&#10;&#10;Description automatically generated">
            <a:extLst>
              <a:ext uri="{FF2B5EF4-FFF2-40B4-BE49-F238E27FC236}">
                <a16:creationId xmlns:a16="http://schemas.microsoft.com/office/drawing/2014/main" id="{8F2CCD55-627B-363A-42A7-31A7DB0D89DD}"/>
              </a:ext>
            </a:extLst>
          </p:cNvPr>
          <p:cNvPicPr>
            <a:picLocks noChangeAspect="1"/>
          </p:cNvPicPr>
          <p:nvPr/>
        </p:nvPicPr>
        <p:blipFill>
          <a:blip r:embed="rId7"/>
          <a:stretch>
            <a:fillRect/>
          </a:stretch>
        </p:blipFill>
        <p:spPr>
          <a:xfrm>
            <a:off x="490255" y="5053332"/>
            <a:ext cx="548640" cy="548640"/>
          </a:xfrm>
          <a:prstGeom prst="rect">
            <a:avLst/>
          </a:prstGeom>
        </p:spPr>
      </p:pic>
      <p:pic>
        <p:nvPicPr>
          <p:cNvPr id="9" name="Picture 8" descr="A blue circle with a white hand and a heart in it&#10;&#10;Description automatically generated">
            <a:extLst>
              <a:ext uri="{FF2B5EF4-FFF2-40B4-BE49-F238E27FC236}">
                <a16:creationId xmlns:a16="http://schemas.microsoft.com/office/drawing/2014/main" id="{B2F13536-2A4A-4304-E56A-860A0940C02B}"/>
              </a:ext>
            </a:extLst>
          </p:cNvPr>
          <p:cNvPicPr>
            <a:picLocks noChangeAspect="1"/>
          </p:cNvPicPr>
          <p:nvPr/>
        </p:nvPicPr>
        <p:blipFill>
          <a:blip r:embed="rId8"/>
          <a:stretch>
            <a:fillRect/>
          </a:stretch>
        </p:blipFill>
        <p:spPr>
          <a:xfrm>
            <a:off x="4479169" y="5053332"/>
            <a:ext cx="548640" cy="548640"/>
          </a:xfrm>
          <a:prstGeom prst="rect">
            <a:avLst/>
          </a:prstGeom>
        </p:spPr>
      </p:pic>
      <p:sp>
        <p:nvSpPr>
          <p:cNvPr id="25" name="Slide Number Placeholder 5"/>
          <p:cNvSpPr>
            <a:spLocks noGrp="1"/>
          </p:cNvSpPr>
          <p:nvPr>
            <p:ph type="sldNum" sz="quarter" idx="12"/>
          </p:nvPr>
        </p:nvSpPr>
        <p:spPr/>
        <p:txBody>
          <a:bodyPr/>
          <a:lstStyle>
            <a:lvl1pPr>
              <a:defRPr sz="800"/>
            </a:lvl1pPr>
          </a:lstStyle>
          <a:p>
            <a:fld id="{0670AAF2-C619-40D8-B2D8-2FB4EF79A1EA}" type="slidenum">
              <a:rPr lang="en-US" smtClean="0"/>
              <a:t>23</a:t>
            </a:fld>
            <a:endParaRPr lang="en-US"/>
          </a:p>
        </p:txBody>
      </p:sp>
    </p:spTree>
    <p:extLst>
      <p:ext uri="{BB962C8B-B14F-4D97-AF65-F5344CB8AC3E}">
        <p14:creationId xmlns:p14="http://schemas.microsoft.com/office/powerpoint/2010/main" val="29835412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C1F42F2-B981-89FE-F3DD-2B3F6F628E5D}"/>
              </a:ext>
            </a:extLst>
          </p:cNvPr>
          <p:cNvSpPr>
            <a:spLocks noGrp="1"/>
          </p:cNvSpPr>
          <p:nvPr>
            <p:ph type="body" sz="quarter" idx="13"/>
          </p:nvPr>
        </p:nvSpPr>
        <p:spPr>
          <a:xfrm>
            <a:off x="373012" y="5786463"/>
            <a:ext cx="8313787" cy="388183"/>
          </a:xfrm>
        </p:spPr>
        <p:txBody>
          <a:bodyPr/>
          <a:lstStyle/>
          <a:p>
            <a:r>
              <a:rPr lang="en-US" sz="800">
                <a:solidFill>
                  <a:srgbClr val="444444"/>
                </a:solidFill>
                <a:effectLst/>
              </a:rPr>
              <a:t>*The device you use must be webcam-enabled. Data rates may apply. This service should not be used for emergency or urgent care needs. In an emergency, call 911 or go to the nearest emergency room.</a:t>
            </a:r>
            <a:br>
              <a:rPr lang="en-US" sz="800">
                <a:solidFill>
                  <a:srgbClr val="444444"/>
                </a:solidFill>
                <a:effectLst/>
              </a:rPr>
            </a:br>
            <a:r>
              <a:rPr lang="en-US" sz="800">
                <a:solidFill>
                  <a:srgbClr val="434343"/>
                </a:solidFill>
                <a:effectLst/>
              </a:rPr>
              <a:t>**Benefits and availability may vary by plan and location.</a:t>
            </a:r>
            <a:br>
              <a:rPr lang="en-US" sz="800">
                <a:solidFill>
                  <a:srgbClr val="434343"/>
                </a:solidFill>
                <a:effectLst/>
              </a:rPr>
            </a:br>
            <a:r>
              <a:rPr lang="en-US" sz="800">
                <a:solidFill>
                  <a:srgbClr val="444444"/>
                </a:solidFill>
                <a:effectLst/>
              </a:rPr>
              <a:t>***Providers cannot prescribe medications in all states.</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448055" y="1115998"/>
            <a:ext cx="3300984" cy="3011168"/>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4572" indent="0">
              <a:buClr>
                <a:schemeClr val="tx1"/>
              </a:buClr>
              <a:buSzPct val="125000"/>
              <a:buNone/>
            </a:pPr>
            <a:r>
              <a:rPr lang="en-US" sz="1600" b="1" dirty="0">
                <a:solidFill>
                  <a:schemeClr val="tx1"/>
                </a:solidFill>
                <a:latin typeface="Arial" panose="020B0604020202020204" pitchFamily="34" charset="0"/>
              </a:rPr>
              <a:t>With Virtual Visits, you can live video chat* with a medical provider or behavioral health specialist from your computer, tablet or smartphone anytime, day or night.</a:t>
            </a:r>
            <a:r>
              <a:rPr lang="en-US" sz="1600" b="1" baseline="30000" dirty="0">
                <a:solidFill>
                  <a:schemeClr val="tx1"/>
                </a:solidFill>
                <a:latin typeface="Arial" panose="020B0604020202020204" pitchFamily="34" charset="0"/>
              </a:rPr>
              <a:t>**</a:t>
            </a:r>
          </a:p>
          <a:p>
            <a:pPr marL="4572" indent="0">
              <a:buClr>
                <a:schemeClr val="tx1"/>
              </a:buClr>
              <a:buSzPct val="125000"/>
              <a:buNone/>
            </a:pPr>
            <a:r>
              <a:rPr lang="en-US" sz="1400" dirty="0">
                <a:solidFill>
                  <a:schemeClr val="accent1"/>
                </a:solidFill>
                <a:latin typeface="Arial" panose="020B0604020202020204" pitchFamily="34" charset="0"/>
              </a:rPr>
              <a:t>Ask questions, get a diagnosis, or even get medication prescribed*** and sent to your pharmacy. All you need is a strong internet connection.</a:t>
            </a:r>
          </a:p>
        </p:txBody>
      </p:sp>
      <p:sp>
        <p:nvSpPr>
          <p:cNvPr id="12" name="Text Placeholder 14">
            <a:extLst>
              <a:ext uri="{FF2B5EF4-FFF2-40B4-BE49-F238E27FC236}">
                <a16:creationId xmlns:a16="http://schemas.microsoft.com/office/drawing/2014/main" id="{949D96AE-FC5A-DAE5-0D3A-5A809437BB06}"/>
              </a:ext>
            </a:extLst>
          </p:cNvPr>
          <p:cNvSpPr txBox="1"/>
          <p:nvPr/>
        </p:nvSpPr>
        <p:spPr>
          <a:xfrm>
            <a:off x="3977032" y="1100263"/>
            <a:ext cx="4984087" cy="4175362"/>
          </a:xfrm>
          <a:prstGeom prst="rect">
            <a:avLst/>
          </a:prstGeom>
        </p:spPr>
        <p:txBody>
          <a:bodyPr vert="horz" lIns="91440" tIns="45720" rIns="91440" bIns="45720" numCol="1"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nSpc>
                <a:spcPct val="100000"/>
              </a:lnSpc>
              <a:spcBef>
                <a:spcPts val="600"/>
              </a:spcBef>
              <a:spcAft>
                <a:spcPts val="600"/>
              </a:spcAft>
            </a:pPr>
            <a:r>
              <a:rPr lang="en-US" sz="1400" b="1" dirty="0">
                <a:solidFill>
                  <a:schemeClr val="tx1"/>
                </a:solidFill>
                <a:latin typeface="Arial" panose="020B0604020202020204" pitchFamily="34" charset="0"/>
              </a:rPr>
              <a:t>Virtual Provider Visits may be best for: </a:t>
            </a:r>
          </a:p>
          <a:p>
            <a:pPr marL="403225">
              <a:lnSpc>
                <a:spcPct val="100000"/>
              </a:lnSpc>
              <a:spcBef>
                <a:spcPts val="600"/>
              </a:spcBef>
              <a:spcAft>
                <a:spcPts val="600"/>
              </a:spcAft>
            </a:pPr>
            <a:r>
              <a:rPr lang="en-US" sz="1400" dirty="0">
                <a:solidFill>
                  <a:schemeClr val="tx1"/>
                </a:solidFill>
                <a:latin typeface="Arial" panose="020B0604020202020204" pitchFamily="34" charset="0"/>
              </a:rPr>
              <a:t>Allergies, bronchitis, cold/cough</a:t>
            </a:r>
          </a:p>
          <a:p>
            <a:pPr marL="403225">
              <a:lnSpc>
                <a:spcPct val="100000"/>
              </a:lnSpc>
              <a:spcBef>
                <a:spcPts val="600"/>
              </a:spcBef>
              <a:spcAft>
                <a:spcPts val="600"/>
              </a:spcAft>
            </a:pPr>
            <a:r>
              <a:rPr lang="en-US" sz="1400" dirty="0">
                <a:solidFill>
                  <a:schemeClr val="tx1"/>
                </a:solidFill>
                <a:latin typeface="Arial" panose="020B0604020202020204" pitchFamily="34" charset="0"/>
              </a:rPr>
              <a:t>Fever, seasonal flu, sore throat</a:t>
            </a:r>
          </a:p>
          <a:p>
            <a:pPr marL="403225">
              <a:lnSpc>
                <a:spcPct val="100000"/>
              </a:lnSpc>
              <a:spcBef>
                <a:spcPts val="600"/>
              </a:spcBef>
              <a:spcAft>
                <a:spcPts val="600"/>
              </a:spcAft>
            </a:pPr>
            <a:r>
              <a:rPr lang="en-US" sz="1400" dirty="0">
                <a:solidFill>
                  <a:schemeClr val="tx1"/>
                </a:solidFill>
                <a:latin typeface="Arial" panose="020B0604020202020204" pitchFamily="34" charset="0"/>
              </a:rPr>
              <a:t>Migraines/headaches, sinus problems, stomachaches</a:t>
            </a:r>
          </a:p>
          <a:p>
            <a:pPr>
              <a:lnSpc>
                <a:spcPct val="100000"/>
              </a:lnSpc>
              <a:spcBef>
                <a:spcPts val="1200"/>
              </a:spcBef>
              <a:spcAft>
                <a:spcPts val="600"/>
              </a:spcAft>
            </a:pPr>
            <a:r>
              <a:rPr lang="en-US" sz="1400" b="1" dirty="0">
                <a:solidFill>
                  <a:schemeClr val="tx1"/>
                </a:solidFill>
                <a:latin typeface="Arial" panose="020B0604020202020204" pitchFamily="34" charset="0"/>
              </a:rPr>
              <a:t>Virtual Behavioral Health Visits may be best for:</a:t>
            </a:r>
          </a:p>
          <a:p>
            <a:pPr marL="403225">
              <a:lnSpc>
                <a:spcPct val="100000"/>
              </a:lnSpc>
              <a:spcBef>
                <a:spcPts val="600"/>
              </a:spcBef>
              <a:spcAft>
                <a:spcPts val="600"/>
              </a:spcAft>
            </a:pPr>
            <a:r>
              <a:rPr lang="en-US" sz="1400" dirty="0">
                <a:solidFill>
                  <a:schemeClr val="tx1"/>
                </a:solidFill>
                <a:latin typeface="Arial" panose="020B0604020202020204" pitchFamily="34" charset="0"/>
              </a:rPr>
              <a:t>Initial evaluation</a:t>
            </a:r>
          </a:p>
          <a:p>
            <a:pPr marL="403225">
              <a:lnSpc>
                <a:spcPct val="100000"/>
              </a:lnSpc>
              <a:spcBef>
                <a:spcPts val="600"/>
              </a:spcBef>
              <a:spcAft>
                <a:spcPts val="600"/>
              </a:spcAft>
            </a:pPr>
            <a:r>
              <a:rPr lang="en-US" sz="1400" dirty="0">
                <a:solidFill>
                  <a:schemeClr val="tx1"/>
                </a:solidFill>
                <a:latin typeface="Arial" panose="020B0604020202020204" pitchFamily="34" charset="0"/>
              </a:rPr>
              <a:t>Behavioral health medication management</a:t>
            </a:r>
          </a:p>
          <a:p>
            <a:pPr marL="403225">
              <a:lnSpc>
                <a:spcPct val="100000"/>
              </a:lnSpc>
              <a:spcBef>
                <a:spcPts val="600"/>
              </a:spcBef>
              <a:spcAft>
                <a:spcPts val="600"/>
              </a:spcAft>
            </a:pPr>
            <a:r>
              <a:rPr lang="en-US" sz="1400" dirty="0">
                <a:solidFill>
                  <a:schemeClr val="tx1"/>
                </a:solidFill>
                <a:latin typeface="Arial" panose="020B0604020202020204" pitchFamily="34" charset="0"/>
              </a:rPr>
              <a:t>Addiction</a:t>
            </a:r>
          </a:p>
          <a:p>
            <a:pPr marL="403225">
              <a:lnSpc>
                <a:spcPct val="100000"/>
              </a:lnSpc>
              <a:spcBef>
                <a:spcPts val="600"/>
              </a:spcBef>
              <a:spcAft>
                <a:spcPts val="600"/>
              </a:spcAft>
            </a:pPr>
            <a:r>
              <a:rPr lang="en-US" sz="1400" dirty="0">
                <a:solidFill>
                  <a:schemeClr val="tx1"/>
                </a:solidFill>
                <a:latin typeface="Arial" panose="020B0604020202020204" pitchFamily="34" charset="0"/>
              </a:rPr>
              <a:t>Depression</a:t>
            </a:r>
          </a:p>
          <a:p>
            <a:pPr marL="403225">
              <a:lnSpc>
                <a:spcPct val="100000"/>
              </a:lnSpc>
              <a:spcBef>
                <a:spcPts val="600"/>
              </a:spcBef>
              <a:spcAft>
                <a:spcPts val="600"/>
              </a:spcAft>
            </a:pPr>
            <a:r>
              <a:rPr lang="en-US" sz="1400" dirty="0">
                <a:solidFill>
                  <a:schemeClr val="tx1"/>
                </a:solidFill>
                <a:latin typeface="Arial" panose="020B0604020202020204" pitchFamily="34" charset="0"/>
              </a:rPr>
              <a:t>Trauma and loss</a:t>
            </a:r>
          </a:p>
          <a:p>
            <a:pPr marL="403225">
              <a:lnSpc>
                <a:spcPct val="100000"/>
              </a:lnSpc>
              <a:spcBef>
                <a:spcPts val="600"/>
              </a:spcBef>
              <a:spcAft>
                <a:spcPts val="600"/>
              </a:spcAft>
            </a:pPr>
            <a:r>
              <a:rPr lang="en-US" sz="1400" dirty="0">
                <a:solidFill>
                  <a:schemeClr val="tx1"/>
                </a:solidFill>
                <a:latin typeface="Arial" panose="020B0604020202020204" pitchFamily="34" charset="0"/>
              </a:rPr>
              <a:t>Stress or anxiety</a:t>
            </a:r>
          </a:p>
        </p:txBody>
      </p:sp>
      <p:sp>
        <p:nvSpPr>
          <p:cNvPr id="5" name="Title 1">
            <a:extLst>
              <a:ext uri="{FF2B5EF4-FFF2-40B4-BE49-F238E27FC236}">
                <a16:creationId xmlns:a16="http://schemas.microsoft.com/office/drawing/2014/main" id="{8115F38C-B88C-58A0-86FC-CE27AD66364A}"/>
              </a:ext>
            </a:extLst>
          </p:cNvPr>
          <p:cNvSpPr txBox="1"/>
          <p:nvPr/>
        </p:nvSpPr>
        <p:spPr>
          <a:xfrm>
            <a:off x="368067" y="354174"/>
            <a:ext cx="7335470" cy="675485"/>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Get care anywhere with Virtual Visits</a:t>
            </a:r>
            <a:endParaRPr lang="en-US" baseline="30000" dirty="0"/>
          </a:p>
        </p:txBody>
      </p:sp>
      <p:grpSp>
        <p:nvGrpSpPr>
          <p:cNvPr id="21" name="Group 20">
            <a:extLst>
              <a:ext uri="{FF2B5EF4-FFF2-40B4-BE49-F238E27FC236}">
                <a16:creationId xmlns:a16="http://schemas.microsoft.com/office/drawing/2014/main" id="{7B878BAF-0801-E4E3-A2B5-437249D19073}"/>
              </a:ext>
            </a:extLst>
          </p:cNvPr>
          <p:cNvGrpSpPr/>
          <p:nvPr/>
        </p:nvGrpSpPr>
        <p:grpSpPr>
          <a:xfrm>
            <a:off x="448055" y="4148252"/>
            <a:ext cx="3300984" cy="1015663"/>
            <a:chOff x="448056" y="4483386"/>
            <a:chExt cx="3300984" cy="1015663"/>
          </a:xfrm>
        </p:grpSpPr>
        <p:sp>
          <p:nvSpPr>
            <p:cNvPr id="22" name="Content Placeholder 2">
              <a:extLst>
                <a:ext uri="{FF2B5EF4-FFF2-40B4-BE49-F238E27FC236}">
                  <a16:creationId xmlns:a16="http://schemas.microsoft.com/office/drawing/2014/main" id="{6D94B2EE-A91C-2B2C-5E67-3E3DB74B1DE6}"/>
                </a:ext>
              </a:extLst>
            </p:cNvPr>
            <p:cNvSpPr txBox="1"/>
            <p:nvPr/>
          </p:nvSpPr>
          <p:spPr>
            <a:xfrm>
              <a:off x="448056" y="4483386"/>
              <a:ext cx="3300984" cy="1015663"/>
            </a:xfrm>
            <a:prstGeom prst="rect">
              <a:avLst/>
            </a:prstGeom>
            <a:solidFill>
              <a:schemeClr val="bg2"/>
            </a:solidFill>
          </p:spPr>
          <p:txBody>
            <a:bodyPr vert="horz" wrap="square" lIns="914400" tIns="182880" rIns="182880" bIns="182880" rtlCol="0" anchor="ctr">
              <a:spAutoFit/>
            </a:bodyPr>
            <a:lstStyle>
              <a:defPPr>
                <a:defRPr lang="en-US"/>
              </a:defPPr>
              <a:lvl1pPr marL="92068" indent="-92068" algn="l" defTabSz="685750" rtl="0" eaLnBrk="1" latinLnBrk="0" hangingPunct="1">
                <a:lnSpc>
                  <a:spcPct val="100000"/>
                </a:lnSpc>
                <a:spcBef>
                  <a:spcPts val="300"/>
                </a:spcBef>
                <a:spcAft>
                  <a:spcPts val="600"/>
                </a:spcAft>
                <a:buClr>
                  <a:schemeClr val="accent1"/>
                </a:buClr>
                <a:buFont typeface="Arial" panose="020B0604020202020204" pitchFamily="34" charset="0"/>
                <a:buChar char="•"/>
                <a:defRPr sz="1400" b="0" i="0" kern="1200">
                  <a:solidFill>
                    <a:srgbClr val="002677"/>
                  </a:solidFill>
                  <a:latin typeface="+mn-lt"/>
                  <a:ea typeface="+mn-ea"/>
                  <a:cs typeface="Arial" panose="020B0604020202020204" pitchFamily="34" charset="0"/>
                </a:defRPr>
              </a:lvl1pPr>
              <a:lvl2pPr marL="201598" indent="-82545" algn="l" defTabSz="685750" rtl="0" eaLnBrk="1" latinLnBrk="0" hangingPunct="1">
                <a:lnSpc>
                  <a:spcPct val="10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06364"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395258" indent="-80957" algn="l" defTabSz="685750" rtl="0" eaLnBrk="1" latinLnBrk="0" hangingPunct="1">
                <a:lnSpc>
                  <a:spcPct val="10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00026"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Clr>
                  <a:schemeClr val="tx1"/>
                </a:buClr>
                <a:buSzPct val="125000"/>
                <a:buNone/>
              </a:pPr>
              <a:r>
                <a:rPr lang="en-US">
                  <a:solidFill>
                    <a:schemeClr val="tx1"/>
                  </a:solidFill>
                </a:rPr>
                <a:t>Find participating Virtual Visit providers by logging in to your member website</a:t>
              </a:r>
            </a:p>
          </p:txBody>
        </p:sp>
        <p:pic>
          <p:nvPicPr>
            <p:cNvPr id="23" name="Picture 22">
              <a:extLst>
                <a:ext uri="{FF2B5EF4-FFF2-40B4-BE49-F238E27FC236}">
                  <a16:creationId xmlns:a16="http://schemas.microsoft.com/office/drawing/2014/main" id="{5AAAE9FA-4E9B-CB43-D3FD-ABD86A913D9B}"/>
                </a:ext>
              </a:extLst>
            </p:cNvPr>
            <p:cNvPicPr>
              <a:picLocks noChangeAspect="1"/>
            </p:cNvPicPr>
            <p:nvPr/>
          </p:nvPicPr>
          <p:blipFill>
            <a:blip r:embed="rId3"/>
            <a:stretch>
              <a:fillRect/>
            </a:stretch>
          </p:blipFill>
          <p:spPr>
            <a:xfrm>
              <a:off x="593899" y="4717153"/>
              <a:ext cx="549101" cy="549101"/>
            </a:xfrm>
            <a:prstGeom prst="rect">
              <a:avLst/>
            </a:prstGeom>
          </p:spPr>
        </p:pic>
      </p:grpSp>
      <p:pic>
        <p:nvPicPr>
          <p:cNvPr id="25" name="Picture 24">
            <a:extLst>
              <a:ext uri="{FF2B5EF4-FFF2-40B4-BE49-F238E27FC236}">
                <a16:creationId xmlns:a16="http://schemas.microsoft.com/office/drawing/2014/main" id="{036B5919-F71B-B4EF-D522-5EAE8E5C82D8}"/>
              </a:ext>
            </a:extLst>
          </p:cNvPr>
          <p:cNvPicPr>
            <a:picLocks noChangeAspect="1"/>
          </p:cNvPicPr>
          <p:nvPr/>
        </p:nvPicPr>
        <p:blipFill>
          <a:blip r:embed="rId4"/>
          <a:stretch>
            <a:fillRect/>
          </a:stretch>
        </p:blipFill>
        <p:spPr>
          <a:xfrm>
            <a:off x="3995206" y="1403447"/>
            <a:ext cx="429768" cy="429768"/>
          </a:xfrm>
          <a:prstGeom prst="rect">
            <a:avLst/>
          </a:prstGeom>
        </p:spPr>
      </p:pic>
      <p:pic>
        <p:nvPicPr>
          <p:cNvPr id="26" name="Picture 25">
            <a:extLst>
              <a:ext uri="{FF2B5EF4-FFF2-40B4-BE49-F238E27FC236}">
                <a16:creationId xmlns:a16="http://schemas.microsoft.com/office/drawing/2014/main" id="{8B58F83E-9704-F7C1-038D-0FAE6EE83061}"/>
              </a:ext>
            </a:extLst>
          </p:cNvPr>
          <p:cNvPicPr>
            <a:picLocks noChangeAspect="1"/>
          </p:cNvPicPr>
          <p:nvPr/>
        </p:nvPicPr>
        <p:blipFill>
          <a:blip r:embed="rId4"/>
          <a:stretch>
            <a:fillRect/>
          </a:stretch>
        </p:blipFill>
        <p:spPr>
          <a:xfrm>
            <a:off x="3995206" y="1779711"/>
            <a:ext cx="429768" cy="429768"/>
          </a:xfrm>
          <a:prstGeom prst="rect">
            <a:avLst/>
          </a:prstGeom>
        </p:spPr>
      </p:pic>
      <p:pic>
        <p:nvPicPr>
          <p:cNvPr id="27" name="Picture 26">
            <a:extLst>
              <a:ext uri="{FF2B5EF4-FFF2-40B4-BE49-F238E27FC236}">
                <a16:creationId xmlns:a16="http://schemas.microsoft.com/office/drawing/2014/main" id="{FD4F210B-AFDA-561A-DD7C-F579CEB2F856}"/>
              </a:ext>
            </a:extLst>
          </p:cNvPr>
          <p:cNvPicPr>
            <a:picLocks noChangeAspect="1"/>
          </p:cNvPicPr>
          <p:nvPr/>
        </p:nvPicPr>
        <p:blipFill>
          <a:blip r:embed="rId4"/>
          <a:stretch>
            <a:fillRect/>
          </a:stretch>
        </p:blipFill>
        <p:spPr>
          <a:xfrm>
            <a:off x="3995206" y="2161501"/>
            <a:ext cx="429768" cy="429768"/>
          </a:xfrm>
          <a:prstGeom prst="rect">
            <a:avLst/>
          </a:prstGeom>
        </p:spPr>
      </p:pic>
      <p:pic>
        <p:nvPicPr>
          <p:cNvPr id="28" name="Picture 27">
            <a:extLst>
              <a:ext uri="{FF2B5EF4-FFF2-40B4-BE49-F238E27FC236}">
                <a16:creationId xmlns:a16="http://schemas.microsoft.com/office/drawing/2014/main" id="{9685F09D-E91B-11A7-91F7-5644F856274B}"/>
              </a:ext>
            </a:extLst>
          </p:cNvPr>
          <p:cNvPicPr>
            <a:picLocks noChangeAspect="1"/>
          </p:cNvPicPr>
          <p:nvPr/>
        </p:nvPicPr>
        <p:blipFill>
          <a:blip r:embed="rId4"/>
          <a:stretch>
            <a:fillRect/>
          </a:stretch>
        </p:blipFill>
        <p:spPr>
          <a:xfrm>
            <a:off x="3995206" y="2966158"/>
            <a:ext cx="429768" cy="429768"/>
          </a:xfrm>
          <a:prstGeom prst="rect">
            <a:avLst/>
          </a:prstGeom>
        </p:spPr>
      </p:pic>
      <p:pic>
        <p:nvPicPr>
          <p:cNvPr id="29" name="Picture 28">
            <a:extLst>
              <a:ext uri="{FF2B5EF4-FFF2-40B4-BE49-F238E27FC236}">
                <a16:creationId xmlns:a16="http://schemas.microsoft.com/office/drawing/2014/main" id="{78731239-C34D-C14A-4E5E-0B17B9F9C6B8}"/>
              </a:ext>
            </a:extLst>
          </p:cNvPr>
          <p:cNvPicPr>
            <a:picLocks noChangeAspect="1"/>
          </p:cNvPicPr>
          <p:nvPr/>
        </p:nvPicPr>
        <p:blipFill>
          <a:blip r:embed="rId4"/>
          <a:stretch>
            <a:fillRect/>
          </a:stretch>
        </p:blipFill>
        <p:spPr>
          <a:xfrm>
            <a:off x="3995206" y="3331778"/>
            <a:ext cx="429768" cy="429768"/>
          </a:xfrm>
          <a:prstGeom prst="rect">
            <a:avLst/>
          </a:prstGeom>
        </p:spPr>
      </p:pic>
      <p:pic>
        <p:nvPicPr>
          <p:cNvPr id="30" name="Picture 29">
            <a:extLst>
              <a:ext uri="{FF2B5EF4-FFF2-40B4-BE49-F238E27FC236}">
                <a16:creationId xmlns:a16="http://schemas.microsoft.com/office/drawing/2014/main" id="{8EB2CE0A-F651-24CC-1FF8-1A3F2800413A}"/>
              </a:ext>
            </a:extLst>
          </p:cNvPr>
          <p:cNvPicPr>
            <a:picLocks noChangeAspect="1"/>
          </p:cNvPicPr>
          <p:nvPr/>
        </p:nvPicPr>
        <p:blipFill>
          <a:blip r:embed="rId4"/>
          <a:stretch>
            <a:fillRect/>
          </a:stretch>
        </p:blipFill>
        <p:spPr>
          <a:xfrm>
            <a:off x="3995206" y="3697398"/>
            <a:ext cx="429768" cy="429768"/>
          </a:xfrm>
          <a:prstGeom prst="rect">
            <a:avLst/>
          </a:prstGeom>
        </p:spPr>
      </p:pic>
      <p:pic>
        <p:nvPicPr>
          <p:cNvPr id="31" name="Picture 30">
            <a:extLst>
              <a:ext uri="{FF2B5EF4-FFF2-40B4-BE49-F238E27FC236}">
                <a16:creationId xmlns:a16="http://schemas.microsoft.com/office/drawing/2014/main" id="{38322A73-F1BD-8901-2877-EA8DFFA726EB}"/>
              </a:ext>
            </a:extLst>
          </p:cNvPr>
          <p:cNvPicPr>
            <a:picLocks noChangeAspect="1"/>
          </p:cNvPicPr>
          <p:nvPr/>
        </p:nvPicPr>
        <p:blipFill>
          <a:blip r:embed="rId4"/>
          <a:stretch>
            <a:fillRect/>
          </a:stretch>
        </p:blipFill>
        <p:spPr>
          <a:xfrm>
            <a:off x="3995206" y="4063018"/>
            <a:ext cx="429768" cy="429768"/>
          </a:xfrm>
          <a:prstGeom prst="rect">
            <a:avLst/>
          </a:prstGeom>
        </p:spPr>
      </p:pic>
      <p:pic>
        <p:nvPicPr>
          <p:cNvPr id="32" name="Picture 31">
            <a:extLst>
              <a:ext uri="{FF2B5EF4-FFF2-40B4-BE49-F238E27FC236}">
                <a16:creationId xmlns:a16="http://schemas.microsoft.com/office/drawing/2014/main" id="{234637A0-3E32-3949-ED44-32E32F74F4A7}"/>
              </a:ext>
            </a:extLst>
          </p:cNvPr>
          <p:cNvPicPr>
            <a:picLocks noChangeAspect="1"/>
          </p:cNvPicPr>
          <p:nvPr/>
        </p:nvPicPr>
        <p:blipFill>
          <a:blip r:embed="rId4"/>
          <a:stretch>
            <a:fillRect/>
          </a:stretch>
        </p:blipFill>
        <p:spPr>
          <a:xfrm>
            <a:off x="3995206" y="4428638"/>
            <a:ext cx="429768" cy="429768"/>
          </a:xfrm>
          <a:prstGeom prst="rect">
            <a:avLst/>
          </a:prstGeom>
        </p:spPr>
      </p:pic>
      <p:pic>
        <p:nvPicPr>
          <p:cNvPr id="33" name="Picture 32">
            <a:extLst>
              <a:ext uri="{FF2B5EF4-FFF2-40B4-BE49-F238E27FC236}">
                <a16:creationId xmlns:a16="http://schemas.microsoft.com/office/drawing/2014/main" id="{B0C77715-698D-7673-00DB-36F8303ED393}"/>
              </a:ext>
            </a:extLst>
          </p:cNvPr>
          <p:cNvPicPr>
            <a:picLocks noChangeAspect="1"/>
          </p:cNvPicPr>
          <p:nvPr/>
        </p:nvPicPr>
        <p:blipFill>
          <a:blip r:embed="rId4"/>
          <a:stretch>
            <a:fillRect/>
          </a:stretch>
        </p:blipFill>
        <p:spPr>
          <a:xfrm>
            <a:off x="3995206" y="4794258"/>
            <a:ext cx="429768" cy="429768"/>
          </a:xfrm>
          <a:prstGeom prst="rect">
            <a:avLst/>
          </a:prstGeom>
        </p:spPr>
      </p:pic>
      <p:sp>
        <p:nvSpPr>
          <p:cNvPr id="34" name="Slide Number Placeholder 5"/>
          <p:cNvSpPr>
            <a:spLocks noGrp="1"/>
          </p:cNvSpPr>
          <p:nvPr>
            <p:ph type="sldNum" sz="quarter" idx="12"/>
          </p:nvPr>
        </p:nvSpPr>
        <p:spPr/>
        <p:txBody>
          <a:bodyPr/>
          <a:lstStyle>
            <a:lvl1pPr>
              <a:defRPr sz="800"/>
            </a:lvl1pPr>
          </a:lstStyle>
          <a:p>
            <a:fld id="{2B81861D-5B6C-485D-9D7A-E30069D7810E}" type="slidenum">
              <a:rPr lang="en-US" smtClean="0"/>
              <a:t>24</a:t>
            </a:fld>
            <a:endParaRPr lang="en-US"/>
          </a:p>
        </p:txBody>
      </p:sp>
    </p:spTree>
    <p:extLst>
      <p:ext uri="{BB962C8B-B14F-4D97-AF65-F5344CB8AC3E}">
        <p14:creationId xmlns:p14="http://schemas.microsoft.com/office/powerpoint/2010/main" val="318176342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ymbol, logo, graphics, font&#10;&#10;Description automatically generated">
            <a:extLst>
              <a:ext uri="{FF2B5EF4-FFF2-40B4-BE49-F238E27FC236}">
                <a16:creationId xmlns:a16="http://schemas.microsoft.com/office/drawing/2014/main" id="{F4B357EE-C022-91B9-617A-F76FB6414B3C}"/>
              </a:ext>
            </a:extLst>
          </p:cNvPr>
          <p:cNvPicPr>
            <a:picLocks noChangeAspect="1"/>
          </p:cNvPicPr>
          <p:nvPr/>
        </p:nvPicPr>
        <p:blipFill>
          <a:blip r:embed="rId3"/>
          <a:stretch>
            <a:fillRect/>
          </a:stretch>
        </p:blipFill>
        <p:spPr>
          <a:xfrm>
            <a:off x="5174640" y="1086931"/>
            <a:ext cx="3660995" cy="2745746"/>
          </a:xfrm>
          <a:prstGeom prst="rect">
            <a:avLst/>
          </a:prstGeom>
        </p:spPr>
      </p:pic>
      <p:sp>
        <p:nvSpPr>
          <p:cNvPr id="7" name="Text Placeholder 6">
            <a:extLst>
              <a:ext uri="{FF2B5EF4-FFF2-40B4-BE49-F238E27FC236}">
                <a16:creationId xmlns:a16="http://schemas.microsoft.com/office/drawing/2014/main" id="{D37134EF-FF8A-AEA5-EC32-536EA31938D3}"/>
              </a:ext>
            </a:extLst>
          </p:cNvPr>
          <p:cNvSpPr>
            <a:spLocks noGrp="1"/>
          </p:cNvSpPr>
          <p:nvPr>
            <p:ph type="body" sz="quarter" idx="13"/>
          </p:nvPr>
        </p:nvSpPr>
        <p:spPr>
          <a:xfrm>
            <a:off x="374905" y="1532973"/>
            <a:ext cx="4849226" cy="2424372"/>
          </a:xfrm>
        </p:spPr>
        <p:txBody>
          <a:bodyPr/>
          <a:lstStyle/>
          <a:p>
            <a:pPr marL="0" indent="0">
              <a:lnSpc>
                <a:spcPct val="100000"/>
              </a:lnSpc>
              <a:spcAft>
                <a:spcPts val="600"/>
              </a:spcAft>
              <a:buNone/>
            </a:pPr>
            <a:r>
              <a:rPr lang="en-US" sz="1600" b="1"/>
              <a:t>With 24/7 provider support:</a:t>
            </a:r>
          </a:p>
          <a:p>
            <a:pPr marL="457200" indent="0">
              <a:lnSpc>
                <a:spcPct val="100000"/>
              </a:lnSpc>
              <a:spcBef>
                <a:spcPts val="600"/>
              </a:spcBef>
              <a:spcAft>
                <a:spcPts val="600"/>
              </a:spcAft>
              <a:buNone/>
            </a:pPr>
            <a:r>
              <a:rPr lang="en-US" sz="1400"/>
              <a:t>Providers can diagnose, treat a wide range of conditions and prescribe medication*</a:t>
            </a:r>
          </a:p>
          <a:p>
            <a:pPr marL="457200" indent="0">
              <a:lnSpc>
                <a:spcPct val="100000"/>
              </a:lnSpc>
              <a:spcBef>
                <a:spcPts val="600"/>
              </a:spcBef>
              <a:spcAft>
                <a:spcPts val="600"/>
              </a:spcAft>
              <a:buNone/>
            </a:pPr>
            <a:r>
              <a:rPr lang="en-US" sz="1400"/>
              <a:t>Connect by phone, web or app from anywhere</a:t>
            </a:r>
          </a:p>
          <a:p>
            <a:pPr marL="457200" indent="0">
              <a:lnSpc>
                <a:spcPct val="100000"/>
              </a:lnSpc>
              <a:spcBef>
                <a:spcPts val="600"/>
              </a:spcBef>
              <a:spcAft>
                <a:spcPts val="600"/>
              </a:spcAft>
              <a:buNone/>
            </a:pPr>
            <a:r>
              <a:rPr lang="en-US" sz="1400"/>
              <a:t>Results of the visit can be shared with your primary care provider**</a:t>
            </a:r>
          </a:p>
          <a:p>
            <a:pPr>
              <a:lnSpc>
                <a:spcPct val="100000"/>
              </a:lnSpc>
            </a:pPr>
            <a:endParaRPr lang="en-US"/>
          </a:p>
        </p:txBody>
      </p:sp>
      <p:pic>
        <p:nvPicPr>
          <p:cNvPr id="13" name="Picture 12">
            <a:extLst>
              <a:ext uri="{FF2B5EF4-FFF2-40B4-BE49-F238E27FC236}">
                <a16:creationId xmlns:a16="http://schemas.microsoft.com/office/drawing/2014/main" id="{D2E16043-6D15-F780-A887-F6437CC545AF}"/>
              </a:ext>
            </a:extLst>
          </p:cNvPr>
          <p:cNvPicPr>
            <a:picLocks noChangeAspect="1"/>
          </p:cNvPicPr>
          <p:nvPr/>
        </p:nvPicPr>
        <p:blipFill>
          <a:blip r:embed="rId4"/>
          <a:stretch>
            <a:fillRect/>
          </a:stretch>
        </p:blipFill>
        <p:spPr>
          <a:xfrm>
            <a:off x="401365" y="1868989"/>
            <a:ext cx="429768" cy="429768"/>
          </a:xfrm>
          <a:prstGeom prst="rect">
            <a:avLst/>
          </a:prstGeom>
        </p:spPr>
      </p:pic>
      <p:pic>
        <p:nvPicPr>
          <p:cNvPr id="14" name="Picture 13">
            <a:extLst>
              <a:ext uri="{FF2B5EF4-FFF2-40B4-BE49-F238E27FC236}">
                <a16:creationId xmlns:a16="http://schemas.microsoft.com/office/drawing/2014/main" id="{1CF71B92-2304-596E-08CD-C5009F58D1D4}"/>
              </a:ext>
            </a:extLst>
          </p:cNvPr>
          <p:cNvPicPr>
            <a:picLocks noChangeAspect="1"/>
          </p:cNvPicPr>
          <p:nvPr/>
        </p:nvPicPr>
        <p:blipFill>
          <a:blip r:embed="rId4"/>
          <a:stretch>
            <a:fillRect/>
          </a:stretch>
        </p:blipFill>
        <p:spPr>
          <a:xfrm>
            <a:off x="401365" y="2445502"/>
            <a:ext cx="429768" cy="429768"/>
          </a:xfrm>
          <a:prstGeom prst="rect">
            <a:avLst/>
          </a:prstGeom>
        </p:spPr>
      </p:pic>
      <p:pic>
        <p:nvPicPr>
          <p:cNvPr id="15" name="Picture 14">
            <a:extLst>
              <a:ext uri="{FF2B5EF4-FFF2-40B4-BE49-F238E27FC236}">
                <a16:creationId xmlns:a16="http://schemas.microsoft.com/office/drawing/2014/main" id="{C5831D3F-BD0D-6A95-13CA-1C7D4A6E061E}"/>
              </a:ext>
            </a:extLst>
          </p:cNvPr>
          <p:cNvPicPr>
            <a:picLocks noChangeAspect="1"/>
          </p:cNvPicPr>
          <p:nvPr/>
        </p:nvPicPr>
        <p:blipFill>
          <a:blip r:embed="rId4"/>
          <a:stretch>
            <a:fillRect/>
          </a:stretch>
        </p:blipFill>
        <p:spPr>
          <a:xfrm>
            <a:off x="401365" y="2827009"/>
            <a:ext cx="429768" cy="429768"/>
          </a:xfrm>
          <a:prstGeom prst="rect">
            <a:avLst/>
          </a:prstGeom>
        </p:spPr>
      </p:pic>
      <p:sp>
        <p:nvSpPr>
          <p:cNvPr id="9" name="Title 1">
            <a:extLst>
              <a:ext uri="{FF2B5EF4-FFF2-40B4-BE49-F238E27FC236}">
                <a16:creationId xmlns:a16="http://schemas.microsoft.com/office/drawing/2014/main" id="{CAACB47F-349E-D959-352C-CD741CBDF082}"/>
              </a:ext>
            </a:extLst>
          </p:cNvPr>
          <p:cNvSpPr txBox="1"/>
          <p:nvPr/>
        </p:nvSpPr>
        <p:spPr>
          <a:xfrm>
            <a:off x="373013" y="286185"/>
            <a:ext cx="7106848" cy="1047862"/>
          </a:xfrm>
          <a:prstGeom prst="rect">
            <a:avLst/>
          </a:prstGeom>
        </p:spPr>
        <p:txBody>
          <a:bodyPr vert="horz" lIns="91440" tIns="45720" rIns="91440" bIns="45720" rtlCol="0" anchor="ctr"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Get answers to your health questions with 24/7 provider support</a:t>
            </a:r>
            <a:endParaRPr lang="en-US" sz="1600" baseline="30000" dirty="0">
              <a:solidFill>
                <a:srgbClr val="FF40FF"/>
              </a:solidFill>
            </a:endParaRPr>
          </a:p>
        </p:txBody>
      </p:sp>
      <p:sp>
        <p:nvSpPr>
          <p:cNvPr id="11" name="TextBox 10">
            <a:extLst>
              <a:ext uri="{FF2B5EF4-FFF2-40B4-BE49-F238E27FC236}">
                <a16:creationId xmlns:a16="http://schemas.microsoft.com/office/drawing/2014/main" id="{4F0D293C-11E5-9346-3513-18A0CB820236}"/>
              </a:ext>
            </a:extLst>
          </p:cNvPr>
          <p:cNvSpPr txBox="1"/>
          <p:nvPr/>
        </p:nvSpPr>
        <p:spPr>
          <a:xfrm>
            <a:off x="5424678" y="3740309"/>
            <a:ext cx="3271714" cy="83099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600" b="1">
                <a:latin typeface="+mj-lt"/>
              </a:rPr>
              <a:t>Get help making health decisions — at no cost to you</a:t>
            </a:r>
          </a:p>
          <a:p>
            <a:pPr algn="ctr"/>
            <a:endParaRPr lang="en-US" sz="1600" b="1">
              <a:latin typeface="+mj-lt"/>
            </a:endParaRPr>
          </a:p>
        </p:txBody>
      </p:sp>
      <p:sp>
        <p:nvSpPr>
          <p:cNvPr id="10" name="TextBox 9">
            <a:extLst>
              <a:ext uri="{FF2B5EF4-FFF2-40B4-BE49-F238E27FC236}">
                <a16:creationId xmlns:a16="http://schemas.microsoft.com/office/drawing/2014/main" id="{2BEF0389-5E07-CE07-88FC-2A688BDA348C}"/>
              </a:ext>
            </a:extLst>
          </p:cNvPr>
          <p:cNvSpPr txBox="1"/>
          <p:nvPr/>
        </p:nvSpPr>
        <p:spPr>
          <a:xfrm>
            <a:off x="360319" y="5813140"/>
            <a:ext cx="8434270" cy="338554"/>
          </a:xfrm>
          <a:prstGeom prst="rect">
            <a:avLst/>
          </a:prstGeom>
          <a:noFill/>
        </p:spPr>
        <p:txBody>
          <a:bodyPr wrap="square" rtlCol="0" anchor="b">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00">
                <a:solidFill>
                  <a:srgbClr val="454545"/>
                </a:solidFill>
                <a:effectLst/>
              </a:rPr>
              <a:t>*When medically necessary</a:t>
            </a:r>
          </a:p>
          <a:p>
            <a:r>
              <a:rPr lang="en-US" sz="800">
                <a:solidFill>
                  <a:srgbClr val="454545"/>
                </a:solidFill>
                <a:effectLst/>
              </a:rPr>
              <a:t>**With member consent</a:t>
            </a:r>
          </a:p>
        </p:txBody>
      </p:sp>
      <p:sp>
        <p:nvSpPr>
          <p:cNvPr id="16" name="Slide Number Placeholder 5"/>
          <p:cNvSpPr>
            <a:spLocks noGrp="1"/>
          </p:cNvSpPr>
          <p:nvPr>
            <p:ph type="sldNum" sz="quarter" idx="12"/>
          </p:nvPr>
        </p:nvSpPr>
        <p:spPr/>
        <p:txBody>
          <a:bodyPr/>
          <a:lstStyle/>
          <a:p>
            <a:fld id="{729995E7-20AB-4128-9E8A-448A90996209}" type="slidenum">
              <a:rPr lang="en-US" smtClean="0"/>
              <a:t>25</a:t>
            </a:fld>
            <a:endParaRPr lang="en-US"/>
          </a:p>
        </p:txBody>
      </p:sp>
    </p:spTree>
    <p:extLst>
      <p:ext uri="{BB962C8B-B14F-4D97-AF65-F5344CB8AC3E}">
        <p14:creationId xmlns:p14="http://schemas.microsoft.com/office/powerpoint/2010/main" val="39983226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6D3343BE-45C2-FFD0-E70F-177AFFCB2E47}"/>
              </a:ext>
            </a:extLst>
          </p:cNvPr>
          <p:cNvSpPr txBox="1"/>
          <p:nvPr/>
        </p:nvSpPr>
        <p:spPr>
          <a:xfrm>
            <a:off x="1095254" y="2436022"/>
            <a:ext cx="7178224" cy="2748926"/>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indent="-9525">
              <a:spcBef>
                <a:spcPts val="600"/>
              </a:spcBef>
              <a:spcAft>
                <a:spcPts val="1200"/>
              </a:spcAft>
              <a:buClr>
                <a:schemeClr val="tx1"/>
              </a:buClr>
              <a:buSzTx/>
            </a:pPr>
            <a:r>
              <a:rPr lang="en-US" sz="1400" b="1">
                <a:solidFill>
                  <a:schemeClr val="accent1"/>
                </a:solidFill>
                <a:latin typeface="Arial" panose="020B0604020202020204" pitchFamily="34" charset="0"/>
              </a:rPr>
              <a:t>28 home-delivered meals </a:t>
            </a:r>
            <a:r>
              <a:rPr lang="en-US" sz="1400">
                <a:solidFill>
                  <a:schemeClr val="accent1"/>
                </a:solidFill>
                <a:latin typeface="Arial" panose="020B0604020202020204" pitchFamily="34" charset="0"/>
              </a:rPr>
              <a:t>when referred by a UnitedHealthcare Engagement Specialist</a:t>
            </a:r>
          </a:p>
          <a:p>
            <a:pPr indent="-9525">
              <a:spcBef>
                <a:spcPts val="1200"/>
              </a:spcBef>
              <a:spcAft>
                <a:spcPts val="1200"/>
              </a:spcAft>
              <a:buClr>
                <a:schemeClr val="tx1"/>
              </a:buClr>
              <a:buSzTx/>
            </a:pPr>
            <a:r>
              <a:rPr lang="en-US" sz="1400" b="1">
                <a:solidFill>
                  <a:schemeClr val="accent1"/>
                </a:solidFill>
                <a:latin typeface="Arial" panose="020B0604020202020204" pitchFamily="34" charset="0"/>
              </a:rPr>
              <a:t>12 one-way rides </a:t>
            </a:r>
            <a:r>
              <a:rPr lang="en-US" sz="1400">
                <a:solidFill>
                  <a:schemeClr val="accent1"/>
                </a:solidFill>
                <a:latin typeface="Arial" panose="020B0604020202020204" pitchFamily="34" charset="0"/>
              </a:rPr>
              <a:t>to medically related appointments and to the pharmacy when referred by a UnitedHealthcare Engagement Specialist</a:t>
            </a:r>
            <a:endParaRPr lang="en-US" sz="1400" baseline="30000">
              <a:solidFill>
                <a:schemeClr val="accent1"/>
              </a:solidFill>
              <a:latin typeface="Arial" panose="020B0604020202020204" pitchFamily="34" charset="0"/>
            </a:endParaRPr>
          </a:p>
          <a:p>
            <a:pPr indent="-9525">
              <a:spcBef>
                <a:spcPts val="600"/>
              </a:spcBef>
              <a:spcAft>
                <a:spcPts val="1200"/>
              </a:spcAft>
              <a:buClr>
                <a:schemeClr val="tx1"/>
              </a:buClr>
              <a:buSzTx/>
            </a:pPr>
            <a:r>
              <a:rPr lang="en-US" sz="1400" b="1">
                <a:solidFill>
                  <a:schemeClr val="accent1"/>
                </a:solidFill>
                <a:latin typeface="Arial" panose="020B0604020202020204" pitchFamily="34" charset="0"/>
              </a:rPr>
              <a:t>6 hours of non-medical personal care </a:t>
            </a:r>
            <a:r>
              <a:rPr lang="en-US" sz="1400">
                <a:solidFill>
                  <a:schemeClr val="accent1"/>
                </a:solidFill>
                <a:latin typeface="Arial" panose="020B0604020202020204" pitchFamily="34" charset="0"/>
              </a:rPr>
              <a:t>provided through a professional caregiver to perform tasks such as preparing meals, bathing, medication reminders and more. A referral is not required.</a:t>
            </a:r>
            <a:endParaRPr lang="en-US" sz="1400" baseline="30000">
              <a:solidFill>
                <a:schemeClr val="accent1"/>
              </a:solidFill>
              <a:latin typeface="Arial" panose="020B0604020202020204" pitchFamily="34" charset="0"/>
            </a:endParaRPr>
          </a:p>
          <a:p>
            <a:pPr indent="-9525">
              <a:spcBef>
                <a:spcPts val="1200"/>
              </a:spcBef>
              <a:spcAft>
                <a:spcPts val="1800"/>
              </a:spcAft>
              <a:buClr>
                <a:schemeClr val="tx1"/>
              </a:buClr>
              <a:buSzTx/>
            </a:pPr>
            <a:endParaRPr lang="en-US" sz="1400" baseline="30000">
              <a:solidFill>
                <a:schemeClr val="accent1"/>
              </a:solidFill>
              <a:latin typeface="Arial" panose="020B0604020202020204" pitchFamily="34" charset="0"/>
            </a:endParaRPr>
          </a:p>
        </p:txBody>
      </p:sp>
      <p:sp>
        <p:nvSpPr>
          <p:cNvPr id="4" name="Text Placeholder 3">
            <a:extLst>
              <a:ext uri="{FF2B5EF4-FFF2-40B4-BE49-F238E27FC236}">
                <a16:creationId xmlns:a16="http://schemas.microsoft.com/office/drawing/2014/main" id="{AC1F42F2-B981-89FE-F3DD-2B3F6F628E5D}"/>
              </a:ext>
            </a:extLst>
          </p:cNvPr>
          <p:cNvSpPr>
            <a:spLocks noGrp="1"/>
          </p:cNvSpPr>
          <p:nvPr>
            <p:ph type="body" sz="quarter" idx="13"/>
          </p:nvPr>
        </p:nvSpPr>
        <p:spPr>
          <a:xfrm>
            <a:off x="373012" y="5811036"/>
            <a:ext cx="8664661" cy="377953"/>
          </a:xfrm>
        </p:spPr>
        <p:txBody>
          <a:bodyPr/>
          <a:lstStyle/>
          <a:p>
            <a:r>
              <a:rPr lang="en-US" sz="800" dirty="0"/>
              <a:t>*A new referral is required after every discharge to access your meal and transportation benefit.</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373013" y="1555976"/>
            <a:ext cx="8058794" cy="648508"/>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600" b="1">
                <a:solidFill>
                  <a:schemeClr val="accent1"/>
                </a:solidFill>
                <a:latin typeface="Arial" panose="020B0604020202020204" pitchFamily="34" charset="0"/>
              </a:rPr>
              <a:t>With UnitedHealthcare Healthy at Home you are eligible for the following benefits up to 30 days following all inpatient and skilled nursing facility discharges*:</a:t>
            </a:r>
          </a:p>
        </p:txBody>
      </p:sp>
      <p:pic>
        <p:nvPicPr>
          <p:cNvPr id="5" name="Picture 4">
            <a:extLst>
              <a:ext uri="{FF2B5EF4-FFF2-40B4-BE49-F238E27FC236}">
                <a16:creationId xmlns:a16="http://schemas.microsoft.com/office/drawing/2014/main" id="{6D5A7962-7ED2-7F1A-DB78-B851F254E49E}"/>
              </a:ext>
            </a:extLst>
          </p:cNvPr>
          <p:cNvPicPr>
            <a:picLocks noChangeAspect="1"/>
          </p:cNvPicPr>
          <p:nvPr/>
        </p:nvPicPr>
        <p:blipFill>
          <a:blip r:embed="rId3"/>
          <a:stretch>
            <a:fillRect/>
          </a:stretch>
        </p:blipFill>
        <p:spPr>
          <a:xfrm>
            <a:off x="455172" y="2291311"/>
            <a:ext cx="548641" cy="548641"/>
          </a:xfrm>
          <a:prstGeom prst="rect">
            <a:avLst/>
          </a:prstGeom>
        </p:spPr>
      </p:pic>
      <p:pic>
        <p:nvPicPr>
          <p:cNvPr id="7" name="Picture 6">
            <a:extLst>
              <a:ext uri="{FF2B5EF4-FFF2-40B4-BE49-F238E27FC236}">
                <a16:creationId xmlns:a16="http://schemas.microsoft.com/office/drawing/2014/main" id="{ECA4DCB5-BC3E-D9B0-8F70-5D907FCF5C84}"/>
              </a:ext>
            </a:extLst>
          </p:cNvPr>
          <p:cNvPicPr>
            <a:picLocks noChangeAspect="1"/>
          </p:cNvPicPr>
          <p:nvPr/>
        </p:nvPicPr>
        <p:blipFill>
          <a:blip r:embed="rId4"/>
          <a:stretch>
            <a:fillRect/>
          </a:stretch>
        </p:blipFill>
        <p:spPr>
          <a:xfrm>
            <a:off x="455172" y="2941473"/>
            <a:ext cx="548641" cy="548641"/>
          </a:xfrm>
          <a:prstGeom prst="rect">
            <a:avLst/>
          </a:prstGeom>
        </p:spPr>
      </p:pic>
      <p:pic>
        <p:nvPicPr>
          <p:cNvPr id="8" name="Picture 7">
            <a:extLst>
              <a:ext uri="{FF2B5EF4-FFF2-40B4-BE49-F238E27FC236}">
                <a16:creationId xmlns:a16="http://schemas.microsoft.com/office/drawing/2014/main" id="{9F420BC1-26C2-AC50-BFB1-546E839B787A}"/>
              </a:ext>
            </a:extLst>
          </p:cNvPr>
          <p:cNvPicPr>
            <a:picLocks noChangeAspect="1"/>
          </p:cNvPicPr>
          <p:nvPr/>
        </p:nvPicPr>
        <p:blipFill>
          <a:blip r:embed="rId5"/>
          <a:stretch>
            <a:fillRect/>
          </a:stretch>
        </p:blipFill>
        <p:spPr>
          <a:xfrm>
            <a:off x="500894" y="3693570"/>
            <a:ext cx="548640" cy="548640"/>
          </a:xfrm>
          <a:prstGeom prst="rect">
            <a:avLst/>
          </a:prstGeom>
        </p:spPr>
      </p:pic>
      <p:sp>
        <p:nvSpPr>
          <p:cNvPr id="10" name="Title 1">
            <a:extLst>
              <a:ext uri="{FF2B5EF4-FFF2-40B4-BE49-F238E27FC236}">
                <a16:creationId xmlns:a16="http://schemas.microsoft.com/office/drawing/2014/main" id="{7E1766A7-53E5-AB71-62AA-3B67F2C97833}"/>
              </a:ext>
            </a:extLst>
          </p:cNvPr>
          <p:cNvSpPr txBox="1"/>
          <p:nvPr/>
        </p:nvSpPr>
        <p:spPr>
          <a:xfrm>
            <a:off x="373013" y="350094"/>
            <a:ext cx="6853159" cy="925853"/>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Extra help recovering with UnitedHealthcare Healthy at Home</a:t>
            </a:r>
          </a:p>
        </p:txBody>
      </p:sp>
      <p:sp>
        <p:nvSpPr>
          <p:cNvPr id="19" name="Slide Number Placeholder 5"/>
          <p:cNvSpPr>
            <a:spLocks noGrp="1"/>
          </p:cNvSpPr>
          <p:nvPr>
            <p:ph type="sldNum" sz="quarter" idx="12"/>
          </p:nvPr>
        </p:nvSpPr>
        <p:spPr/>
        <p:txBody>
          <a:bodyPr/>
          <a:lstStyle>
            <a:lvl1pPr>
              <a:defRPr sz="800"/>
            </a:lvl1pPr>
          </a:lstStyle>
          <a:p>
            <a:fld id="{32C885A1-849F-48D1-851C-460882224AC9}" type="slidenum">
              <a:rPr lang="en-US" smtClean="0"/>
              <a:t>26</a:t>
            </a:fld>
            <a:endParaRPr lang="en-US"/>
          </a:p>
        </p:txBody>
      </p:sp>
    </p:spTree>
    <p:extLst>
      <p:ext uri="{BB962C8B-B14F-4D97-AF65-F5344CB8AC3E}">
        <p14:creationId xmlns:p14="http://schemas.microsoft.com/office/powerpoint/2010/main" val="85694514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10">
            <a:extLst>
              <a:ext uri="{FF2B5EF4-FFF2-40B4-BE49-F238E27FC236}">
                <a16:creationId xmlns:a16="http://schemas.microsoft.com/office/drawing/2014/main" id="{D54F7B60-3CDB-8BD3-E4AB-B6AABF26882D}"/>
              </a:ext>
            </a:extLst>
          </p:cNvPr>
          <p:cNvSpPr txBox="1"/>
          <p:nvPr/>
        </p:nvSpPr>
        <p:spPr>
          <a:xfrm>
            <a:off x="850447" y="3202405"/>
            <a:ext cx="4993762" cy="1938420"/>
          </a:xfrm>
          <a:prstGeom prst="rect">
            <a:avLst/>
          </a:prstGeom>
        </p:spPr>
        <p:txBody>
          <a:bodyPr vert="horz" lIns="91440" tIns="45720" rIns="91440" bIns="45720" rtlCol="0">
            <a:noAutofit/>
          </a:bodyPr>
          <a:lstStyle>
            <a:defPPr>
              <a:defRPr lang="en-US"/>
            </a:defPPr>
            <a:lvl1pPr marL="88894" marR="0" indent="-88894" algn="l" defTabSz="685750" rtl="0" eaLnBrk="1" fontAlgn="auto" latinLnBrk="0" hangingPunct="1">
              <a:lnSpc>
                <a:spcPct val="100000"/>
              </a:lnSpc>
              <a:spcBef>
                <a:spcPct val="0"/>
              </a:spcBef>
              <a:spcAft>
                <a:spcPts val="300"/>
              </a:spcAft>
              <a:buClr>
                <a:schemeClr val="accent1"/>
              </a:buClr>
              <a:buSzTx/>
              <a:buFont typeface="Arial" panose="020B0604020202020204" pitchFamily="34" charset="0"/>
              <a:buChar char="•"/>
              <a:defRPr sz="1200" b="0" i="0" kern="1200">
                <a:solidFill>
                  <a:schemeClr val="accent1"/>
                </a:solidFill>
                <a:latin typeface="+mn-lt"/>
                <a:ea typeface="+mn-ea"/>
                <a:cs typeface="Arial" panose="020B0604020202020204" pitchFamily="34" charset="0"/>
              </a:defRPr>
            </a:lvl1pPr>
            <a:lvl2pPr marL="120641" indent="0" algn="l" defTabSz="685750" rtl="0" eaLnBrk="1" latinLnBrk="0" hangingPunct="1">
              <a:lnSpc>
                <a:spcPct val="90000"/>
              </a:lnSpc>
              <a:spcBef>
                <a:spcPct val="0"/>
              </a:spcBef>
              <a:spcAft>
                <a:spcPts val="600"/>
              </a:spcAft>
              <a:buClr>
                <a:schemeClr val="accent1"/>
              </a:buClr>
              <a:buFont typeface="System Font Regular"/>
              <a:buNone/>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ts val="300"/>
              </a:spcBef>
              <a:spcAft>
                <a:spcPts val="600"/>
              </a:spcAft>
              <a:buNone/>
            </a:pPr>
            <a:r>
              <a:rPr lang="en-US" sz="1400" dirty="0">
                <a:solidFill>
                  <a:schemeClr val="tx1"/>
                </a:solidFill>
                <a:effectLst/>
                <a:latin typeface="Arial" panose="020B0604020202020204" pitchFamily="34" charset="0"/>
              </a:rPr>
              <a:t>Receive friendly expert advice through our national network of 6,500+ hearing providers* — or try virtual appointments**</a:t>
            </a:r>
          </a:p>
          <a:p>
            <a:pPr marL="0" indent="0">
              <a:spcBef>
                <a:spcPts val="300"/>
              </a:spcBef>
              <a:spcAft>
                <a:spcPts val="600"/>
              </a:spcAft>
              <a:buNone/>
            </a:pPr>
            <a:r>
              <a:rPr lang="en-US" sz="1400" dirty="0">
                <a:solidFill>
                  <a:schemeClr val="tx1"/>
                </a:solidFill>
                <a:effectLst/>
                <a:latin typeface="Arial" panose="020B0604020202020204" pitchFamily="34" charset="0"/>
              </a:rPr>
              <a:t>Get personalized support to help you adjust to your new hearing aids</a:t>
            </a:r>
          </a:p>
          <a:p>
            <a:pPr marL="0" indent="0">
              <a:spcBef>
                <a:spcPts val="300"/>
              </a:spcBef>
              <a:spcAft>
                <a:spcPts val="600"/>
              </a:spcAft>
              <a:buNone/>
            </a:pPr>
            <a:r>
              <a:rPr lang="en-US" sz="1400" dirty="0">
                <a:solidFill>
                  <a:schemeClr val="tx1"/>
                </a:solidFill>
                <a:effectLst/>
                <a:latin typeface="Arial" panose="020B0604020202020204" pitchFamily="34" charset="0"/>
              </a:rPr>
              <a:t>Choose from the latest technology from popular brands including Phonak, Starkey</a:t>
            </a:r>
            <a:r>
              <a:rPr lang="en-US" sz="1400" baseline="30000" dirty="0">
                <a:solidFill>
                  <a:schemeClr val="tx1"/>
                </a:solidFill>
                <a:effectLst/>
                <a:latin typeface="Arial" panose="020B0604020202020204" pitchFamily="34" charset="0"/>
              </a:rPr>
              <a:t>®</a:t>
            </a:r>
            <a:r>
              <a:rPr lang="en-US" sz="1400" dirty="0">
                <a:solidFill>
                  <a:schemeClr val="tx1"/>
                </a:solidFill>
                <a:effectLst/>
                <a:latin typeface="Arial" panose="020B0604020202020204" pitchFamily="34" charset="0"/>
              </a:rPr>
              <a:t>, </a:t>
            </a:r>
            <a:r>
              <a:rPr lang="en-US" sz="1400" dirty="0" err="1">
                <a:solidFill>
                  <a:schemeClr val="tx1"/>
                </a:solidFill>
                <a:effectLst/>
                <a:latin typeface="Arial" panose="020B0604020202020204" pitchFamily="34" charset="0"/>
              </a:rPr>
              <a:t>Signia</a:t>
            </a:r>
            <a:r>
              <a:rPr lang="en-US" sz="1400" dirty="0">
                <a:solidFill>
                  <a:schemeClr val="tx1"/>
                </a:solidFill>
                <a:effectLst/>
                <a:latin typeface="Arial" panose="020B0604020202020204" pitchFamily="34" charset="0"/>
              </a:rPr>
              <a:t>, </a:t>
            </a:r>
            <a:r>
              <a:rPr lang="en-US" sz="1400" dirty="0" err="1">
                <a:solidFill>
                  <a:schemeClr val="tx1"/>
                </a:solidFill>
                <a:effectLst/>
                <a:latin typeface="Arial" panose="020B0604020202020204" pitchFamily="34" charset="0"/>
              </a:rPr>
              <a:t>ReSound</a:t>
            </a:r>
            <a:r>
              <a:rPr lang="en-US" sz="1400" dirty="0">
                <a:solidFill>
                  <a:schemeClr val="tx1"/>
                </a:solidFill>
                <a:effectLst/>
                <a:latin typeface="Arial" panose="020B0604020202020204" pitchFamily="34" charset="0"/>
              </a:rPr>
              <a:t>, </a:t>
            </a:r>
            <a:r>
              <a:rPr lang="en-US" sz="1400" dirty="0" err="1">
                <a:solidFill>
                  <a:schemeClr val="tx1"/>
                </a:solidFill>
                <a:effectLst/>
                <a:latin typeface="Arial" panose="020B0604020202020204" pitchFamily="34" charset="0"/>
              </a:rPr>
              <a:t>Widex</a:t>
            </a:r>
            <a:r>
              <a:rPr lang="en-US" sz="1400" baseline="30000" dirty="0">
                <a:solidFill>
                  <a:schemeClr val="tx1"/>
                </a:solidFill>
                <a:effectLst/>
                <a:latin typeface="Arial" panose="020B0604020202020204" pitchFamily="34" charset="0"/>
              </a:rPr>
              <a:t>®</a:t>
            </a:r>
            <a:r>
              <a:rPr lang="en-US" sz="1400" dirty="0">
                <a:solidFill>
                  <a:schemeClr val="tx1"/>
                </a:solidFill>
                <a:effectLst/>
                <a:latin typeface="Arial" panose="020B0604020202020204" pitchFamily="34" charset="0"/>
              </a:rPr>
              <a:t> and Unitron™</a:t>
            </a:r>
          </a:p>
          <a:p>
            <a:pPr marL="0" indent="0">
              <a:spcBef>
                <a:spcPts val="300"/>
              </a:spcBef>
              <a:spcAft>
                <a:spcPts val="600"/>
              </a:spcAft>
              <a:buNone/>
            </a:pPr>
            <a:r>
              <a:rPr lang="en-US" sz="1400" dirty="0">
                <a:solidFill>
                  <a:schemeClr val="tx1"/>
                </a:solidFill>
                <a:latin typeface="Arial" panose="020B0604020202020204" pitchFamily="34" charset="0"/>
              </a:rPr>
              <a:t>$500 hearing aid allowance every three years</a:t>
            </a:r>
            <a:endParaRPr lang="en-US" sz="1400" dirty="0">
              <a:solidFill>
                <a:schemeClr val="tx1"/>
              </a:solidFill>
              <a:effectLst/>
              <a:latin typeface="Arial" panose="020B0604020202020204" pitchFamily="34" charset="0"/>
            </a:endParaRPr>
          </a:p>
        </p:txBody>
      </p:sp>
      <p:sp>
        <p:nvSpPr>
          <p:cNvPr id="4" name="Text Placeholder 3">
            <a:extLst>
              <a:ext uri="{FF2B5EF4-FFF2-40B4-BE49-F238E27FC236}">
                <a16:creationId xmlns:a16="http://schemas.microsoft.com/office/drawing/2014/main" id="{AC1F42F2-B981-89FE-F3DD-2B3F6F628E5D}"/>
              </a:ext>
            </a:extLst>
          </p:cNvPr>
          <p:cNvSpPr>
            <a:spLocks noGrp="1"/>
          </p:cNvSpPr>
          <p:nvPr>
            <p:ph type="body" sz="quarter" idx="13"/>
          </p:nvPr>
        </p:nvSpPr>
        <p:spPr>
          <a:xfrm>
            <a:off x="390940" y="5313350"/>
            <a:ext cx="7990365" cy="868309"/>
          </a:xfrm>
        </p:spPr>
        <p:txBody>
          <a:bodyPr/>
          <a:lstStyle/>
          <a:p>
            <a:r>
              <a:rPr lang="en-US" sz="800">
                <a:solidFill>
                  <a:schemeClr val="tx2"/>
                </a:solidFill>
                <a:latin typeface="Arial" panose="020B0604020202020204" pitchFamily="34" charset="0"/>
                <a:cs typeface="Arial" panose="020B0604020202020204" pitchFamily="34" charset="0"/>
              </a:rPr>
              <a:t>*Please refer to your Summary of Benefits for details on your benefit coverage. </a:t>
            </a:r>
            <a:br>
              <a:rPr lang="en-US" sz="800">
                <a:latin typeface="Arial" panose="020B0604020202020204" pitchFamily="34" charset="0"/>
              </a:rPr>
            </a:br>
            <a:r>
              <a:rPr lang="en-US" sz="800">
                <a:solidFill>
                  <a:schemeClr val="tx2"/>
                </a:solidFill>
                <a:latin typeface="Arial" panose="020B0604020202020204" pitchFamily="34" charset="0"/>
                <a:cs typeface="Arial" panose="020B0604020202020204" pitchFamily="34" charset="0"/>
              </a:rPr>
              <a:t>**Select products and providers.</a:t>
            </a:r>
            <a:br>
              <a:rPr lang="en-US" sz="800">
                <a:solidFill>
                  <a:schemeClr val="tx2"/>
                </a:solidFill>
                <a:latin typeface="Arial" panose="020B0604020202020204" pitchFamily="34" charset="0"/>
                <a:cs typeface="Arial" panose="020B0604020202020204" pitchFamily="34" charset="0"/>
              </a:rPr>
            </a:br>
            <a:r>
              <a:rPr lang="en-US" sz="800">
                <a:solidFill>
                  <a:schemeClr val="tx2"/>
                </a:solidFill>
                <a:latin typeface="Arial" panose="020B0604020202020204" pitchFamily="34" charset="0"/>
                <a:cs typeface="Arial" panose="020B0604020202020204" pitchFamily="34" charset="0"/>
              </a:rPr>
              <a:t>^Based on suggested manufacturer pricing.</a:t>
            </a:r>
            <a:br>
              <a:rPr lang="en-US" sz="800">
                <a:solidFill>
                  <a:schemeClr val="tx2"/>
                </a:solidFill>
                <a:latin typeface="Arial" panose="020B0604020202020204" pitchFamily="34" charset="0"/>
                <a:cs typeface="Arial" panose="020B0604020202020204" pitchFamily="34" charset="0"/>
              </a:rPr>
            </a:br>
            <a:r>
              <a:rPr lang="en-US" sz="800">
                <a:solidFill>
                  <a:schemeClr val="tx2"/>
                </a:solidFill>
                <a:latin typeface="Arial" panose="020B0604020202020204" pitchFamily="34" charset="0"/>
                <a:cs typeface="Arial" panose="020B0604020202020204" pitchFamily="34" charset="0"/>
              </a:rPr>
              <a:t>Benefits, features and/or devices vary by plan/area. Limitations, exclusions and/or network restrictions may apply. Other hearing exam providers are available in the UnitedHealthcare network. The plan only covers hearing aids from a UnitedHealthcare Hearing network provider. Provider network size may vary by local market. </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457201" y="1169568"/>
            <a:ext cx="4993762" cy="1273749"/>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4572">
              <a:buClr>
                <a:schemeClr val="tx1"/>
              </a:buClr>
              <a:buSzPct val="125000"/>
            </a:pPr>
            <a:r>
              <a:rPr lang="en-US" sz="1600" b="1">
                <a:solidFill>
                  <a:schemeClr val="tx1"/>
                </a:solidFill>
                <a:latin typeface="Arial" panose="020B0604020202020204" pitchFamily="34" charset="0"/>
              </a:rPr>
              <a:t>With UnitedHealthcare Hearing, you can receive a hearing exam and access to one of the widest selections of prescription and non-prescription hearing aids at significant savings. </a:t>
            </a:r>
          </a:p>
          <a:p>
            <a:pPr marL="4572">
              <a:buClr>
                <a:schemeClr val="tx1"/>
              </a:buClr>
              <a:buSzPct val="125000"/>
            </a:pPr>
            <a:r>
              <a:rPr lang="en-US" sz="1400">
                <a:solidFill>
                  <a:schemeClr val="tx1"/>
                </a:solidFill>
                <a:latin typeface="Arial" panose="020B0604020202020204" pitchFamily="34" charset="0"/>
              </a:rPr>
              <a:t>Plus, you’ll receive personalized care and follow-up support from experienced hearing providers, helping you to hear better and live life to the fullest.</a:t>
            </a:r>
          </a:p>
        </p:txBody>
      </p:sp>
      <p:pic>
        <p:nvPicPr>
          <p:cNvPr id="10" name="Picture 9">
            <a:extLst>
              <a:ext uri="{FF2B5EF4-FFF2-40B4-BE49-F238E27FC236}">
                <a16:creationId xmlns:a16="http://schemas.microsoft.com/office/drawing/2014/main" id="{EB6CEB63-09CB-C457-F79E-941A77B02783}"/>
              </a:ext>
            </a:extLst>
          </p:cNvPr>
          <p:cNvPicPr>
            <a:picLocks noChangeAspect="1"/>
          </p:cNvPicPr>
          <p:nvPr/>
        </p:nvPicPr>
        <p:blipFill>
          <a:blip r:embed="rId3"/>
          <a:stretch>
            <a:fillRect/>
          </a:stretch>
        </p:blipFill>
        <p:spPr>
          <a:xfrm>
            <a:off x="474333" y="3122378"/>
            <a:ext cx="429768" cy="429768"/>
          </a:xfrm>
          <a:prstGeom prst="rect">
            <a:avLst/>
          </a:prstGeom>
        </p:spPr>
      </p:pic>
      <p:pic>
        <p:nvPicPr>
          <p:cNvPr id="11" name="Picture 10">
            <a:extLst>
              <a:ext uri="{FF2B5EF4-FFF2-40B4-BE49-F238E27FC236}">
                <a16:creationId xmlns:a16="http://schemas.microsoft.com/office/drawing/2014/main" id="{FA0AFA83-0DA9-A159-A471-1BE5DBC88410}"/>
              </a:ext>
            </a:extLst>
          </p:cNvPr>
          <p:cNvPicPr>
            <a:picLocks noChangeAspect="1"/>
          </p:cNvPicPr>
          <p:nvPr/>
        </p:nvPicPr>
        <p:blipFill>
          <a:blip r:embed="rId3"/>
          <a:stretch>
            <a:fillRect/>
          </a:stretch>
        </p:blipFill>
        <p:spPr>
          <a:xfrm>
            <a:off x="474333" y="3678967"/>
            <a:ext cx="429768" cy="429768"/>
          </a:xfrm>
          <a:prstGeom prst="rect">
            <a:avLst/>
          </a:prstGeom>
        </p:spPr>
      </p:pic>
      <p:pic>
        <p:nvPicPr>
          <p:cNvPr id="12" name="Picture 11">
            <a:extLst>
              <a:ext uri="{FF2B5EF4-FFF2-40B4-BE49-F238E27FC236}">
                <a16:creationId xmlns:a16="http://schemas.microsoft.com/office/drawing/2014/main" id="{823238E1-AEB8-BF6A-708D-DA536AB5B92F}"/>
              </a:ext>
            </a:extLst>
          </p:cNvPr>
          <p:cNvPicPr>
            <a:picLocks noChangeAspect="1"/>
          </p:cNvPicPr>
          <p:nvPr/>
        </p:nvPicPr>
        <p:blipFill>
          <a:blip r:embed="rId3"/>
          <a:stretch>
            <a:fillRect/>
          </a:stretch>
        </p:blipFill>
        <p:spPr>
          <a:xfrm>
            <a:off x="474333" y="4221268"/>
            <a:ext cx="429768" cy="429768"/>
          </a:xfrm>
          <a:prstGeom prst="rect">
            <a:avLst/>
          </a:prstGeom>
        </p:spPr>
      </p:pic>
      <p:sp>
        <p:nvSpPr>
          <p:cNvPr id="5" name="Title 1">
            <a:extLst>
              <a:ext uri="{FF2B5EF4-FFF2-40B4-BE49-F238E27FC236}">
                <a16:creationId xmlns:a16="http://schemas.microsoft.com/office/drawing/2014/main" id="{C8B924A5-1635-1DEE-A78C-94B49821B62A}"/>
              </a:ext>
            </a:extLst>
          </p:cNvPr>
          <p:cNvSpPr txBox="1"/>
          <p:nvPr/>
        </p:nvSpPr>
        <p:spPr>
          <a:xfrm>
            <a:off x="457200" y="353840"/>
            <a:ext cx="7270136" cy="925853"/>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dirty="0"/>
              <a:t>Well-tuned care for your hearing</a:t>
            </a:r>
          </a:p>
        </p:txBody>
      </p:sp>
      <p:sp>
        <p:nvSpPr>
          <p:cNvPr id="15" name="Content Placeholder 2">
            <a:extLst>
              <a:ext uri="{FF2B5EF4-FFF2-40B4-BE49-F238E27FC236}">
                <a16:creationId xmlns:a16="http://schemas.microsoft.com/office/drawing/2014/main" id="{99E6664C-9347-40B2-8DDC-5588EB56095A}"/>
              </a:ext>
            </a:extLst>
          </p:cNvPr>
          <p:cNvSpPr txBox="1"/>
          <p:nvPr/>
        </p:nvSpPr>
        <p:spPr>
          <a:xfrm>
            <a:off x="6478897" y="1250432"/>
            <a:ext cx="1968668" cy="3008516"/>
          </a:xfrm>
          <a:prstGeom prst="rect">
            <a:avLst/>
          </a:prstGeom>
          <a:solidFill>
            <a:schemeClr val="bg2"/>
          </a:solidFill>
        </p:spPr>
        <p:txBody>
          <a:bodyPr vert="horz" wrap="square" lIns="182880" tIns="182880" rIns="182880" bIns="182880" rtlCol="0" anchor="ctr">
            <a:spAutoFit/>
          </a:bodyPr>
          <a:lstStyle>
            <a:defPPr>
              <a:defRPr lang="en-US"/>
            </a:defPPr>
            <a:lvl1pPr marL="92068" indent="-92068" algn="l" defTabSz="685750" rtl="0" eaLnBrk="1" latinLnBrk="0" hangingPunct="1">
              <a:lnSpc>
                <a:spcPct val="100000"/>
              </a:lnSpc>
              <a:spcBef>
                <a:spcPts val="300"/>
              </a:spcBef>
              <a:spcAft>
                <a:spcPts val="600"/>
              </a:spcAft>
              <a:buClr>
                <a:schemeClr val="accent1"/>
              </a:buClr>
              <a:buFont typeface="Arial" panose="020B0604020202020204" pitchFamily="34" charset="0"/>
              <a:buChar char="•"/>
              <a:defRPr sz="1400" b="0" i="0" kern="1200">
                <a:solidFill>
                  <a:srgbClr val="002677"/>
                </a:solidFill>
                <a:latin typeface="+mn-lt"/>
                <a:ea typeface="+mn-ea"/>
                <a:cs typeface="Arial" panose="020B0604020202020204" pitchFamily="34" charset="0"/>
              </a:defRPr>
            </a:lvl1pPr>
            <a:lvl2pPr marL="201598" indent="-82545" algn="l" defTabSz="685750" rtl="0" eaLnBrk="1" latinLnBrk="0" hangingPunct="1">
              <a:lnSpc>
                <a:spcPct val="10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06364"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395258" indent="-80957" algn="l" defTabSz="685750" rtl="0" eaLnBrk="1" latinLnBrk="0" hangingPunct="1">
              <a:lnSpc>
                <a:spcPct val="10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00026"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2000" b="1">
                <a:solidFill>
                  <a:srgbClr val="002677"/>
                </a:solidFill>
                <a:latin typeface="+mj-lt"/>
                <a:cs typeface="+mn-cs"/>
              </a:rPr>
              <a:t>Save up to</a:t>
            </a:r>
            <a:br>
              <a:rPr lang="en-US" sz="1200" b="1">
                <a:solidFill>
                  <a:srgbClr val="002677"/>
                </a:solidFill>
                <a:latin typeface="+mj-lt"/>
                <a:cs typeface="+mn-cs"/>
              </a:rPr>
            </a:br>
            <a:r>
              <a:rPr lang="en-US" sz="6000" b="1">
                <a:solidFill>
                  <a:srgbClr val="002677"/>
                </a:solidFill>
                <a:latin typeface="+mj-lt"/>
                <a:cs typeface="+mn-cs"/>
              </a:rPr>
              <a:t>50</a:t>
            </a:r>
            <a:r>
              <a:rPr lang="en-US" sz="6000" b="1" baseline="30000">
                <a:solidFill>
                  <a:srgbClr val="002677"/>
                </a:solidFill>
                <a:latin typeface="+mj-lt"/>
                <a:cs typeface="+mn-cs"/>
              </a:rPr>
              <a:t>%</a:t>
            </a:r>
          </a:p>
          <a:p>
            <a:pPr marL="0" indent="0">
              <a:buNone/>
            </a:pPr>
            <a:r>
              <a:rPr lang="en-US" sz="1200"/>
              <a:t>To get started and save up to 50% off standard industry prices^ with exclusive pricing, go online or call UnitedHealthcare Hearing.</a:t>
            </a:r>
          </a:p>
        </p:txBody>
      </p:sp>
      <p:sp>
        <p:nvSpPr>
          <p:cNvPr id="25" name="Slide Number Placeholder 5"/>
          <p:cNvSpPr>
            <a:spLocks noGrp="1"/>
          </p:cNvSpPr>
          <p:nvPr>
            <p:ph type="sldNum" sz="quarter" idx="12"/>
          </p:nvPr>
        </p:nvSpPr>
        <p:spPr/>
        <p:txBody>
          <a:bodyPr/>
          <a:lstStyle>
            <a:lvl1pPr>
              <a:defRPr sz="800"/>
            </a:lvl1pPr>
          </a:lstStyle>
          <a:p>
            <a:fld id="{83ECC3B0-EE18-4177-A98F-B38C63C7BD76}" type="slidenum">
              <a:rPr lang="en-US" smtClean="0"/>
              <a:t>27</a:t>
            </a:fld>
            <a:endParaRPr lang="en-US"/>
          </a:p>
        </p:txBody>
      </p:sp>
      <p:pic>
        <p:nvPicPr>
          <p:cNvPr id="2" name="Picture 1">
            <a:extLst>
              <a:ext uri="{FF2B5EF4-FFF2-40B4-BE49-F238E27FC236}">
                <a16:creationId xmlns:a16="http://schemas.microsoft.com/office/drawing/2014/main" id="{1F5990E0-BF73-73E3-4A12-4272E4B9647B}"/>
              </a:ext>
            </a:extLst>
          </p:cNvPr>
          <p:cNvPicPr>
            <a:picLocks noChangeAspect="1"/>
          </p:cNvPicPr>
          <p:nvPr/>
        </p:nvPicPr>
        <p:blipFill>
          <a:blip r:embed="rId3"/>
          <a:stretch>
            <a:fillRect/>
          </a:stretch>
        </p:blipFill>
        <p:spPr>
          <a:xfrm>
            <a:off x="445936" y="4925941"/>
            <a:ext cx="429768" cy="429768"/>
          </a:xfrm>
          <a:prstGeom prst="rect">
            <a:avLst/>
          </a:prstGeom>
        </p:spPr>
      </p:pic>
    </p:spTree>
    <p:extLst>
      <p:ext uri="{BB962C8B-B14F-4D97-AF65-F5344CB8AC3E}">
        <p14:creationId xmlns:p14="http://schemas.microsoft.com/office/powerpoint/2010/main" val="259410871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ACF1-A553-F280-47E0-CE32D812DFDA}"/>
              </a:ext>
            </a:extLst>
          </p:cNvPr>
          <p:cNvSpPr>
            <a:spLocks noGrp="1"/>
          </p:cNvSpPr>
          <p:nvPr>
            <p:ph type="ctrTitle"/>
          </p:nvPr>
        </p:nvSpPr>
        <p:spPr/>
        <p:txBody>
          <a:bodyPr/>
          <a:lstStyle/>
          <a:p>
            <a:r>
              <a:rPr lang="en-US"/>
              <a:t>What to expect next</a:t>
            </a:r>
          </a:p>
        </p:txBody>
      </p:sp>
    </p:spTree>
    <p:extLst>
      <p:ext uri="{BB962C8B-B14F-4D97-AF65-F5344CB8AC3E}">
        <p14:creationId xmlns:p14="http://schemas.microsoft.com/office/powerpoint/2010/main" val="255283341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9D862C9-217F-604A-3A1B-2EDD3CB5D7F0}"/>
              </a:ext>
            </a:extLst>
          </p:cNvPr>
          <p:cNvSpPr txBox="1"/>
          <p:nvPr/>
        </p:nvSpPr>
        <p:spPr>
          <a:xfrm>
            <a:off x="489856" y="1145228"/>
            <a:ext cx="489857" cy="769441"/>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4400" b="1" kern="1200">
                <a:solidFill>
                  <a:schemeClr val="accent1"/>
                </a:solidFill>
                <a:effectLst/>
                <a:latin typeface="+mj-lt"/>
                <a:ea typeface="Calibri" panose="020F0502020204030204"/>
                <a:cs typeface="Times New Roman"/>
              </a:rPr>
              <a:t>1</a:t>
            </a:r>
          </a:p>
        </p:txBody>
      </p:sp>
      <p:sp>
        <p:nvSpPr>
          <p:cNvPr id="16" name="TextBox 15">
            <a:extLst>
              <a:ext uri="{FF2B5EF4-FFF2-40B4-BE49-F238E27FC236}">
                <a16:creationId xmlns:a16="http://schemas.microsoft.com/office/drawing/2014/main" id="{B15A7BDE-20B7-13B4-B509-0124B44C6A34}"/>
              </a:ext>
            </a:extLst>
          </p:cNvPr>
          <p:cNvSpPr txBox="1"/>
          <p:nvPr/>
        </p:nvSpPr>
        <p:spPr>
          <a:xfrm>
            <a:off x="489856" y="2381485"/>
            <a:ext cx="489857" cy="769441"/>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4400" b="1" kern="1200">
                <a:solidFill>
                  <a:schemeClr val="accent1"/>
                </a:solidFill>
                <a:effectLst/>
                <a:latin typeface="+mj-lt"/>
                <a:ea typeface="Calibri" panose="020F0502020204030204"/>
                <a:cs typeface="Times New Roman"/>
              </a:rPr>
              <a:t>2</a:t>
            </a:r>
          </a:p>
        </p:txBody>
      </p:sp>
      <p:sp>
        <p:nvSpPr>
          <p:cNvPr id="25" name="TextBox 24">
            <a:extLst>
              <a:ext uri="{FF2B5EF4-FFF2-40B4-BE49-F238E27FC236}">
                <a16:creationId xmlns:a16="http://schemas.microsoft.com/office/drawing/2014/main" id="{22DAA7D7-85C6-BF9E-2D8F-45349199F73F}"/>
              </a:ext>
            </a:extLst>
          </p:cNvPr>
          <p:cNvSpPr txBox="1"/>
          <p:nvPr/>
        </p:nvSpPr>
        <p:spPr>
          <a:xfrm>
            <a:off x="489856" y="4184649"/>
            <a:ext cx="489857" cy="769441"/>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4400" b="1">
                <a:solidFill>
                  <a:schemeClr val="accent1"/>
                </a:solidFill>
                <a:latin typeface="+mj-lt"/>
                <a:ea typeface="Calibri" panose="020F0502020204030204"/>
                <a:cs typeface="Times New Roman"/>
              </a:rPr>
              <a:t>4</a:t>
            </a:r>
            <a:endParaRPr lang="en-US" sz="4400" b="1" kern="1200">
              <a:solidFill>
                <a:schemeClr val="accent1"/>
              </a:solidFill>
              <a:effectLst/>
              <a:latin typeface="+mj-lt"/>
              <a:ea typeface="Calibri" panose="020F0502020204030204"/>
              <a:cs typeface="Times New Roman"/>
            </a:endParaRPr>
          </a:p>
        </p:txBody>
      </p:sp>
      <p:sp>
        <p:nvSpPr>
          <p:cNvPr id="26" name="TextBox 25">
            <a:extLst>
              <a:ext uri="{FF2B5EF4-FFF2-40B4-BE49-F238E27FC236}">
                <a16:creationId xmlns:a16="http://schemas.microsoft.com/office/drawing/2014/main" id="{B1EE973E-269B-C677-864C-CEA3B5183010}"/>
              </a:ext>
            </a:extLst>
          </p:cNvPr>
          <p:cNvSpPr txBox="1"/>
          <p:nvPr/>
        </p:nvSpPr>
        <p:spPr>
          <a:xfrm>
            <a:off x="489856" y="3311335"/>
            <a:ext cx="489857" cy="769441"/>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algn="ctr" defTabSz="457200" rtl="0" eaLnBrk="1" latinLnBrk="0" hangingPunct="1">
              <a:lnSpc>
                <a:spcPct val="100000"/>
              </a:lnSpc>
              <a:spcBef>
                <a:spcPct val="0"/>
              </a:spcBef>
              <a:spcAft>
                <a:spcPct val="0"/>
              </a:spcAft>
            </a:pPr>
            <a:r>
              <a:rPr lang="en-US" sz="4400" b="1">
                <a:solidFill>
                  <a:schemeClr val="accent1"/>
                </a:solidFill>
                <a:latin typeface="+mj-lt"/>
                <a:ea typeface="Calibri" panose="020F0502020204030204"/>
                <a:cs typeface="Times New Roman"/>
              </a:rPr>
              <a:t>3</a:t>
            </a:r>
            <a:endParaRPr lang="en-US" sz="4400" b="1" kern="1200">
              <a:solidFill>
                <a:schemeClr val="accent1"/>
              </a:solidFill>
              <a:effectLst/>
              <a:latin typeface="+mj-lt"/>
              <a:ea typeface="Calibri" panose="020F0502020204030204"/>
              <a:cs typeface="Times New Roman"/>
            </a:endParaRPr>
          </a:p>
        </p:txBody>
      </p:sp>
      <p:sp>
        <p:nvSpPr>
          <p:cNvPr id="2" name="Title 1">
            <a:extLst>
              <a:ext uri="{FF2B5EF4-FFF2-40B4-BE49-F238E27FC236}">
                <a16:creationId xmlns:a16="http://schemas.microsoft.com/office/drawing/2014/main" id="{362B3A30-CE71-C5A0-2AD7-659928A6CADD}"/>
              </a:ext>
            </a:extLst>
          </p:cNvPr>
          <p:cNvSpPr>
            <a:spLocks noGrp="1"/>
          </p:cNvSpPr>
          <p:nvPr>
            <p:ph type="title"/>
          </p:nvPr>
        </p:nvSpPr>
        <p:spPr/>
        <p:txBody>
          <a:bodyPr/>
          <a:lstStyle/>
          <a:p>
            <a:r>
              <a:rPr lang="en-US" dirty="0"/>
              <a:t>What to expect next</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1066428" y="1341566"/>
            <a:ext cx="7587716" cy="3994227"/>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Aft>
                <a:spcPts val="2500"/>
              </a:spcAft>
            </a:pPr>
            <a:r>
              <a:rPr lang="en-US" sz="1600" b="1" dirty="0">
                <a:solidFill>
                  <a:schemeClr val="tx1"/>
                </a:solidFill>
              </a:rPr>
              <a:t>Get your UnitedHealthcare member ID card and read your Welcome Letter</a:t>
            </a:r>
            <a:br>
              <a:rPr lang="en-US" sz="1400" b="1" dirty="0">
                <a:solidFill>
                  <a:schemeClr val="tx1"/>
                </a:solidFill>
              </a:rPr>
            </a:br>
            <a:r>
              <a:rPr lang="en-US" sz="1400" dirty="0">
                <a:solidFill>
                  <a:schemeClr val="tx1"/>
                </a:solidFill>
              </a:rPr>
              <a:t>The Welcome Letter gives you more information on how your benefits work and how to get the most from your plan. Your UnitedHealthcare member ID card will be attached to the card carrier you get in a separate mailing.</a:t>
            </a:r>
          </a:p>
          <a:p>
            <a:pPr>
              <a:spcAft>
                <a:spcPts val="2000"/>
              </a:spcAft>
            </a:pPr>
            <a:r>
              <a:rPr lang="en-US" sz="1600" b="1" dirty="0">
                <a:solidFill>
                  <a:schemeClr val="tx1"/>
                </a:solidFill>
              </a:rPr>
              <a:t>Register online to access your plan information</a:t>
            </a:r>
            <a:br>
              <a:rPr lang="en-US" sz="1400" b="1" dirty="0">
                <a:solidFill>
                  <a:schemeClr val="tx1"/>
                </a:solidFill>
              </a:rPr>
            </a:br>
            <a:r>
              <a:rPr lang="en-US" sz="1400" dirty="0">
                <a:solidFill>
                  <a:schemeClr val="tx1"/>
                </a:solidFill>
              </a:rPr>
              <a:t>After you get your member ID card, you can register online </a:t>
            </a:r>
            <a:br>
              <a:rPr lang="en-US" sz="1400" dirty="0">
                <a:solidFill>
                  <a:schemeClr val="tx1"/>
                </a:solidFill>
              </a:rPr>
            </a:br>
            <a:r>
              <a:rPr lang="en-US" sz="1400" dirty="0">
                <a:solidFill>
                  <a:schemeClr val="tx1"/>
                </a:solidFill>
              </a:rPr>
              <a:t>at </a:t>
            </a:r>
            <a:r>
              <a:rPr lang="en-US" sz="1400" b="1" dirty="0">
                <a:solidFill>
                  <a:schemeClr val="tx1"/>
                </a:solidFill>
              </a:rPr>
              <a:t>retiree.uhc.com.</a:t>
            </a:r>
          </a:p>
          <a:p>
            <a:pPr>
              <a:spcAft>
                <a:spcPts val="2000"/>
              </a:spcAft>
            </a:pPr>
            <a:r>
              <a:rPr lang="en-US" sz="1600" b="1" dirty="0">
                <a:solidFill>
                  <a:schemeClr val="tx1"/>
                </a:solidFill>
              </a:rPr>
              <a:t>Start using your card</a:t>
            </a:r>
            <a:br>
              <a:rPr lang="en-US" sz="1400" b="1" dirty="0">
                <a:solidFill>
                  <a:schemeClr val="tx1"/>
                </a:solidFill>
              </a:rPr>
            </a:br>
            <a:r>
              <a:rPr lang="en-US" sz="1400" dirty="0">
                <a:solidFill>
                  <a:schemeClr val="tx1"/>
                </a:solidFill>
              </a:rPr>
              <a:t>You can start using your member ID card as soon as your plan is effective.</a:t>
            </a:r>
          </a:p>
          <a:p>
            <a:pPr>
              <a:spcAft>
                <a:spcPts val="1800"/>
              </a:spcAft>
            </a:pPr>
            <a:br>
              <a:rPr lang="en-US" dirty="0">
                <a:solidFill>
                  <a:srgbClr val="FF40FF"/>
                </a:solidFill>
              </a:rPr>
            </a:br>
            <a:r>
              <a:rPr lang="en-US" sz="1600" b="1" dirty="0">
                <a:solidFill>
                  <a:schemeClr val="tx1"/>
                </a:solidFill>
              </a:rPr>
              <a:t>Help us understand your unique health needs</a:t>
            </a:r>
            <a:br>
              <a:rPr lang="en-US" sz="1400" b="1" dirty="0">
                <a:solidFill>
                  <a:schemeClr val="tx1"/>
                </a:solidFill>
              </a:rPr>
            </a:br>
            <a:r>
              <a:rPr lang="en-US" sz="1400" dirty="0">
                <a:solidFill>
                  <a:schemeClr val="tx1"/>
                </a:solidFill>
              </a:rPr>
              <a:t>Soon after your effective date, we will contact you to complete a short health survey. Throughout the year, we’ll provide reminders about preventive care as well as offer programs and resources to help you live a healthier life.</a:t>
            </a:r>
          </a:p>
        </p:txBody>
      </p:sp>
      <p:sp>
        <p:nvSpPr>
          <p:cNvPr id="27" name="Slide Number Placeholder 5"/>
          <p:cNvSpPr>
            <a:spLocks noGrp="1"/>
          </p:cNvSpPr>
          <p:nvPr>
            <p:ph type="sldNum" sz="quarter" idx="12"/>
          </p:nvPr>
        </p:nvSpPr>
        <p:spPr/>
        <p:txBody>
          <a:bodyPr/>
          <a:lstStyle>
            <a:lvl1pPr>
              <a:defRPr sz="800"/>
            </a:lvl1pPr>
          </a:lstStyle>
          <a:p>
            <a:fld id="{C603FE3E-2A4C-469F-B3BA-56A69AA91A9C}" type="slidenum">
              <a:rPr lang="en-US" smtClean="0"/>
              <a:t>29</a:t>
            </a:fld>
            <a:endParaRPr lang="en-US"/>
          </a:p>
        </p:txBody>
      </p:sp>
    </p:spTree>
    <p:extLst>
      <p:ext uri="{BB962C8B-B14F-4D97-AF65-F5344CB8AC3E}">
        <p14:creationId xmlns:p14="http://schemas.microsoft.com/office/powerpoint/2010/main" val="10314781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0FBC-2DCF-8E23-CDA1-4DBD72D7FE04}"/>
              </a:ext>
            </a:extLst>
          </p:cNvPr>
          <p:cNvSpPr>
            <a:spLocks noGrp="1"/>
          </p:cNvSpPr>
          <p:nvPr>
            <p:ph type="ctrTitle"/>
          </p:nvPr>
        </p:nvSpPr>
        <p:spPr>
          <a:xfrm>
            <a:off x="1408381" y="2781839"/>
            <a:ext cx="6525128" cy="1796889"/>
          </a:xfrm>
        </p:spPr>
        <p:txBody>
          <a:bodyPr/>
          <a:lstStyle/>
          <a:p>
            <a:r>
              <a:rPr lang="en-US"/>
              <a:t>Original Medicare basics</a:t>
            </a:r>
          </a:p>
        </p:txBody>
      </p:sp>
    </p:spTree>
    <p:extLst>
      <p:ext uri="{BB962C8B-B14F-4D97-AF65-F5344CB8AC3E}">
        <p14:creationId xmlns:p14="http://schemas.microsoft.com/office/powerpoint/2010/main" val="24021880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omputer monitor and books&#10;&#10;Description automatically generated with low confidence">
            <a:extLst>
              <a:ext uri="{FF2B5EF4-FFF2-40B4-BE49-F238E27FC236}">
                <a16:creationId xmlns:a16="http://schemas.microsoft.com/office/drawing/2014/main" id="{0DA38C29-56B1-A785-E369-7668EAE56A59}"/>
              </a:ext>
            </a:extLst>
          </p:cNvPr>
          <p:cNvPicPr>
            <a:picLocks noChangeAspect="1"/>
          </p:cNvPicPr>
          <p:nvPr/>
        </p:nvPicPr>
        <p:blipFill>
          <a:blip r:embed="rId3"/>
          <a:stretch>
            <a:fillRect/>
          </a:stretch>
        </p:blipFill>
        <p:spPr>
          <a:xfrm>
            <a:off x="4922825" y="2435846"/>
            <a:ext cx="4236961" cy="3177721"/>
          </a:xfrm>
          <a:prstGeom prst="rect">
            <a:avLst/>
          </a:prstGeom>
        </p:spPr>
      </p:pic>
      <p:pic>
        <p:nvPicPr>
          <p:cNvPr id="24" name="Picture 23">
            <a:extLst>
              <a:ext uri="{FF2B5EF4-FFF2-40B4-BE49-F238E27FC236}">
                <a16:creationId xmlns:a16="http://schemas.microsoft.com/office/drawing/2014/main" id="{535535E5-6DC1-DFAF-0FD7-F3B13AD51522}"/>
              </a:ext>
            </a:extLst>
          </p:cNvPr>
          <p:cNvPicPr>
            <a:picLocks noChangeAspect="1"/>
          </p:cNvPicPr>
          <p:nvPr/>
        </p:nvPicPr>
        <p:blipFill>
          <a:blip r:embed="rId4"/>
          <a:stretch>
            <a:fillRect/>
          </a:stretch>
        </p:blipFill>
        <p:spPr>
          <a:xfrm>
            <a:off x="443036" y="1489564"/>
            <a:ext cx="429768" cy="429768"/>
          </a:xfrm>
          <a:prstGeom prst="rect">
            <a:avLst/>
          </a:prstGeom>
        </p:spPr>
      </p:pic>
      <p:sp>
        <p:nvSpPr>
          <p:cNvPr id="2" name="Title 1">
            <a:extLst>
              <a:ext uri="{FF2B5EF4-FFF2-40B4-BE49-F238E27FC236}">
                <a16:creationId xmlns:a16="http://schemas.microsoft.com/office/drawing/2014/main" id="{362B3A30-CE71-C5A0-2AD7-659928A6CADD}"/>
              </a:ext>
            </a:extLst>
          </p:cNvPr>
          <p:cNvSpPr>
            <a:spLocks noGrp="1"/>
          </p:cNvSpPr>
          <p:nvPr>
            <p:ph type="title"/>
          </p:nvPr>
        </p:nvSpPr>
        <p:spPr/>
        <p:txBody>
          <a:bodyPr/>
          <a:lstStyle/>
          <a:p>
            <a:r>
              <a:rPr lang="en-US" dirty="0"/>
              <a:t>Visit the Virtual Education Center </a:t>
            </a:r>
            <a:br>
              <a:rPr lang="en-US" dirty="0"/>
            </a:br>
            <a:r>
              <a:rPr lang="en-US" dirty="0"/>
              <a:t>to explore and learn more</a:t>
            </a:r>
          </a:p>
        </p:txBody>
      </p:sp>
      <p:sp>
        <p:nvSpPr>
          <p:cNvPr id="18" name="Text Placeholder 14">
            <a:extLst>
              <a:ext uri="{FF2B5EF4-FFF2-40B4-BE49-F238E27FC236}">
                <a16:creationId xmlns:a16="http://schemas.microsoft.com/office/drawing/2014/main" id="{CEA0836D-1F45-551E-83C2-F04032204E40}"/>
              </a:ext>
            </a:extLst>
          </p:cNvPr>
          <p:cNvSpPr txBox="1"/>
          <p:nvPr/>
        </p:nvSpPr>
        <p:spPr>
          <a:xfrm>
            <a:off x="872804" y="1557013"/>
            <a:ext cx="6581544" cy="1757665"/>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spcBef>
                <a:spcPct val="0"/>
              </a:spcBef>
              <a:spcAft>
                <a:spcPts val="1200"/>
              </a:spcAft>
              <a:buNone/>
            </a:pPr>
            <a:r>
              <a:rPr lang="en-US" sz="1600" dirty="0">
                <a:solidFill>
                  <a:schemeClr val="tx1"/>
                </a:solidFill>
              </a:rPr>
              <a:t>Learn more about the custom programs offered to plan members</a:t>
            </a:r>
          </a:p>
          <a:p>
            <a:pPr marL="0" indent="0">
              <a:spcBef>
                <a:spcPct val="0"/>
              </a:spcBef>
              <a:spcAft>
                <a:spcPts val="1200"/>
              </a:spcAft>
              <a:buNone/>
            </a:pPr>
            <a:r>
              <a:rPr lang="en-US" sz="1600" dirty="0">
                <a:solidFill>
                  <a:schemeClr val="tx1"/>
                </a:solidFill>
              </a:rPr>
              <a:t>Watch videos about the plan benefits</a:t>
            </a:r>
          </a:p>
          <a:p>
            <a:pPr marL="0" indent="0">
              <a:spcBef>
                <a:spcPct val="0"/>
              </a:spcBef>
              <a:spcAft>
                <a:spcPts val="1200"/>
              </a:spcAft>
              <a:buNone/>
            </a:pPr>
            <a:r>
              <a:rPr lang="en-US" sz="1600" dirty="0">
                <a:solidFill>
                  <a:schemeClr val="tx1"/>
                </a:solidFill>
              </a:rPr>
              <a:t>Print additional plan program information</a:t>
            </a:r>
          </a:p>
          <a:p>
            <a:pPr marL="0" indent="0">
              <a:spcBef>
                <a:spcPct val="0"/>
              </a:spcBef>
              <a:spcAft>
                <a:spcPts val="1200"/>
              </a:spcAft>
              <a:buNone/>
            </a:pPr>
            <a:r>
              <a:rPr lang="en-US" sz="1600" dirty="0">
                <a:solidFill>
                  <a:schemeClr val="tx1"/>
                </a:solidFill>
              </a:rPr>
              <a:t>Access via any tablet, computer or smartphone</a:t>
            </a:r>
          </a:p>
        </p:txBody>
      </p:sp>
      <p:grpSp>
        <p:nvGrpSpPr>
          <p:cNvPr id="5" name="Group 4">
            <a:extLst>
              <a:ext uri="{FF2B5EF4-FFF2-40B4-BE49-F238E27FC236}">
                <a16:creationId xmlns:a16="http://schemas.microsoft.com/office/drawing/2014/main" id="{494C559E-43A6-6B0D-3ABB-3B3753061EB5}"/>
              </a:ext>
            </a:extLst>
          </p:cNvPr>
          <p:cNvGrpSpPr/>
          <p:nvPr/>
        </p:nvGrpSpPr>
        <p:grpSpPr>
          <a:xfrm>
            <a:off x="448055" y="3486628"/>
            <a:ext cx="5117858" cy="584775"/>
            <a:chOff x="448056" y="4639650"/>
            <a:chExt cx="4236961" cy="584775"/>
          </a:xfrm>
        </p:grpSpPr>
        <p:sp>
          <p:nvSpPr>
            <p:cNvPr id="6" name="Content Placeholder 2">
              <a:extLst>
                <a:ext uri="{FF2B5EF4-FFF2-40B4-BE49-F238E27FC236}">
                  <a16:creationId xmlns:a16="http://schemas.microsoft.com/office/drawing/2014/main" id="{A971D82F-F431-6AD0-F14A-5621528CC52F}"/>
                </a:ext>
              </a:extLst>
            </p:cNvPr>
            <p:cNvSpPr txBox="1"/>
            <p:nvPr/>
          </p:nvSpPr>
          <p:spPr>
            <a:xfrm>
              <a:off x="448056" y="4639650"/>
              <a:ext cx="4236961" cy="584775"/>
            </a:xfrm>
            <a:prstGeom prst="rect">
              <a:avLst/>
            </a:prstGeom>
            <a:solidFill>
              <a:schemeClr val="bg2"/>
            </a:solidFill>
          </p:spPr>
          <p:txBody>
            <a:bodyPr vert="horz" wrap="square" lIns="182880" tIns="182880" rIns="91440" bIns="182880" rtlCol="0" anchor="ctr">
              <a:spAutoFit/>
            </a:bodyPr>
            <a:lstStyle>
              <a:defPPr>
                <a:defRPr lang="en-US"/>
              </a:defPPr>
              <a:lvl1pPr marL="92068" indent="-92068" algn="l" defTabSz="685750" rtl="0" eaLnBrk="1" latinLnBrk="0" hangingPunct="1">
                <a:lnSpc>
                  <a:spcPct val="100000"/>
                </a:lnSpc>
                <a:spcBef>
                  <a:spcPts val="300"/>
                </a:spcBef>
                <a:spcAft>
                  <a:spcPts val="600"/>
                </a:spcAft>
                <a:buClr>
                  <a:schemeClr val="accent1"/>
                </a:buClr>
                <a:buFont typeface="Arial" panose="020B0604020202020204" pitchFamily="34" charset="0"/>
                <a:buChar char="•"/>
                <a:defRPr sz="1400" b="0" i="0" kern="1200">
                  <a:solidFill>
                    <a:srgbClr val="002677"/>
                  </a:solidFill>
                  <a:latin typeface="+mn-lt"/>
                  <a:ea typeface="+mn-ea"/>
                  <a:cs typeface="Arial" panose="020B0604020202020204" pitchFamily="34" charset="0"/>
                </a:defRPr>
              </a:lvl1pPr>
              <a:lvl2pPr marL="201598" indent="-82545" algn="l" defTabSz="685750" rtl="0" eaLnBrk="1" latinLnBrk="0" hangingPunct="1">
                <a:lnSpc>
                  <a:spcPct val="10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06364"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395258" indent="-80957" algn="l" defTabSz="685750" rtl="0" eaLnBrk="1" latinLnBrk="0" hangingPunct="1">
                <a:lnSpc>
                  <a:spcPct val="10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00026" indent="-88894" algn="l" defTabSz="685750" rtl="0" eaLnBrk="1" latinLnBrk="0" hangingPunct="1">
                <a:lnSpc>
                  <a:spcPct val="10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522288" indent="0">
                <a:buNone/>
              </a:pPr>
              <a:r>
                <a:rPr lang="en-US" sz="1400" b="1" dirty="0">
                  <a:latin typeface="Arial" panose="020B0604020202020204" pitchFamily="34" charset="0"/>
                  <a:cs typeface="Arial" panose="020B0604020202020204" pitchFamily="34" charset="0"/>
                </a:rPr>
                <a:t>uhcvirtualretiree.com/</a:t>
              </a:r>
              <a:r>
                <a:rPr lang="en-US" b="1" dirty="0">
                  <a:latin typeface="Arial" panose="020B0604020202020204" pitchFamily="34" charset="0"/>
                </a:rPr>
                <a:t>ss</a:t>
              </a:r>
              <a:endParaRPr lang="en-US" sz="14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EB46EAD-07CA-A6F1-8173-4B07A8C86A19}"/>
                </a:ext>
              </a:extLst>
            </p:cNvPr>
            <p:cNvPicPr>
              <a:picLocks noChangeAspect="1"/>
            </p:cNvPicPr>
            <p:nvPr/>
          </p:nvPicPr>
          <p:blipFill>
            <a:blip r:embed="rId5"/>
            <a:stretch>
              <a:fillRect/>
            </a:stretch>
          </p:blipFill>
          <p:spPr>
            <a:xfrm>
              <a:off x="593900" y="4717154"/>
              <a:ext cx="429768" cy="429768"/>
            </a:xfrm>
            <a:prstGeom prst="rect">
              <a:avLst/>
            </a:prstGeom>
          </p:spPr>
        </p:pic>
      </p:grpSp>
      <p:pic>
        <p:nvPicPr>
          <p:cNvPr id="13" name="Picture 12">
            <a:extLst>
              <a:ext uri="{FF2B5EF4-FFF2-40B4-BE49-F238E27FC236}">
                <a16:creationId xmlns:a16="http://schemas.microsoft.com/office/drawing/2014/main" id="{F8B4C7C4-D972-E7E9-F1ED-DEFF6B0CE29F}"/>
              </a:ext>
            </a:extLst>
          </p:cNvPr>
          <p:cNvPicPr>
            <a:picLocks noChangeAspect="1"/>
          </p:cNvPicPr>
          <p:nvPr/>
        </p:nvPicPr>
        <p:blipFill>
          <a:blip r:embed="rId4"/>
          <a:stretch>
            <a:fillRect/>
          </a:stretch>
        </p:blipFill>
        <p:spPr>
          <a:xfrm>
            <a:off x="443036" y="1912218"/>
            <a:ext cx="429768" cy="429768"/>
          </a:xfrm>
          <a:prstGeom prst="rect">
            <a:avLst/>
          </a:prstGeom>
        </p:spPr>
      </p:pic>
      <p:pic>
        <p:nvPicPr>
          <p:cNvPr id="14" name="Picture 13">
            <a:extLst>
              <a:ext uri="{FF2B5EF4-FFF2-40B4-BE49-F238E27FC236}">
                <a16:creationId xmlns:a16="http://schemas.microsoft.com/office/drawing/2014/main" id="{A810E913-ED80-5997-E723-513154347258}"/>
              </a:ext>
            </a:extLst>
          </p:cNvPr>
          <p:cNvPicPr>
            <a:picLocks noChangeAspect="1"/>
          </p:cNvPicPr>
          <p:nvPr/>
        </p:nvPicPr>
        <p:blipFill>
          <a:blip r:embed="rId4"/>
          <a:stretch>
            <a:fillRect/>
          </a:stretch>
        </p:blipFill>
        <p:spPr>
          <a:xfrm>
            <a:off x="443036" y="2324933"/>
            <a:ext cx="429768" cy="429768"/>
          </a:xfrm>
          <a:prstGeom prst="rect">
            <a:avLst/>
          </a:prstGeom>
        </p:spPr>
      </p:pic>
      <p:pic>
        <p:nvPicPr>
          <p:cNvPr id="15" name="Picture 14">
            <a:extLst>
              <a:ext uri="{FF2B5EF4-FFF2-40B4-BE49-F238E27FC236}">
                <a16:creationId xmlns:a16="http://schemas.microsoft.com/office/drawing/2014/main" id="{3FD56586-ED47-4E32-38A1-23211D6C1218}"/>
              </a:ext>
            </a:extLst>
          </p:cNvPr>
          <p:cNvPicPr>
            <a:picLocks noChangeAspect="1"/>
          </p:cNvPicPr>
          <p:nvPr/>
        </p:nvPicPr>
        <p:blipFill>
          <a:blip r:embed="rId4"/>
          <a:stretch>
            <a:fillRect/>
          </a:stretch>
        </p:blipFill>
        <p:spPr>
          <a:xfrm>
            <a:off x="443036" y="2697893"/>
            <a:ext cx="429768" cy="429768"/>
          </a:xfrm>
          <a:prstGeom prst="rect">
            <a:avLst/>
          </a:prstGeom>
        </p:spPr>
      </p:pic>
      <p:sp>
        <p:nvSpPr>
          <p:cNvPr id="25" name="Slide Number Placeholder 5"/>
          <p:cNvSpPr>
            <a:spLocks noGrp="1"/>
          </p:cNvSpPr>
          <p:nvPr>
            <p:ph type="sldNum" sz="quarter" idx="12"/>
          </p:nvPr>
        </p:nvSpPr>
        <p:spPr/>
        <p:txBody>
          <a:bodyPr/>
          <a:lstStyle>
            <a:lvl1pPr>
              <a:defRPr sz="800"/>
            </a:lvl1pPr>
          </a:lstStyle>
          <a:p>
            <a:fld id="{042C6AB6-B82D-4DE3-9521-5C46BBCD3B71}" type="slidenum">
              <a:rPr lang="en-US" smtClean="0"/>
              <a:t>30</a:t>
            </a:fld>
            <a:endParaRPr lang="en-US"/>
          </a:p>
        </p:txBody>
      </p:sp>
    </p:spTree>
    <p:extLst>
      <p:ext uri="{BB962C8B-B14F-4D97-AF65-F5344CB8AC3E}">
        <p14:creationId xmlns:p14="http://schemas.microsoft.com/office/powerpoint/2010/main" val="287902330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E835A2-F454-BCE2-F31F-DE870DBDE283}"/>
              </a:ext>
            </a:extLst>
          </p:cNvPr>
          <p:cNvSpPr/>
          <p:nvPr/>
        </p:nvSpPr>
        <p:spPr>
          <a:xfrm>
            <a:off x="5860111" y="0"/>
            <a:ext cx="328388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en-US"/>
          </a:p>
        </p:txBody>
      </p:sp>
      <p:sp>
        <p:nvSpPr>
          <p:cNvPr id="7" name="TextBox 6">
            <a:extLst>
              <a:ext uri="{FF2B5EF4-FFF2-40B4-BE49-F238E27FC236}">
                <a16:creationId xmlns:a16="http://schemas.microsoft.com/office/drawing/2014/main" id="{EFCBE548-0D85-0567-7F5F-7C7A63F4FB96}"/>
              </a:ext>
            </a:extLst>
          </p:cNvPr>
          <p:cNvSpPr txBox="1"/>
          <p:nvPr/>
        </p:nvSpPr>
        <p:spPr>
          <a:xfrm>
            <a:off x="6110433" y="2718491"/>
            <a:ext cx="2930825" cy="3123932"/>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300"/>
              </a:spcBef>
              <a:spcAft>
                <a:spcPts val="600"/>
              </a:spcAft>
            </a:pPr>
            <a:r>
              <a:rPr lang="en-US" sz="1600" b="1" dirty="0">
                <a:solidFill>
                  <a:schemeClr val="accent1"/>
                </a:solidFill>
                <a:latin typeface="+mj-lt"/>
                <a:cs typeface="Arial" panose="020B0604020202020204" pitchFamily="34" charset="0"/>
              </a:rPr>
              <a:t>After you sign up, </a:t>
            </a:r>
            <a:br>
              <a:rPr lang="en-US" sz="1600" b="1" dirty="0">
                <a:solidFill>
                  <a:schemeClr val="accent1"/>
                </a:solidFill>
                <a:latin typeface="+mj-lt"/>
                <a:cs typeface="Arial" panose="020B0604020202020204" pitchFamily="34" charset="0"/>
              </a:rPr>
            </a:br>
            <a:r>
              <a:rPr lang="en-US" sz="1600" b="1" dirty="0">
                <a:solidFill>
                  <a:schemeClr val="accent1"/>
                </a:solidFill>
                <a:latin typeface="+mj-lt"/>
                <a:cs typeface="Arial" panose="020B0604020202020204" pitchFamily="34" charset="0"/>
              </a:rPr>
              <a:t>you can:</a:t>
            </a:r>
          </a:p>
          <a:p>
            <a:pPr marL="171450" indent="-171450">
              <a:spcBef>
                <a:spcPts val="300"/>
              </a:spcBef>
              <a:spcAft>
                <a:spcPts val="600"/>
              </a:spcAft>
              <a:buFont typeface="Arial" panose="020B0604020202020204" pitchFamily="34" charset="0"/>
              <a:buChar char="•"/>
            </a:pPr>
            <a:r>
              <a:rPr lang="en-US" sz="1200" b="1" dirty="0"/>
              <a:t>Look</a:t>
            </a:r>
            <a:r>
              <a:rPr lang="en-US" sz="1200" dirty="0"/>
              <a:t> </a:t>
            </a:r>
            <a:r>
              <a:rPr lang="en-US" sz="1200" b="1" dirty="0"/>
              <a:t>up</a:t>
            </a:r>
            <a:r>
              <a:rPr lang="en-US" sz="1200" dirty="0"/>
              <a:t> your latest claim information </a:t>
            </a:r>
          </a:p>
          <a:p>
            <a:pPr marL="171450" indent="-171450">
              <a:spcBef>
                <a:spcPts val="300"/>
              </a:spcBef>
              <a:spcAft>
                <a:spcPts val="600"/>
              </a:spcAft>
              <a:buFont typeface="Arial" panose="020B0604020202020204" pitchFamily="34" charset="0"/>
              <a:buChar char="•"/>
            </a:pPr>
            <a:r>
              <a:rPr lang="en-US" sz="1200" b="1" dirty="0"/>
              <a:t>Review</a:t>
            </a:r>
            <a:r>
              <a:rPr lang="en-US" sz="1200" dirty="0"/>
              <a:t> benefit information and </a:t>
            </a:r>
            <a:br>
              <a:rPr lang="en-US" sz="1200" dirty="0"/>
            </a:br>
            <a:r>
              <a:rPr lang="en-US" sz="1200" dirty="0"/>
              <a:t>plan materials </a:t>
            </a:r>
          </a:p>
          <a:p>
            <a:pPr marL="171450" indent="-171450">
              <a:spcBef>
                <a:spcPts val="300"/>
              </a:spcBef>
              <a:spcAft>
                <a:spcPts val="600"/>
              </a:spcAft>
              <a:buFont typeface="Arial" panose="020B0604020202020204" pitchFamily="34" charset="0"/>
              <a:buChar char="•"/>
            </a:pPr>
            <a:r>
              <a:rPr lang="en-US" sz="1200" b="1" dirty="0"/>
              <a:t>Print</a:t>
            </a:r>
            <a:r>
              <a:rPr lang="en-US" sz="1200" dirty="0"/>
              <a:t> a temporary member ID card and request a new one</a:t>
            </a:r>
          </a:p>
          <a:p>
            <a:pPr marL="171450" indent="-171450">
              <a:spcBef>
                <a:spcPts val="300"/>
              </a:spcBef>
              <a:spcAft>
                <a:spcPts val="600"/>
              </a:spcAft>
              <a:buFont typeface="Arial" panose="020B0604020202020204" pitchFamily="34" charset="0"/>
              <a:buChar char="•"/>
            </a:pPr>
            <a:r>
              <a:rPr lang="en-US" sz="1200" b="1" dirty="0"/>
              <a:t>Look up</a:t>
            </a:r>
            <a:r>
              <a:rPr lang="en-US" sz="1200" dirty="0"/>
              <a:t> drugs and how much they cost under your plan</a:t>
            </a:r>
          </a:p>
          <a:p>
            <a:pPr marL="171450" indent="-171450">
              <a:spcBef>
                <a:spcPts val="300"/>
              </a:spcBef>
              <a:spcAft>
                <a:spcPts val="600"/>
              </a:spcAft>
              <a:buFont typeface="Arial" panose="020B0604020202020204" pitchFamily="34" charset="0"/>
              <a:buChar char="•"/>
            </a:pPr>
            <a:r>
              <a:rPr lang="en-US" sz="1200" b="1" dirty="0"/>
              <a:t>Search </a:t>
            </a:r>
            <a:r>
              <a:rPr lang="en-US" sz="1200" dirty="0"/>
              <a:t>for network providers</a:t>
            </a:r>
          </a:p>
          <a:p>
            <a:pPr marL="171450" indent="-171450">
              <a:spcBef>
                <a:spcPts val="300"/>
              </a:spcBef>
              <a:spcAft>
                <a:spcPts val="600"/>
              </a:spcAft>
              <a:buFont typeface="Arial" panose="020B0604020202020204" pitchFamily="34" charset="0"/>
              <a:buChar char="•"/>
            </a:pPr>
            <a:r>
              <a:rPr lang="en-US" sz="1200" b="1" dirty="0"/>
              <a:t>Sign up </a:t>
            </a:r>
            <a:r>
              <a:rPr lang="en-US" sz="1200" dirty="0"/>
              <a:t>to get your Explanation of Benefits online</a:t>
            </a:r>
          </a:p>
        </p:txBody>
      </p:sp>
      <p:sp>
        <p:nvSpPr>
          <p:cNvPr id="12" name="Text Placeholder 14">
            <a:extLst>
              <a:ext uri="{FF2B5EF4-FFF2-40B4-BE49-F238E27FC236}">
                <a16:creationId xmlns:a16="http://schemas.microsoft.com/office/drawing/2014/main" id="{D0B8F13B-EAB1-3AEF-3C13-C6F84BAAFC39}"/>
              </a:ext>
            </a:extLst>
          </p:cNvPr>
          <p:cNvSpPr txBox="1"/>
          <p:nvPr/>
        </p:nvSpPr>
        <p:spPr>
          <a:xfrm>
            <a:off x="371802" y="2063190"/>
            <a:ext cx="4429024" cy="3346042"/>
          </a:xfrm>
          <a:prstGeom prst="rect">
            <a:avLst/>
          </a:prstGeom>
        </p:spPr>
        <p:txBody>
          <a:bodyPr vert="horz" lIns="91440" tIns="45720" rIns="91440" bIns="45720" rtlCol="0" anchor="t">
            <a:noAutofit/>
          </a:bodyPr>
          <a:lstStyle>
            <a:defPPr>
              <a:defRPr lang="en-US"/>
            </a:defPPr>
            <a:lvl1pPr marL="0" indent="0" algn="l" defTabSz="685750" rtl="0" eaLnBrk="1" latinLnBrk="0" hangingPunct="1">
              <a:lnSpc>
                <a:spcPct val="100000"/>
              </a:lnSpc>
              <a:spcBef>
                <a:spcPts val="300"/>
              </a:spcBef>
              <a:spcAft>
                <a:spcPts val="600"/>
              </a:spcAft>
              <a:buClr>
                <a:schemeClr val="accent1"/>
              </a:buClr>
              <a:buFont typeface="Arial" panose="020B0604020202020204" pitchFamily="34" charset="0"/>
              <a:buNone/>
              <a:defRPr sz="700" b="0" i="0" kern="1200">
                <a:solidFill>
                  <a:schemeClr val="tx2"/>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spcBef>
                <a:spcPts val="1200"/>
              </a:spcBef>
              <a:spcAft>
                <a:spcPts val="1200"/>
              </a:spcAft>
            </a:pPr>
            <a:r>
              <a:rPr lang="en-US" sz="1600" b="1">
                <a:solidFill>
                  <a:schemeClr val="tx1"/>
                </a:solidFill>
              </a:rPr>
              <a:t>Follow these easy steps to register for your secure and personal online account:</a:t>
            </a:r>
          </a:p>
          <a:p>
            <a:pPr marL="460375">
              <a:spcBef>
                <a:spcPct val="0"/>
              </a:spcBef>
              <a:spcAft>
                <a:spcPts val="1200"/>
              </a:spcAft>
            </a:pPr>
            <a:r>
              <a:rPr lang="en-US" sz="1400">
                <a:solidFill>
                  <a:schemeClr val="tx1"/>
                </a:solidFill>
              </a:rPr>
              <a:t>Visit the website and click on the </a:t>
            </a:r>
            <a:r>
              <a:rPr lang="en-US" sz="1400" b="1">
                <a:solidFill>
                  <a:schemeClr val="tx1"/>
                </a:solidFill>
              </a:rPr>
              <a:t>Sign In or register </a:t>
            </a:r>
            <a:r>
              <a:rPr lang="en-US" sz="1400">
                <a:solidFill>
                  <a:schemeClr val="tx1"/>
                </a:solidFill>
              </a:rPr>
              <a:t>button and then click </a:t>
            </a:r>
            <a:r>
              <a:rPr lang="en-US" sz="1400" b="1">
                <a:solidFill>
                  <a:schemeClr val="tx1"/>
                </a:solidFill>
              </a:rPr>
              <a:t>Register Now</a:t>
            </a:r>
          </a:p>
          <a:p>
            <a:pPr marL="460375">
              <a:spcBef>
                <a:spcPct val="0"/>
              </a:spcBef>
              <a:spcAft>
                <a:spcPts val="1200"/>
              </a:spcAft>
              <a:buNone/>
            </a:pPr>
            <a:r>
              <a:rPr lang="en-US" sz="1400">
                <a:solidFill>
                  <a:schemeClr val="tx1"/>
                </a:solidFill>
              </a:rPr>
              <a:t>Enter your information (first and last name, date of birth, UnitedHealthcare member ID number or Medicare number) and click </a:t>
            </a:r>
            <a:r>
              <a:rPr lang="en-US" sz="1400" b="1">
                <a:solidFill>
                  <a:schemeClr val="tx1"/>
                </a:solidFill>
              </a:rPr>
              <a:t>Continue</a:t>
            </a:r>
          </a:p>
          <a:p>
            <a:pPr marL="460375">
              <a:spcBef>
                <a:spcPct val="0"/>
              </a:spcBef>
              <a:spcAft>
                <a:spcPts val="1200"/>
              </a:spcAft>
              <a:buNone/>
            </a:pPr>
            <a:r>
              <a:rPr lang="en-US" sz="1400">
                <a:solidFill>
                  <a:schemeClr val="tx1"/>
                </a:solidFill>
              </a:rPr>
              <a:t>Create your username and password, enter your email address, and click </a:t>
            </a:r>
            <a:r>
              <a:rPr lang="en-US" sz="1400" b="1">
                <a:solidFill>
                  <a:schemeClr val="tx1"/>
                </a:solidFill>
              </a:rPr>
              <a:t>Create my ID</a:t>
            </a:r>
          </a:p>
          <a:p>
            <a:pPr marL="460375">
              <a:spcBef>
                <a:spcPct val="0"/>
              </a:spcBef>
              <a:spcAft>
                <a:spcPts val="1200"/>
              </a:spcAft>
              <a:buNone/>
            </a:pPr>
            <a:r>
              <a:rPr lang="en-US" sz="1400">
                <a:solidFill>
                  <a:schemeClr val="tx1"/>
                </a:solidFill>
              </a:rPr>
              <a:t>For security purposes, you will need to verify your account by email, call or text</a:t>
            </a:r>
          </a:p>
        </p:txBody>
      </p:sp>
      <p:pic>
        <p:nvPicPr>
          <p:cNvPr id="24" name="Picture 23">
            <a:extLst>
              <a:ext uri="{FF2B5EF4-FFF2-40B4-BE49-F238E27FC236}">
                <a16:creationId xmlns:a16="http://schemas.microsoft.com/office/drawing/2014/main" id="{535535E5-6DC1-DFAF-0FD7-F3B13AD51522}"/>
              </a:ext>
            </a:extLst>
          </p:cNvPr>
          <p:cNvPicPr>
            <a:picLocks noChangeAspect="1"/>
          </p:cNvPicPr>
          <p:nvPr/>
        </p:nvPicPr>
        <p:blipFill>
          <a:blip r:embed="rId3"/>
          <a:stretch>
            <a:fillRect/>
          </a:stretch>
        </p:blipFill>
        <p:spPr>
          <a:xfrm>
            <a:off x="443036" y="2652363"/>
            <a:ext cx="429768" cy="429768"/>
          </a:xfrm>
          <a:prstGeom prst="rect">
            <a:avLst/>
          </a:prstGeom>
        </p:spPr>
      </p:pic>
      <p:sp>
        <p:nvSpPr>
          <p:cNvPr id="2" name="Title 1">
            <a:extLst>
              <a:ext uri="{FF2B5EF4-FFF2-40B4-BE49-F238E27FC236}">
                <a16:creationId xmlns:a16="http://schemas.microsoft.com/office/drawing/2014/main" id="{362B3A30-CE71-C5A0-2AD7-659928A6CADD}"/>
              </a:ext>
            </a:extLst>
          </p:cNvPr>
          <p:cNvSpPr>
            <a:spLocks noGrp="1"/>
          </p:cNvSpPr>
          <p:nvPr>
            <p:ph type="title"/>
          </p:nvPr>
        </p:nvSpPr>
        <p:spPr>
          <a:xfrm>
            <a:off x="371801" y="347472"/>
            <a:ext cx="5155696" cy="1056387"/>
          </a:xfrm>
        </p:spPr>
        <p:txBody>
          <a:bodyPr/>
          <a:lstStyle/>
          <a:p>
            <a:r>
              <a:rPr lang="en-US" dirty="0"/>
              <a:t>Register for your secure personal online account at </a:t>
            </a:r>
            <a:r>
              <a:rPr lang="en-US" b="1" dirty="0"/>
              <a:t>retiree.uhc.com</a:t>
            </a:r>
            <a:endParaRPr lang="en-US" dirty="0"/>
          </a:p>
        </p:txBody>
      </p:sp>
      <p:pic>
        <p:nvPicPr>
          <p:cNvPr id="13" name="Picture 12">
            <a:extLst>
              <a:ext uri="{FF2B5EF4-FFF2-40B4-BE49-F238E27FC236}">
                <a16:creationId xmlns:a16="http://schemas.microsoft.com/office/drawing/2014/main" id="{F8B4C7C4-D972-E7E9-F1ED-DEFF6B0CE29F}"/>
              </a:ext>
            </a:extLst>
          </p:cNvPr>
          <p:cNvPicPr>
            <a:picLocks noChangeAspect="1"/>
          </p:cNvPicPr>
          <p:nvPr/>
        </p:nvPicPr>
        <p:blipFill>
          <a:blip r:embed="rId3"/>
          <a:stretch>
            <a:fillRect/>
          </a:stretch>
        </p:blipFill>
        <p:spPr>
          <a:xfrm>
            <a:off x="443036" y="3223384"/>
            <a:ext cx="429768" cy="429768"/>
          </a:xfrm>
          <a:prstGeom prst="rect">
            <a:avLst/>
          </a:prstGeom>
        </p:spPr>
      </p:pic>
      <p:pic>
        <p:nvPicPr>
          <p:cNvPr id="14" name="Picture 13">
            <a:extLst>
              <a:ext uri="{FF2B5EF4-FFF2-40B4-BE49-F238E27FC236}">
                <a16:creationId xmlns:a16="http://schemas.microsoft.com/office/drawing/2014/main" id="{A810E913-ED80-5997-E723-513154347258}"/>
              </a:ext>
            </a:extLst>
          </p:cNvPr>
          <p:cNvPicPr>
            <a:picLocks noChangeAspect="1"/>
          </p:cNvPicPr>
          <p:nvPr/>
        </p:nvPicPr>
        <p:blipFill>
          <a:blip r:embed="rId3"/>
          <a:stretch>
            <a:fillRect/>
          </a:stretch>
        </p:blipFill>
        <p:spPr>
          <a:xfrm>
            <a:off x="443036" y="4028495"/>
            <a:ext cx="429768" cy="429768"/>
          </a:xfrm>
          <a:prstGeom prst="rect">
            <a:avLst/>
          </a:prstGeom>
        </p:spPr>
      </p:pic>
      <p:pic>
        <p:nvPicPr>
          <p:cNvPr id="15" name="Picture 14">
            <a:extLst>
              <a:ext uri="{FF2B5EF4-FFF2-40B4-BE49-F238E27FC236}">
                <a16:creationId xmlns:a16="http://schemas.microsoft.com/office/drawing/2014/main" id="{3FD56586-ED47-4E32-38A1-23211D6C1218}"/>
              </a:ext>
            </a:extLst>
          </p:cNvPr>
          <p:cNvPicPr>
            <a:picLocks noChangeAspect="1"/>
          </p:cNvPicPr>
          <p:nvPr/>
        </p:nvPicPr>
        <p:blipFill>
          <a:blip r:embed="rId3"/>
          <a:stretch>
            <a:fillRect/>
          </a:stretch>
        </p:blipFill>
        <p:spPr>
          <a:xfrm>
            <a:off x="443036" y="4593824"/>
            <a:ext cx="429768" cy="429768"/>
          </a:xfrm>
          <a:prstGeom prst="rect">
            <a:avLst/>
          </a:prstGeom>
        </p:spPr>
      </p:pic>
      <p:pic>
        <p:nvPicPr>
          <p:cNvPr id="17" name="Picture 16" descr="A stethoscope connected to a heart on a computer screen&#10;&#10;Description automatically generated with low confidence">
            <a:extLst>
              <a:ext uri="{FF2B5EF4-FFF2-40B4-BE49-F238E27FC236}">
                <a16:creationId xmlns:a16="http://schemas.microsoft.com/office/drawing/2014/main" id="{3AC46A60-1BED-7671-695F-3B561EB9A397}"/>
              </a:ext>
            </a:extLst>
          </p:cNvPr>
          <p:cNvPicPr>
            <a:picLocks noChangeAspect="1"/>
          </p:cNvPicPr>
          <p:nvPr/>
        </p:nvPicPr>
        <p:blipFill>
          <a:blip r:embed="rId4"/>
          <a:stretch>
            <a:fillRect/>
          </a:stretch>
        </p:blipFill>
        <p:spPr>
          <a:xfrm>
            <a:off x="5860110" y="0"/>
            <a:ext cx="3283890" cy="2462918"/>
          </a:xfrm>
          <a:prstGeom prst="rect">
            <a:avLst/>
          </a:prstGeom>
        </p:spPr>
      </p:pic>
      <p:sp>
        <p:nvSpPr>
          <p:cNvPr id="25" name="Slide Number Placeholder 5"/>
          <p:cNvSpPr>
            <a:spLocks noGrp="1"/>
          </p:cNvSpPr>
          <p:nvPr>
            <p:ph type="sldNum" sz="quarter" idx="12"/>
          </p:nvPr>
        </p:nvSpPr>
        <p:spPr/>
        <p:txBody>
          <a:bodyPr/>
          <a:lstStyle>
            <a:lvl1pPr>
              <a:defRPr sz="800"/>
            </a:lvl1pPr>
          </a:lstStyle>
          <a:p>
            <a:fld id="{9C54A882-325B-4B77-8B0A-2833C1BBDCFA}" type="slidenum">
              <a:rPr lang="en-US" smtClean="0"/>
              <a:t>31</a:t>
            </a:fld>
            <a:endParaRPr lang="en-US"/>
          </a:p>
        </p:txBody>
      </p:sp>
    </p:spTree>
    <p:extLst>
      <p:ext uri="{BB962C8B-B14F-4D97-AF65-F5344CB8AC3E}">
        <p14:creationId xmlns:p14="http://schemas.microsoft.com/office/powerpoint/2010/main" val="96897894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55C16BAF-ECB7-5245-08C0-ACAEEB1520FE}"/>
              </a:ext>
            </a:extLst>
          </p:cNvPr>
          <p:cNvSpPr txBox="1"/>
          <p:nvPr/>
        </p:nvSpPr>
        <p:spPr>
          <a:xfrm>
            <a:off x="5592949" y="1137589"/>
            <a:ext cx="2839509" cy="4372873"/>
          </a:xfrm>
          <a:prstGeom prst="rect">
            <a:avLst/>
          </a:prstGeom>
          <a:solidFill>
            <a:schemeClr val="bg2"/>
          </a:solidFill>
        </p:spPr>
        <p:txBody>
          <a:bodyPr vert="horz" lIns="274320" tIns="1920240" rIns="274320" bIns="45720" rtlCol="0">
            <a:noAutofit/>
          </a:bodyPr>
          <a:lstStyle>
            <a:defPPr>
              <a:defRPr lang="en-US"/>
            </a:defPPr>
            <a:lvl1pPr marL="114292" indent="-114292"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7473" indent="-98418"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14303" indent="-82545"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4783" indent="-90482"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493677" indent="-80957"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Font typeface="Arial" panose="020B0604020202020204" pitchFamily="34" charset="0"/>
              <a:buNone/>
            </a:pPr>
            <a:r>
              <a:rPr lang="en-US" sz="1600" b="1">
                <a:solidFill>
                  <a:schemeClr val="tx1"/>
                </a:solidFill>
              </a:rPr>
              <a:t>To download the app, scan the QR code with the camera on a smartphone or tablet</a:t>
            </a:r>
          </a:p>
        </p:txBody>
      </p:sp>
      <p:sp>
        <p:nvSpPr>
          <p:cNvPr id="4" name="Text Placeholder 3">
            <a:extLst>
              <a:ext uri="{FF2B5EF4-FFF2-40B4-BE49-F238E27FC236}">
                <a16:creationId xmlns:a16="http://schemas.microsoft.com/office/drawing/2014/main" id="{5632EA73-156E-9B7A-444D-CEF2635F2ADD}"/>
              </a:ext>
            </a:extLst>
          </p:cNvPr>
          <p:cNvSpPr>
            <a:spLocks noGrp="1"/>
          </p:cNvSpPr>
          <p:nvPr>
            <p:ph type="body" sz="quarter" idx="13"/>
          </p:nvPr>
        </p:nvSpPr>
        <p:spPr>
          <a:xfrm>
            <a:off x="374905" y="1137590"/>
            <a:ext cx="4743747" cy="4556233"/>
          </a:xfrm>
        </p:spPr>
        <p:txBody>
          <a:bodyPr/>
          <a:lstStyle/>
          <a:p>
            <a:pPr marL="0" indent="0">
              <a:buNone/>
            </a:pPr>
            <a:r>
              <a:rPr lang="en-US" sz="1600" dirty="0">
                <a:solidFill>
                  <a:schemeClr val="tx1"/>
                </a:solidFill>
                <a:effectLst/>
              </a:rPr>
              <a:t>With the UnitedHealthcare mobile app, you can stay on top of your benefits 24/7 anywhere you go.</a:t>
            </a:r>
            <a:endParaRPr lang="en-US" sz="1600" dirty="0">
              <a:solidFill>
                <a:schemeClr val="tx1"/>
              </a:solidFill>
            </a:endParaRPr>
          </a:p>
          <a:p>
            <a:pPr marL="0" indent="0">
              <a:spcBef>
                <a:spcPts val="900"/>
              </a:spcBef>
              <a:buNone/>
            </a:pPr>
            <a:r>
              <a:rPr lang="en-US" sz="1600" b="1" dirty="0">
                <a:solidFill>
                  <a:schemeClr val="tx1"/>
                </a:solidFill>
                <a:effectLst/>
              </a:rPr>
              <a:t>Find care</a:t>
            </a:r>
          </a:p>
          <a:p>
            <a:r>
              <a:rPr lang="en-US" dirty="0">
                <a:solidFill>
                  <a:schemeClr val="tx1"/>
                </a:solidFill>
                <a:effectLst/>
              </a:rPr>
              <a:t>Find network care options for providers, </a:t>
            </a:r>
            <a:br>
              <a:rPr lang="en-US" dirty="0">
                <a:solidFill>
                  <a:schemeClr val="tx1"/>
                </a:solidFill>
                <a:effectLst/>
              </a:rPr>
            </a:br>
            <a:r>
              <a:rPr lang="en-US" dirty="0">
                <a:solidFill>
                  <a:schemeClr val="tx1"/>
                </a:solidFill>
                <a:effectLst/>
              </a:rPr>
              <a:t>clinics and hospitals in your area</a:t>
            </a:r>
          </a:p>
          <a:p>
            <a:r>
              <a:rPr lang="en-US" dirty="0">
                <a:solidFill>
                  <a:schemeClr val="tx1"/>
                </a:solidFill>
                <a:effectLst/>
              </a:rPr>
              <a:t>Talk to a provider 24/7</a:t>
            </a:r>
          </a:p>
          <a:p>
            <a:pPr marL="0" indent="0">
              <a:spcBef>
                <a:spcPts val="900"/>
              </a:spcBef>
              <a:buNone/>
            </a:pPr>
            <a:r>
              <a:rPr lang="en-US" sz="1600" b="1" dirty="0">
                <a:solidFill>
                  <a:schemeClr val="tx1"/>
                </a:solidFill>
                <a:effectLst/>
              </a:rPr>
              <a:t>Manage your health plan details</a:t>
            </a:r>
          </a:p>
          <a:p>
            <a:r>
              <a:rPr lang="en-US" dirty="0">
                <a:solidFill>
                  <a:schemeClr val="tx1"/>
                </a:solidFill>
                <a:effectLst/>
              </a:rPr>
              <a:t>Generate and share digital health plan ID cards</a:t>
            </a:r>
          </a:p>
          <a:p>
            <a:r>
              <a:rPr lang="en-US" dirty="0">
                <a:solidFill>
                  <a:schemeClr val="tx1"/>
                </a:solidFill>
                <a:effectLst/>
              </a:rPr>
              <a:t>View claims and rewards</a:t>
            </a:r>
          </a:p>
          <a:p>
            <a:pPr marL="0" indent="0">
              <a:spcBef>
                <a:spcPts val="900"/>
              </a:spcBef>
              <a:buNone/>
            </a:pPr>
            <a:r>
              <a:rPr lang="en-US" sz="1600" b="1" dirty="0">
                <a:solidFill>
                  <a:schemeClr val="tx1"/>
                </a:solidFill>
                <a:effectLst/>
              </a:rPr>
              <a:t>Stay on top of costs</a:t>
            </a:r>
          </a:p>
          <a:p>
            <a:r>
              <a:rPr lang="en-US" dirty="0">
                <a:solidFill>
                  <a:schemeClr val="tx1"/>
                </a:solidFill>
                <a:effectLst/>
              </a:rPr>
              <a:t>View your copay, annual deductible and </a:t>
            </a:r>
            <a:br>
              <a:rPr lang="en-US" dirty="0">
                <a:solidFill>
                  <a:schemeClr val="tx1"/>
                </a:solidFill>
                <a:effectLst/>
              </a:rPr>
            </a:br>
            <a:r>
              <a:rPr lang="en-US" dirty="0">
                <a:solidFill>
                  <a:schemeClr val="tx1"/>
                </a:solidFill>
                <a:effectLst/>
              </a:rPr>
              <a:t>out-of-pocket expenses</a:t>
            </a:r>
          </a:p>
          <a:p>
            <a:pPr marL="0" indent="0">
              <a:spcBef>
                <a:spcPts val="900"/>
              </a:spcBef>
              <a:buNone/>
            </a:pPr>
            <a:r>
              <a:rPr lang="en-US" sz="1600" b="1" dirty="0">
                <a:solidFill>
                  <a:schemeClr val="tx1"/>
                </a:solidFill>
                <a:effectLst/>
              </a:rPr>
              <a:t>Fitness</a:t>
            </a:r>
          </a:p>
          <a:p>
            <a:r>
              <a:rPr lang="en-US" dirty="0">
                <a:solidFill>
                  <a:schemeClr val="tx1"/>
                </a:solidFill>
                <a:effectLst/>
              </a:rPr>
              <a:t>Find a gym location</a:t>
            </a:r>
          </a:p>
        </p:txBody>
      </p:sp>
      <p:sp>
        <p:nvSpPr>
          <p:cNvPr id="5" name="Title 1">
            <a:extLst>
              <a:ext uri="{FF2B5EF4-FFF2-40B4-BE49-F238E27FC236}">
                <a16:creationId xmlns:a16="http://schemas.microsoft.com/office/drawing/2014/main" id="{CDB4367D-F76C-1F12-5F87-6068C8B29D4D}"/>
              </a:ext>
            </a:extLst>
          </p:cNvPr>
          <p:cNvSpPr txBox="1"/>
          <p:nvPr/>
        </p:nvSpPr>
        <p:spPr>
          <a:xfrm>
            <a:off x="371801" y="347472"/>
            <a:ext cx="8323312" cy="1056387"/>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lang="en-US"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UnitedHealthcare mobile app</a:t>
            </a:r>
          </a:p>
        </p:txBody>
      </p:sp>
      <p:sp>
        <p:nvSpPr>
          <p:cNvPr id="8" name="Text Placeholder 3">
            <a:extLst>
              <a:ext uri="{FF2B5EF4-FFF2-40B4-BE49-F238E27FC236}">
                <a16:creationId xmlns:a16="http://schemas.microsoft.com/office/drawing/2014/main" id="{B1C84675-D4B9-8EB8-2D27-2F83CB0F6B23}"/>
              </a:ext>
            </a:extLst>
          </p:cNvPr>
          <p:cNvSpPr txBox="1"/>
          <p:nvPr/>
        </p:nvSpPr>
        <p:spPr>
          <a:xfrm>
            <a:off x="373013" y="5693824"/>
            <a:ext cx="8074552" cy="480822"/>
          </a:xfrm>
          <a:prstGeom prst="rect">
            <a:avLst/>
          </a:prstGeom>
        </p:spPr>
        <p:txBody>
          <a:bodyPr vert="horz" lIns="91440" tIns="45720" rIns="91440" bIns="45720" rtlCol="0" anchor="b">
            <a:noAutofit/>
          </a:bodyPr>
          <a:lstStyle>
            <a:defPPr>
              <a:defRPr lang="en-US"/>
            </a:defPPr>
            <a:lvl1pPr marL="114292" indent="-114292"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7473" indent="-98418"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14303" indent="-82545"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4783" indent="-90482"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493677" indent="-80957"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800">
                <a:solidFill>
                  <a:schemeClr val="tx2"/>
                </a:solidFill>
              </a:rPr>
              <a:t>Apple and the Apple logo are trademarks of Apple Inc. registered in the U.S. and other countries. App Store is a service mark of Apple Inc.. </a:t>
            </a:r>
            <a:br>
              <a:rPr lang="en-US" sz="800">
                <a:solidFill>
                  <a:schemeClr val="tx2"/>
                </a:solidFill>
              </a:rPr>
            </a:br>
            <a:r>
              <a:rPr lang="en-US" sz="800">
                <a:solidFill>
                  <a:schemeClr val="tx2"/>
                </a:solidFill>
              </a:rPr>
              <a:t>Google Play and the Google Play logo are trademarks of Google LLC.</a:t>
            </a:r>
          </a:p>
        </p:txBody>
      </p:sp>
      <p:pic>
        <p:nvPicPr>
          <p:cNvPr id="10" name="Picture 9">
            <a:extLst>
              <a:ext uri="{FF2B5EF4-FFF2-40B4-BE49-F238E27FC236}">
                <a16:creationId xmlns:a16="http://schemas.microsoft.com/office/drawing/2014/main" id="{C1F564DE-59C3-76BA-3301-5C80FEFA520E}"/>
              </a:ext>
            </a:extLst>
          </p:cNvPr>
          <p:cNvPicPr>
            <a:picLocks noChangeAspect="1"/>
          </p:cNvPicPr>
          <p:nvPr/>
        </p:nvPicPr>
        <p:blipFill>
          <a:blip r:embed="rId3"/>
          <a:stretch>
            <a:fillRect/>
          </a:stretch>
        </p:blipFill>
        <p:spPr>
          <a:xfrm>
            <a:off x="6867232" y="4219733"/>
            <a:ext cx="1284639" cy="428213"/>
          </a:xfrm>
          <a:prstGeom prst="rect">
            <a:avLst/>
          </a:prstGeom>
        </p:spPr>
      </p:pic>
      <p:pic>
        <p:nvPicPr>
          <p:cNvPr id="12" name="Picture 11">
            <a:extLst>
              <a:ext uri="{FF2B5EF4-FFF2-40B4-BE49-F238E27FC236}">
                <a16:creationId xmlns:a16="http://schemas.microsoft.com/office/drawing/2014/main" id="{761AD37E-A3B8-9A13-115A-9078B7B30BE6}"/>
              </a:ext>
            </a:extLst>
          </p:cNvPr>
          <p:cNvPicPr>
            <a:picLocks noChangeAspect="1"/>
          </p:cNvPicPr>
          <p:nvPr/>
        </p:nvPicPr>
        <p:blipFill>
          <a:blip r:embed="rId4"/>
          <a:stretch>
            <a:fillRect/>
          </a:stretch>
        </p:blipFill>
        <p:spPr>
          <a:xfrm>
            <a:off x="6867233" y="4738810"/>
            <a:ext cx="1284640" cy="377835"/>
          </a:xfrm>
          <a:prstGeom prst="rect">
            <a:avLst/>
          </a:prstGeom>
        </p:spPr>
      </p:pic>
      <p:pic>
        <p:nvPicPr>
          <p:cNvPr id="15" name="Picture 14">
            <a:extLst>
              <a:ext uri="{FF2B5EF4-FFF2-40B4-BE49-F238E27FC236}">
                <a16:creationId xmlns:a16="http://schemas.microsoft.com/office/drawing/2014/main" id="{B037AEF3-2636-923F-92C7-B53A06B0B14C}"/>
              </a:ext>
            </a:extLst>
          </p:cNvPr>
          <p:cNvPicPr>
            <a:picLocks noChangeAspect="1"/>
          </p:cNvPicPr>
          <p:nvPr/>
        </p:nvPicPr>
        <p:blipFill>
          <a:blip r:embed="rId5"/>
          <a:stretch>
            <a:fillRect/>
          </a:stretch>
        </p:blipFill>
        <p:spPr>
          <a:xfrm>
            <a:off x="6371318" y="1494723"/>
            <a:ext cx="1284639" cy="1284639"/>
          </a:xfrm>
          <a:prstGeom prst="rect">
            <a:avLst/>
          </a:prstGeom>
        </p:spPr>
      </p:pic>
      <p:pic>
        <p:nvPicPr>
          <p:cNvPr id="16" name="Graphic 15">
            <a:extLst>
              <a:ext uri="{FF2B5EF4-FFF2-40B4-BE49-F238E27FC236}">
                <a16:creationId xmlns:a16="http://schemas.microsoft.com/office/drawing/2014/main" id="{2A90ADD4-7034-A126-0564-2D27C4DC20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67650" y="4219733"/>
            <a:ext cx="1007335" cy="1007335"/>
          </a:xfrm>
          <a:prstGeom prst="rect">
            <a:avLst/>
          </a:prstGeom>
        </p:spPr>
      </p:pic>
      <p:sp>
        <p:nvSpPr>
          <p:cNvPr id="19" name="Slide Number Placeholder 5"/>
          <p:cNvSpPr>
            <a:spLocks noGrp="1"/>
          </p:cNvSpPr>
          <p:nvPr>
            <p:ph type="sldNum" sz="quarter" idx="12"/>
          </p:nvPr>
        </p:nvSpPr>
        <p:spPr/>
        <p:txBody>
          <a:bodyPr/>
          <a:lstStyle/>
          <a:p>
            <a:fld id="{E2B98913-AC61-4649-B4FF-E9D3934C94DF}" type="slidenum">
              <a:rPr lang="en-US" smtClean="0"/>
              <a:t>32</a:t>
            </a:fld>
            <a:endParaRPr lang="en-US"/>
          </a:p>
        </p:txBody>
      </p:sp>
    </p:spTree>
    <p:extLst>
      <p:ext uri="{BB962C8B-B14F-4D97-AF65-F5344CB8AC3E}">
        <p14:creationId xmlns:p14="http://schemas.microsoft.com/office/powerpoint/2010/main" val="12541591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A112-01E7-B78E-340D-26D7D2063C4A}"/>
              </a:ext>
            </a:extLst>
          </p:cNvPr>
          <p:cNvSpPr>
            <a:spLocks noGrp="1"/>
          </p:cNvSpPr>
          <p:nvPr>
            <p:ph type="ctrTitle"/>
          </p:nvPr>
        </p:nvSpPr>
        <p:spPr/>
        <p:txBody>
          <a:bodyPr/>
          <a:lstStyle/>
          <a:p>
            <a:r>
              <a:rPr lang="en-US" sz="3600">
                <a:latin typeface="Georgia" panose="02040502050405020303" pitchFamily="18" charset="0"/>
                <a:cs typeface="Arial" panose="020B0604020202020204" pitchFamily="34" charset="0"/>
              </a:rPr>
              <a:t>How to enroll</a:t>
            </a:r>
            <a:endParaRPr lang="en-US"/>
          </a:p>
        </p:txBody>
      </p:sp>
    </p:spTree>
    <p:extLst>
      <p:ext uri="{BB962C8B-B14F-4D97-AF65-F5344CB8AC3E}">
        <p14:creationId xmlns:p14="http://schemas.microsoft.com/office/powerpoint/2010/main" val="188839173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9969-97D5-17A4-893D-08D2BB4D20CA}"/>
              </a:ext>
            </a:extLst>
          </p:cNvPr>
          <p:cNvSpPr>
            <a:spLocks noGrp="1"/>
          </p:cNvSpPr>
          <p:nvPr>
            <p:ph type="title"/>
          </p:nvPr>
        </p:nvSpPr>
        <p:spPr>
          <a:xfrm>
            <a:off x="374907" y="347472"/>
            <a:ext cx="8270836" cy="1096841"/>
          </a:xfrm>
        </p:spPr>
        <p:txBody>
          <a:bodyPr/>
          <a:lstStyle/>
          <a:p>
            <a:r>
              <a:rPr lang="en-US" dirty="0"/>
              <a:t>Enrolling for Stetson University retirees</a:t>
            </a:r>
          </a:p>
        </p:txBody>
      </p:sp>
      <p:sp>
        <p:nvSpPr>
          <p:cNvPr id="7" name="Content Placeholder 2">
            <a:extLst>
              <a:ext uri="{FF2B5EF4-FFF2-40B4-BE49-F238E27FC236}">
                <a16:creationId xmlns:a16="http://schemas.microsoft.com/office/drawing/2014/main" id="{0DC38CEE-85B4-BB84-AE01-8A49FB24228B}"/>
              </a:ext>
            </a:extLst>
          </p:cNvPr>
          <p:cNvSpPr txBox="1"/>
          <p:nvPr/>
        </p:nvSpPr>
        <p:spPr>
          <a:xfrm>
            <a:off x="374903" y="1871098"/>
            <a:ext cx="8270840" cy="2007546"/>
          </a:xfrm>
          <a:prstGeom prst="rect">
            <a:avLst/>
          </a:prstGeom>
        </p:spPr>
        <p:txBody>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b="0" i="0" dirty="0">
                <a:solidFill>
                  <a:schemeClr val="tx1"/>
                </a:solidFill>
                <a:effectLst/>
              </a:rPr>
              <a:t>If you are over age 65 and qualify for Medicare, retired employees who are enrolled in medical benefits upon retirement can enroll in Stetson’s UnitedHealthcare Group Medicare Advantage PPO program at a lower premium. </a:t>
            </a:r>
          </a:p>
          <a:p>
            <a:r>
              <a:rPr lang="en-US" b="0" i="0" dirty="0">
                <a:solidFill>
                  <a:schemeClr val="tx1"/>
                </a:solidFill>
                <a:effectLst/>
              </a:rPr>
              <a:t>To qualify, the employee (and spouse/domestic partner) will need to each be enrolled in Medicare Part A and Medicare Part B. </a:t>
            </a:r>
          </a:p>
          <a:p>
            <a:r>
              <a:rPr lang="en-US" b="0" i="0" dirty="0">
                <a:solidFill>
                  <a:schemeClr val="tx1"/>
                </a:solidFill>
                <a:effectLst/>
              </a:rPr>
              <a:t>Please contact People Operations to complete the Stetson University application</a:t>
            </a:r>
            <a:r>
              <a:rPr lang="en-US" b="0" i="0" dirty="0">
                <a:solidFill>
                  <a:schemeClr val="tx1"/>
                </a:solidFill>
                <a:effectLst/>
                <a:latin typeface="Aptos" panose="020B0004020202020204" pitchFamily="34" charset="0"/>
              </a:rPr>
              <a:t>.</a:t>
            </a:r>
            <a:endParaRPr lang="en-US" dirty="0">
              <a:solidFill>
                <a:schemeClr val="tx1"/>
              </a:solidFill>
              <a:highlight>
                <a:srgbClr val="FFFF00"/>
              </a:highlight>
              <a:ea typeface="ＭＳ Ｐゴシック"/>
            </a:endParaRPr>
          </a:p>
        </p:txBody>
      </p:sp>
      <p:sp>
        <p:nvSpPr>
          <p:cNvPr id="13" name="Slide Number Placeholder 5"/>
          <p:cNvSpPr>
            <a:spLocks noGrp="1"/>
          </p:cNvSpPr>
          <p:nvPr>
            <p:ph type="sldNum" sz="quarter" idx="12"/>
          </p:nvPr>
        </p:nvSpPr>
        <p:spPr/>
        <p:txBody>
          <a:bodyPr/>
          <a:lstStyle/>
          <a:p>
            <a:fld id="{F660F6AC-DB69-4FC0-883D-81630A7ED1B3}" type="slidenum">
              <a:rPr lang="en-US" smtClean="0"/>
              <a:t>34</a:t>
            </a:fld>
            <a:endParaRPr lang="en-US"/>
          </a:p>
        </p:txBody>
      </p:sp>
    </p:spTree>
    <p:extLst>
      <p:ext uri="{BB962C8B-B14F-4D97-AF65-F5344CB8AC3E}">
        <p14:creationId xmlns:p14="http://schemas.microsoft.com/office/powerpoint/2010/main" val="19119691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B554-45FC-FA9E-486E-5D6DBBFF7EF5}"/>
              </a:ext>
            </a:extLst>
          </p:cNvPr>
          <p:cNvSpPr>
            <a:spLocks noGrp="1"/>
          </p:cNvSpPr>
          <p:nvPr>
            <p:ph type="ctrTitle"/>
          </p:nvPr>
        </p:nvSpPr>
        <p:spPr/>
        <p:txBody>
          <a:bodyPr/>
          <a:lstStyle/>
          <a:p>
            <a:r>
              <a:rPr lang="en-US" sz="3600">
                <a:latin typeface="Georgia" panose="02040502050405020303" pitchFamily="18" charset="0"/>
                <a:cs typeface="Arial" panose="020B0604020202020204" pitchFamily="34" charset="0"/>
              </a:rPr>
              <a:t>Questions and answers</a:t>
            </a:r>
            <a:endParaRPr lang="en-US"/>
          </a:p>
        </p:txBody>
      </p:sp>
    </p:spTree>
    <p:extLst>
      <p:ext uri="{BB962C8B-B14F-4D97-AF65-F5344CB8AC3E}">
        <p14:creationId xmlns:p14="http://schemas.microsoft.com/office/powerpoint/2010/main" val="314132016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95F2-9CE8-9895-374B-D9661DAAFA26}"/>
              </a:ext>
            </a:extLst>
          </p:cNvPr>
          <p:cNvSpPr>
            <a:spLocks noGrp="1"/>
          </p:cNvSpPr>
          <p:nvPr>
            <p:ph type="ctrTitle"/>
          </p:nvPr>
        </p:nvSpPr>
        <p:spPr/>
        <p:txBody>
          <a:bodyPr/>
          <a:lstStyle/>
          <a:p>
            <a:r>
              <a:rPr lang="en-US"/>
              <a:t>Thank you</a:t>
            </a:r>
            <a:br>
              <a:rPr lang="en-US"/>
            </a:br>
            <a:r>
              <a:rPr lang="en-US" sz="1400">
                <a:latin typeface="+mn-lt"/>
              </a:rPr>
              <a:t>We look forward to welcoming you to our Medicare family</a:t>
            </a:r>
            <a:endParaRPr lang="en-US">
              <a:latin typeface="+mn-lt"/>
            </a:endParaRPr>
          </a:p>
        </p:txBody>
      </p:sp>
    </p:spTree>
    <p:extLst>
      <p:ext uri="{BB962C8B-B14F-4D97-AF65-F5344CB8AC3E}">
        <p14:creationId xmlns:p14="http://schemas.microsoft.com/office/powerpoint/2010/main" val="290687221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73A3F2D-C29F-982C-80D5-09B05AC9B122}"/>
              </a:ext>
            </a:extLst>
          </p:cNvPr>
          <p:cNvSpPr txBox="1"/>
          <p:nvPr/>
        </p:nvSpPr>
        <p:spPr>
          <a:xfrm>
            <a:off x="366729" y="269237"/>
            <a:ext cx="8410541" cy="5575852"/>
          </a:xfrm>
          <a:prstGeom prst="rect">
            <a:avLst/>
          </a:prstGeom>
        </p:spPr>
        <p:txBody>
          <a:bodyPr vert="horz" lIns="91440" tIns="45720" rIns="91440" bIns="45720" rtlCol="0" anchor="t">
            <a:noAutofit/>
          </a:bodyPr>
          <a:lstStyle>
            <a:defPPr>
              <a:defRPr lang="en-US"/>
            </a:defPPr>
            <a:lvl1pPr marL="114292" indent="-114292"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7473" indent="-98418"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14303" indent="-82545"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4783" indent="-90482"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493677" indent="-80957"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spcAft>
                <a:spcPct val="0"/>
              </a:spcAft>
              <a:buNone/>
            </a:pPr>
            <a:r>
              <a:rPr lang="en-US" sz="800" dirty="0">
                <a:solidFill>
                  <a:schemeClr val="tx2"/>
                </a:solidFill>
                <a:cs typeface="Times New Roman" panose="02020603050405020304" pitchFamily="18" charset="0"/>
              </a:rPr>
              <a:t>Benefits, features and/or devices vary by plan/area. Limitations, exclusions and/or network restrictions may apply.</a:t>
            </a:r>
          </a:p>
          <a:p>
            <a:pPr marL="0" indent="0">
              <a:lnSpc>
                <a:spcPct val="100000"/>
              </a:lnSpc>
              <a:spcAft>
                <a:spcPct val="0"/>
              </a:spcAft>
              <a:buFont typeface="Arial" panose="020B0604020202020204" pitchFamily="34" charset="0"/>
              <a:buNone/>
            </a:pPr>
            <a:r>
              <a:rPr lang="en-US" sz="800" dirty="0">
                <a:solidFill>
                  <a:schemeClr val="tx2"/>
                </a:solidFill>
                <a:cs typeface="Times New Roman" panose="02020603050405020304" pitchFamily="18" charset="0"/>
              </a:rPr>
              <a:t>The formulary, pharmacy network, and/or provider network may change at any time. You will receive notice when necessary.</a:t>
            </a:r>
          </a:p>
          <a:p>
            <a:pPr marL="0" indent="0">
              <a:lnSpc>
                <a:spcPct val="100000"/>
              </a:lnSpc>
              <a:spcAft>
                <a:spcPct val="0"/>
              </a:spcAft>
              <a:buFont typeface="Arial" panose="020B0604020202020204" pitchFamily="34" charset="0"/>
              <a:buNone/>
            </a:pPr>
            <a:r>
              <a:rPr lang="en-US" sz="800" dirty="0">
                <a:solidFill>
                  <a:schemeClr val="tx2"/>
                </a:solidFill>
                <a:cs typeface="Times New Roman" panose="02020603050405020304" pitchFamily="18" charset="0"/>
              </a:rPr>
              <a:t>You must continue to pay your Medicare Part B premium, if not otherwise paid for under Medicaid or by another third party.</a:t>
            </a:r>
          </a:p>
          <a:p>
            <a:pPr marL="0" indent="0">
              <a:lnSpc>
                <a:spcPct val="100000"/>
              </a:lnSpc>
              <a:spcAft>
                <a:spcPct val="0"/>
              </a:spcAft>
              <a:buFont typeface="Arial" panose="020B0604020202020204" pitchFamily="34" charset="0"/>
              <a:buNone/>
            </a:pPr>
            <a:r>
              <a:rPr lang="en-US" sz="800" dirty="0">
                <a:solidFill>
                  <a:schemeClr val="tx2"/>
                </a:solidFill>
                <a:cs typeface="Times New Roman" panose="02020603050405020304" pitchFamily="18" charset="0"/>
              </a:rPr>
              <a:t>This document is available in alternative formats. </a:t>
            </a:r>
          </a:p>
          <a:p>
            <a:pPr marL="0" indent="0">
              <a:lnSpc>
                <a:spcPct val="100000"/>
              </a:lnSpc>
              <a:spcAft>
                <a:spcPct val="0"/>
              </a:spcAft>
              <a:buFont typeface="Arial" panose="020B0604020202020204" pitchFamily="34" charset="0"/>
              <a:buNone/>
            </a:pPr>
            <a:r>
              <a:rPr lang="en-US" sz="800" dirty="0">
                <a:solidFill>
                  <a:schemeClr val="tx2"/>
                </a:solidFill>
                <a:cs typeface="Times New Roman" panose="02020603050405020304" pitchFamily="18" charset="0"/>
              </a:rPr>
              <a:t>If you receive full or partial subsidy for your premium from a plan sponsor (former employer, union group or trust), the amount you owe may be different than what is listed in this document. For information about the actual premium you will pay, please contact your plan sponsor’s benefit administrator directly.</a:t>
            </a:r>
          </a:p>
          <a:p>
            <a:pPr marL="0" indent="0">
              <a:lnSpc>
                <a:spcPct val="100000"/>
              </a:lnSpc>
              <a:spcAft>
                <a:spcPct val="0"/>
              </a:spcAft>
              <a:buNone/>
            </a:pPr>
            <a:r>
              <a:rPr lang="en-US" sz="800" kern="0" dirty="0">
                <a:solidFill>
                  <a:schemeClr val="tx2"/>
                </a:solidFill>
                <a:cs typeface="Times New Roman" panose="02020603050405020304" pitchFamily="18" charset="0"/>
              </a:rPr>
              <a:t>Optum Home Delivery is a service of Optum Rx pharmacy. Optum Home Delivery Pharmacy and Optum Rx are affiliates of UnitedHealthcare Insurance Company. You are not required to use Optum Home Delivery Pharmacy for a 90- day supply of your maintenance medication. If you have not used Optum Home Delivery Pharmacy, you must approve the first prescription order sent directly from your doctor to the pharmacy before it can be filled. Prescriptions from the pharmacy should arrive within 5 business days after we receive the complete order. Contact Optum Rx anytime at 1-888-279-1828, TTY 711.</a:t>
            </a:r>
          </a:p>
          <a:p>
            <a:pPr marL="0" indent="0">
              <a:lnSpc>
                <a:spcPct val="100000"/>
              </a:lnSpc>
              <a:spcAft>
                <a:spcPct val="0"/>
              </a:spcAft>
              <a:buNone/>
            </a:pPr>
            <a:r>
              <a:rPr lang="en-US" sz="800" dirty="0">
                <a:solidFill>
                  <a:schemeClr val="tx2"/>
                </a:solidFill>
                <a:cs typeface="Times New Roman" panose="02020603050405020304" pitchFamily="18" charset="0"/>
              </a:rPr>
              <a:t>Other pharmacies are available in our network.</a:t>
            </a:r>
          </a:p>
          <a:p>
            <a:pPr marL="0" indent="0">
              <a:lnSpc>
                <a:spcPct val="100000"/>
              </a:lnSpc>
              <a:spcAft>
                <a:spcPct val="0"/>
              </a:spcAft>
              <a:buNone/>
            </a:pPr>
            <a:r>
              <a:rPr lang="en-US" sz="1100" dirty="0">
                <a:solidFill>
                  <a:schemeClr val="tx2"/>
                </a:solidFill>
                <a:cs typeface="Times New Roman" panose="02020603050405020304" pitchFamily="18" charset="0"/>
              </a:rPr>
              <a:t>Out-of-network/non-contracted providers are under no obligation to treat Plan members, except in emergency situations. Please call our customer service number or see your Evidence of Coverage for more information, including the cost-sharing that applies to out-of-network services.</a:t>
            </a:r>
          </a:p>
          <a:p>
            <a:pPr marL="0" indent="0">
              <a:lnSpc>
                <a:spcPct val="100000"/>
              </a:lnSpc>
              <a:spcAft>
                <a:spcPct val="0"/>
              </a:spcAft>
              <a:buFont typeface="Arial" panose="020B0604020202020204" pitchFamily="34" charset="0"/>
              <a:buNone/>
            </a:pPr>
            <a:r>
              <a:rPr lang="en-US" sz="1100" dirty="0">
                <a:solidFill>
                  <a:schemeClr val="tx2"/>
                </a:solidFill>
                <a:cs typeface="Times New Roman" panose="02020603050405020304" pitchFamily="18" charset="0"/>
              </a:rPr>
              <a:t>The company does not discriminate on the basis of race, color, national origin, sex, age or disability in health programs and activities. We provide free services to help you communicate with us such as letters in other languages, Braille, large print, audio, or you can ask for an interpreter. Please contact Customer Service at </a:t>
            </a:r>
            <a:r>
              <a:rPr lang="en-US" sz="1100" dirty="0">
                <a:solidFill>
                  <a:schemeClr val="tx2"/>
                </a:solidFill>
              </a:rPr>
              <a:t>1-800-294-1961</a:t>
            </a:r>
            <a:r>
              <a:rPr lang="en-US" sz="1100" dirty="0">
                <a:solidFill>
                  <a:schemeClr val="tx2"/>
                </a:solidFill>
                <a:cs typeface="Times New Roman" panose="02020603050405020304" pitchFamily="18" charset="0"/>
              </a:rPr>
              <a:t>, TTY: 711, 8 a.m.–8 p.m. local time, Monday - Friday, for additional information.</a:t>
            </a:r>
          </a:p>
          <a:p>
            <a:pPr marL="0" indent="0">
              <a:lnSpc>
                <a:spcPct val="100000"/>
              </a:lnSpc>
              <a:spcAft>
                <a:spcPct val="0"/>
              </a:spcAft>
              <a:buNone/>
            </a:pPr>
            <a:r>
              <a:rPr lang="en-US" sz="1100" dirty="0">
                <a:solidFill>
                  <a:schemeClr val="tx2"/>
                </a:solidFill>
                <a:cs typeface="Times New Roman" panose="02020603050405020304" pitchFamily="18" charset="0"/>
              </a:rPr>
              <a:t>Plans are insured through UnitedHealthcare Insurance Company or one of its affiliated companies, a Medicare Advantage organization with a Medicare contract and a Medicare-approved Part D sponsor. Enrollment in the plan depends on the plan’s contract renewal with Medicare.</a:t>
            </a:r>
          </a:p>
          <a:p>
            <a:pPr marL="0" indent="0">
              <a:lnSpc>
                <a:spcPct val="100000"/>
              </a:lnSpc>
              <a:spcAft>
                <a:spcPct val="0"/>
              </a:spcAft>
              <a:buFont typeface="Arial" panose="020B0604020202020204" pitchFamily="34" charset="0"/>
              <a:buNone/>
            </a:pPr>
            <a:endParaRPr lang="en-US" sz="800" dirty="0">
              <a:solidFill>
                <a:schemeClr val="tx2"/>
              </a:solidFill>
              <a:latin typeface="Arial" panose="020B0604020202020204" pitchFamily="34" charset="0"/>
            </a:endParaRPr>
          </a:p>
        </p:txBody>
      </p:sp>
      <p:sp>
        <p:nvSpPr>
          <p:cNvPr id="9" name="Slide Number Placeholder 5"/>
          <p:cNvSpPr>
            <a:spLocks noGrp="1"/>
          </p:cNvSpPr>
          <p:nvPr>
            <p:ph type="sldNum" sz="quarter" idx="12"/>
          </p:nvPr>
        </p:nvSpPr>
        <p:spPr/>
        <p:txBody>
          <a:bodyPr/>
          <a:lstStyle/>
          <a:p>
            <a:fld id="{27E13B0E-F81A-4257-80DF-583D938EE86F}" type="slidenum">
              <a:rPr lang="en-US" smtClean="0"/>
              <a:t>37</a:t>
            </a:fld>
            <a:endParaRPr lang="en-US"/>
          </a:p>
        </p:txBody>
      </p:sp>
    </p:spTree>
    <p:extLst>
      <p:ext uri="{BB962C8B-B14F-4D97-AF65-F5344CB8AC3E}">
        <p14:creationId xmlns:p14="http://schemas.microsoft.com/office/powerpoint/2010/main" val="11267223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4A77-D179-79E6-B4BB-A8E4C71D6A7F}"/>
              </a:ext>
            </a:extLst>
          </p:cNvPr>
          <p:cNvSpPr>
            <a:spLocks noGrp="1"/>
          </p:cNvSpPr>
          <p:nvPr>
            <p:ph type="title"/>
          </p:nvPr>
        </p:nvSpPr>
        <p:spPr/>
        <p:txBody>
          <a:bodyPr/>
          <a:lstStyle/>
          <a:p>
            <a:r>
              <a:rPr lang="en-US" dirty="0"/>
              <a:t>When are you eligible for Medicare?</a:t>
            </a:r>
          </a:p>
        </p:txBody>
      </p:sp>
      <p:pic>
        <p:nvPicPr>
          <p:cNvPr id="6" name="Picture 5">
            <a:extLst>
              <a:ext uri="{FF2B5EF4-FFF2-40B4-BE49-F238E27FC236}">
                <a16:creationId xmlns:a16="http://schemas.microsoft.com/office/drawing/2014/main" id="{1456C95B-C403-5051-4091-D39A84C9C7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535" y="2049975"/>
            <a:ext cx="812800" cy="812800"/>
          </a:xfrm>
          <a:prstGeom prst="rect">
            <a:avLst/>
          </a:prstGeom>
        </p:spPr>
      </p:pic>
      <p:pic>
        <p:nvPicPr>
          <p:cNvPr id="7" name="Picture 6">
            <a:extLst>
              <a:ext uri="{FF2B5EF4-FFF2-40B4-BE49-F238E27FC236}">
                <a16:creationId xmlns:a16="http://schemas.microsoft.com/office/drawing/2014/main" id="{71D9E056-E83F-E047-4341-FED42C94F25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24577" y="2049975"/>
            <a:ext cx="813816" cy="813816"/>
          </a:xfrm>
          <a:prstGeom prst="rect">
            <a:avLst/>
          </a:prstGeom>
        </p:spPr>
      </p:pic>
      <p:pic>
        <p:nvPicPr>
          <p:cNvPr id="8" name="Picture 7">
            <a:extLst>
              <a:ext uri="{FF2B5EF4-FFF2-40B4-BE49-F238E27FC236}">
                <a16:creationId xmlns:a16="http://schemas.microsoft.com/office/drawing/2014/main" id="{A4751D71-6FDE-67ED-BEC2-851417FCB78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05857" y="2049975"/>
            <a:ext cx="812800" cy="812800"/>
          </a:xfrm>
          <a:prstGeom prst="rect">
            <a:avLst/>
          </a:prstGeom>
        </p:spPr>
      </p:pic>
      <p:sp>
        <p:nvSpPr>
          <p:cNvPr id="12" name="Content Placeholder 2">
            <a:extLst>
              <a:ext uri="{FF2B5EF4-FFF2-40B4-BE49-F238E27FC236}">
                <a16:creationId xmlns:a16="http://schemas.microsoft.com/office/drawing/2014/main" id="{05363DFE-6701-2460-A73C-0D6DEDFD7359}"/>
              </a:ext>
            </a:extLst>
          </p:cNvPr>
          <p:cNvSpPr txBox="1"/>
          <p:nvPr/>
        </p:nvSpPr>
        <p:spPr>
          <a:xfrm>
            <a:off x="374904" y="2948266"/>
            <a:ext cx="2121681" cy="653066"/>
          </a:xfrm>
          <a:prstGeom prst="rect">
            <a:avLst/>
          </a:prstGeom>
        </p:spPr>
        <p:txBody>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buNone/>
            </a:pPr>
            <a:r>
              <a:rPr lang="en-US" sz="1400" i="0" baseline="0">
                <a:solidFill>
                  <a:schemeClr val="accent1"/>
                </a:solidFill>
                <a:latin typeface="Arial" panose="020B0604020202020204" pitchFamily="34" charset="0"/>
                <a:cs typeface="Arial" panose="020B0604020202020204" pitchFamily="34" charset="0"/>
              </a:rPr>
              <a:t>You’re 65 years old </a:t>
            </a:r>
          </a:p>
        </p:txBody>
      </p:sp>
      <p:sp>
        <p:nvSpPr>
          <p:cNvPr id="13" name="Content Placeholder 2">
            <a:extLst>
              <a:ext uri="{FF2B5EF4-FFF2-40B4-BE49-F238E27FC236}">
                <a16:creationId xmlns:a16="http://schemas.microsoft.com/office/drawing/2014/main" id="{863FD1BE-6D13-B054-900D-C4E4BBE647CD}"/>
              </a:ext>
            </a:extLst>
          </p:cNvPr>
          <p:cNvSpPr txBox="1"/>
          <p:nvPr/>
        </p:nvSpPr>
        <p:spPr>
          <a:xfrm>
            <a:off x="2554822" y="2948266"/>
            <a:ext cx="2121681" cy="653066"/>
          </a:xfrm>
          <a:prstGeom prst="rect">
            <a:avLst/>
          </a:prstGeom>
        </p:spPr>
        <p:txBody>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buNone/>
            </a:pPr>
            <a:r>
              <a:rPr lang="en-US" sz="1400" i="0" baseline="0">
                <a:solidFill>
                  <a:schemeClr val="accent1"/>
                </a:solidFill>
                <a:latin typeface="Arial" panose="020B0604020202020204" pitchFamily="34" charset="0"/>
                <a:cs typeface="Arial" panose="020B0604020202020204" pitchFamily="34" charset="0"/>
              </a:rPr>
              <a:t>You qualify on the basis of disability or other special situation</a:t>
            </a:r>
          </a:p>
        </p:txBody>
      </p:sp>
      <p:sp>
        <p:nvSpPr>
          <p:cNvPr id="14" name="Content Placeholder 2">
            <a:extLst>
              <a:ext uri="{FF2B5EF4-FFF2-40B4-BE49-F238E27FC236}">
                <a16:creationId xmlns:a16="http://schemas.microsoft.com/office/drawing/2014/main" id="{9BBD0D3E-E457-6CDB-B79D-446F2C517B63}"/>
              </a:ext>
            </a:extLst>
          </p:cNvPr>
          <p:cNvSpPr txBox="1"/>
          <p:nvPr/>
        </p:nvSpPr>
        <p:spPr>
          <a:xfrm>
            <a:off x="5523663" y="2948266"/>
            <a:ext cx="3201543" cy="653066"/>
          </a:xfrm>
          <a:prstGeom prst="rect">
            <a:avLst/>
          </a:prstGeom>
        </p:spPr>
        <p:txBody>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nSpc>
                <a:spcPct val="100000"/>
              </a:lnSpc>
              <a:buNone/>
            </a:pPr>
            <a:r>
              <a:rPr lang="en-US" sz="1400" i="0" baseline="0">
                <a:solidFill>
                  <a:schemeClr val="accent1"/>
                </a:solidFill>
                <a:latin typeface="Arial" panose="020B0604020202020204" pitchFamily="34" charset="0"/>
                <a:cs typeface="Arial" panose="020B0604020202020204" pitchFamily="34" charset="0"/>
              </a:rPr>
              <a:t>You’re a U.S. citizen or a legal resident who has lived in the United States for at least 5 consecutive years</a:t>
            </a:r>
          </a:p>
        </p:txBody>
      </p:sp>
      <p:sp>
        <p:nvSpPr>
          <p:cNvPr id="15" name="Content Placeholder 2">
            <a:extLst>
              <a:ext uri="{FF2B5EF4-FFF2-40B4-BE49-F238E27FC236}">
                <a16:creationId xmlns:a16="http://schemas.microsoft.com/office/drawing/2014/main" id="{5CB27DEA-B97F-C7D9-B7D1-405B758C332C}"/>
              </a:ext>
            </a:extLst>
          </p:cNvPr>
          <p:cNvSpPr txBox="1"/>
          <p:nvPr/>
        </p:nvSpPr>
        <p:spPr>
          <a:xfrm>
            <a:off x="374905" y="4268755"/>
            <a:ext cx="7947162" cy="878598"/>
          </a:xfrm>
          <a:prstGeom prst="rect">
            <a:avLst/>
          </a:prstGeom>
        </p:spPr>
        <p:txBody>
          <a:bodyPr/>
          <a:lstStyle>
            <a:defPPr>
              <a:defRPr lang="en-US"/>
            </a:defPPr>
            <a:lvl1pPr marL="117466" indent="-117466" algn="l" defTabSz="685750" rtl="0" eaLnBrk="1" latinLnBrk="0" hangingPunct="1">
              <a:lnSpc>
                <a:spcPct val="90000"/>
              </a:lnSpc>
              <a:spcBef>
                <a:spcPts val="300"/>
              </a:spcBef>
              <a:spcAft>
                <a:spcPts val="600"/>
              </a:spcAft>
              <a:buClr>
                <a:schemeClr val="accent1"/>
              </a:buClr>
              <a:buFont typeface="Arial" panose="020B0604020202020204" pitchFamily="34" charset="0"/>
              <a:buChar char="•"/>
              <a:defRPr sz="1400" b="0" i="0" kern="1200">
                <a:solidFill>
                  <a:schemeClr val="accent1"/>
                </a:solidFill>
                <a:latin typeface="+mn-lt"/>
                <a:ea typeface="+mn-ea"/>
                <a:cs typeface="Arial" panose="020B0604020202020204" pitchFamily="34" charset="0"/>
              </a:defRPr>
            </a:lvl1pPr>
            <a:lvl2pPr marL="219060" indent="-101592" algn="l" defTabSz="685750" rtl="0" eaLnBrk="1" latinLnBrk="0" hangingPunct="1">
              <a:lnSpc>
                <a:spcPct val="90000"/>
              </a:lnSpc>
              <a:spcBef>
                <a:spcPct val="0"/>
              </a:spcBef>
              <a:spcAft>
                <a:spcPts val="600"/>
              </a:spcAft>
              <a:buClr>
                <a:schemeClr val="accent1"/>
              </a:buClr>
              <a:buFont typeface="System Font Regular"/>
              <a:buChar char="-"/>
              <a:defRPr sz="1400" b="0" i="0" kern="1200">
                <a:solidFill>
                  <a:schemeClr val="accent1"/>
                </a:solidFill>
                <a:latin typeface="+mn-lt"/>
                <a:ea typeface="+mn-ea"/>
                <a:cs typeface="Arial" panose="020B0604020202020204" pitchFamily="34" charset="0"/>
              </a:defRPr>
            </a:lvl2pPr>
            <a:lvl3pPr marL="328589"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200" b="0" i="0" kern="1200">
                <a:solidFill>
                  <a:schemeClr val="accent1"/>
                </a:solidFill>
                <a:latin typeface="+mn-lt"/>
                <a:ea typeface="+mn-ea"/>
                <a:cs typeface="Arial" panose="020B0604020202020204" pitchFamily="34" charset="0"/>
              </a:defRPr>
            </a:lvl3pPr>
            <a:lvl4pPr marL="401609" indent="-73021" algn="l" defTabSz="685750" rtl="0" eaLnBrk="1" latinLnBrk="0" hangingPunct="1">
              <a:lnSpc>
                <a:spcPct val="90000"/>
              </a:lnSpc>
              <a:spcBef>
                <a:spcPct val="0"/>
              </a:spcBef>
              <a:spcAft>
                <a:spcPts val="600"/>
              </a:spcAft>
              <a:buClr>
                <a:schemeClr val="accent1"/>
              </a:buClr>
              <a:buFont typeface="System Font Regular"/>
              <a:buChar char="-"/>
              <a:defRPr sz="1100" b="0" i="0" kern="1200">
                <a:solidFill>
                  <a:schemeClr val="accent1"/>
                </a:solidFill>
                <a:latin typeface="+mn-lt"/>
                <a:ea typeface="+mn-ea"/>
                <a:cs typeface="Arial" panose="020B0604020202020204" pitchFamily="34" charset="0"/>
              </a:defRPr>
            </a:lvl4pPr>
            <a:lvl5pPr marL="520662" indent="-101592" algn="l" defTabSz="685750" rtl="0" eaLnBrk="1" latinLnBrk="0" hangingPunct="1">
              <a:lnSpc>
                <a:spcPct val="90000"/>
              </a:lnSpc>
              <a:spcBef>
                <a:spcPct val="0"/>
              </a:spcBef>
              <a:spcAft>
                <a:spcPts val="600"/>
              </a:spcAft>
              <a:buClr>
                <a:schemeClr val="accent1"/>
              </a:buClr>
              <a:buFont typeface="Arial" panose="020B0604020202020204" pitchFamily="34" charset="0"/>
              <a:buChar char="•"/>
              <a:defRPr sz="1051" b="0" i="0" kern="1200">
                <a:solidFill>
                  <a:schemeClr val="accent1"/>
                </a:solidFill>
                <a:latin typeface="+mn-lt"/>
                <a:ea typeface="+mn-ea"/>
                <a:cs typeface="Arial" panose="020B0604020202020204" pitchFamily="34" charset="0"/>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US" sz="1600" b="1">
                <a:solidFill>
                  <a:schemeClr val="tx1"/>
                </a:solidFill>
                <a:latin typeface="+mj-lt"/>
              </a:rPr>
              <a:t>If you (or your spouse) have contributed payroll taxes to Medicare throughout your working life, you are eligible for Medicare when you reach age 65 — regardless of your income or health status</a:t>
            </a:r>
          </a:p>
        </p:txBody>
      </p:sp>
      <p:sp>
        <p:nvSpPr>
          <p:cNvPr id="16" name="TextBox 15">
            <a:extLst>
              <a:ext uri="{FF2B5EF4-FFF2-40B4-BE49-F238E27FC236}">
                <a16:creationId xmlns:a16="http://schemas.microsoft.com/office/drawing/2014/main" id="{3904FA6B-2833-F0F0-6270-FDECD3A8506F}"/>
              </a:ext>
            </a:extLst>
          </p:cNvPr>
          <p:cNvSpPr txBox="1"/>
          <p:nvPr/>
        </p:nvSpPr>
        <p:spPr>
          <a:xfrm>
            <a:off x="1515883" y="2244478"/>
            <a:ext cx="821800" cy="40011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000" b="1">
                <a:solidFill>
                  <a:schemeClr val="accent1"/>
                </a:solidFill>
                <a:latin typeface="+mj-lt"/>
                <a:cs typeface="Arial" panose="020B0604020202020204" pitchFamily="34" charset="0"/>
              </a:rPr>
              <a:t>OR</a:t>
            </a:r>
            <a:endParaRPr lang="en-US" sz="2000">
              <a:latin typeface="+mj-lt"/>
            </a:endParaRPr>
          </a:p>
        </p:txBody>
      </p:sp>
      <p:sp>
        <p:nvSpPr>
          <p:cNvPr id="17" name="TextBox 16">
            <a:extLst>
              <a:ext uri="{FF2B5EF4-FFF2-40B4-BE49-F238E27FC236}">
                <a16:creationId xmlns:a16="http://schemas.microsoft.com/office/drawing/2014/main" id="{3EE0715A-C8B7-09C6-2EB3-24890662551A}"/>
              </a:ext>
            </a:extLst>
          </p:cNvPr>
          <p:cNvSpPr txBox="1"/>
          <p:nvPr/>
        </p:nvSpPr>
        <p:spPr>
          <a:xfrm>
            <a:off x="4415853" y="2244478"/>
            <a:ext cx="882720" cy="40011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000" b="1">
                <a:solidFill>
                  <a:schemeClr val="accent1"/>
                </a:solidFill>
                <a:latin typeface="+mj-lt"/>
                <a:cs typeface="Arial" panose="020B0604020202020204" pitchFamily="34" charset="0"/>
              </a:rPr>
              <a:t>AND</a:t>
            </a:r>
            <a:endParaRPr lang="en-US" sz="2000">
              <a:latin typeface="+mj-lt"/>
            </a:endParaRPr>
          </a:p>
        </p:txBody>
      </p:sp>
      <p:sp>
        <p:nvSpPr>
          <p:cNvPr id="18" name="Slide Number Placeholder 5"/>
          <p:cNvSpPr>
            <a:spLocks noGrp="1"/>
          </p:cNvSpPr>
          <p:nvPr>
            <p:ph type="sldNum" sz="quarter" idx="12"/>
          </p:nvPr>
        </p:nvSpPr>
        <p:spPr/>
        <p:txBody>
          <a:bodyPr/>
          <a:lstStyle/>
          <a:p>
            <a:fld id="{1572BD69-7BFA-4C27-8DAC-22E27B342E1F}" type="slidenum">
              <a:rPr lang="en-US" smtClean="0"/>
              <a:t>4</a:t>
            </a:fld>
            <a:endParaRPr lang="en-US"/>
          </a:p>
        </p:txBody>
      </p:sp>
    </p:spTree>
    <p:extLst>
      <p:ext uri="{BB962C8B-B14F-4D97-AF65-F5344CB8AC3E}">
        <p14:creationId xmlns:p14="http://schemas.microsoft.com/office/powerpoint/2010/main" val="13347235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9">
            <a:extLst>
              <a:ext uri="{FF2B5EF4-FFF2-40B4-BE49-F238E27FC236}">
                <a16:creationId xmlns:a16="http://schemas.microsoft.com/office/drawing/2014/main" id="{9B8ACCDD-6CED-3582-5815-F8A87967396A}"/>
              </a:ext>
            </a:extLst>
          </p:cNvPr>
          <p:cNvGraphicFramePr>
            <a:graphicFrameLocks noGrp="1"/>
          </p:cNvGraphicFramePr>
          <p:nvPr>
            <p:extLst>
              <p:ext uri="{D42A27DB-BD31-4B8C-83A1-F6EECF244321}">
                <p14:modId xmlns:p14="http://schemas.microsoft.com/office/powerpoint/2010/main" val="868024408"/>
              </p:ext>
            </p:extLst>
          </p:nvPr>
        </p:nvGraphicFramePr>
        <p:xfrm>
          <a:off x="2254392" y="1549016"/>
          <a:ext cx="6305583" cy="2225040"/>
        </p:xfrm>
        <a:graphic>
          <a:graphicData uri="http://schemas.openxmlformats.org/drawingml/2006/table">
            <a:tbl>
              <a:tblPr firstRow="1" bandRow="1">
                <a:tableStyleId>{5C22544A-7EE6-4342-B048-85BDC9FD1C3A}</a:tableStyleId>
              </a:tblPr>
              <a:tblGrid>
                <a:gridCol w="846615">
                  <a:extLst>
                    <a:ext uri="{9D8B030D-6E8A-4147-A177-3AD203B41FA5}">
                      <a16:colId xmlns:a16="http://schemas.microsoft.com/office/drawing/2014/main" val="2547964617"/>
                    </a:ext>
                  </a:extLst>
                </a:gridCol>
                <a:gridCol w="5458968">
                  <a:extLst>
                    <a:ext uri="{9D8B030D-6E8A-4147-A177-3AD203B41FA5}">
                      <a16:colId xmlns:a16="http://schemas.microsoft.com/office/drawing/2014/main" val="1524228866"/>
                    </a:ext>
                  </a:extLst>
                </a:gridCol>
              </a:tblGrid>
              <a:tr h="524913">
                <a:tc gridSpan="2">
                  <a:txBody>
                    <a:bodyPr/>
                    <a:lstStyle/>
                    <a:p>
                      <a:pPr marL="0" marR="0" indent="0" algn="l" defTabSz="685750" rtl="0" eaLnBrk="1" fontAlgn="auto" latinLnBrk="0" hangingPunct="1">
                        <a:lnSpc>
                          <a:spcPct val="100000"/>
                        </a:lnSpc>
                        <a:spcBef>
                          <a:spcPct val="0"/>
                        </a:spcBef>
                        <a:spcAft>
                          <a:spcPct val="0"/>
                        </a:spcAft>
                        <a:buClrTx/>
                        <a:buSzTx/>
                        <a:buFontTx/>
                        <a:buNone/>
                        <a:defRPr/>
                      </a:pPr>
                      <a:r>
                        <a:rPr lang="en-US" sz="1400" b="1">
                          <a:solidFill>
                            <a:schemeClr val="tx1"/>
                          </a:solidFill>
                        </a:rPr>
                        <a:t>Original Medicare</a:t>
                      </a:r>
                      <a:endParaRPr lang="en-US" sz="1200" b="0">
                        <a:solidFill>
                          <a:schemeClr val="tx1"/>
                        </a:solidFill>
                      </a:endParaRPr>
                    </a:p>
                    <a:p>
                      <a:pPr marL="0" marR="0" indent="0" algn="l" defTabSz="685750" rtl="0" eaLnBrk="1" fontAlgn="auto" latinLnBrk="0" hangingPunct="1">
                        <a:lnSpc>
                          <a:spcPct val="100000"/>
                        </a:lnSpc>
                        <a:spcBef>
                          <a:spcPct val="0"/>
                        </a:spcBef>
                        <a:spcAft>
                          <a:spcPct val="0"/>
                        </a:spcAft>
                        <a:buClrTx/>
                        <a:buSzTx/>
                        <a:buFontTx/>
                        <a:buNone/>
                        <a:defRPr/>
                      </a:pPr>
                      <a:r>
                        <a:rPr lang="en-US" sz="1200" b="0">
                          <a:solidFill>
                            <a:schemeClr val="tx1"/>
                          </a:solidFill>
                        </a:rPr>
                        <a:t>Offered by the federal government</a:t>
                      </a:r>
                    </a:p>
                  </a:txBody>
                  <a:tcPr marL="182880" marR="182880" marT="91440" marB="91440">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solidFill>
                  </a:tcPr>
                </a:tc>
                <a:tc hMerge="1">
                  <a:txBody>
                    <a:bodyPr/>
                    <a:lstStyle/>
                    <a:p>
                      <a:r>
                        <a:rPr lang="en-US" sz="1500"/>
                        <a:t>Original Medicare</a:t>
                      </a:r>
                      <a:br>
                        <a:rPr lang="en-US" sz="1200"/>
                      </a:br>
                      <a:r>
                        <a:rPr lang="en-US" sz="1200" b="0"/>
                        <a:t>Provided by the federal government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52856786"/>
                  </a:ext>
                </a:extLst>
              </a:tr>
              <a:tr h="822960">
                <a:tc>
                  <a:txBody>
                    <a:bodyPr/>
                    <a:lstStyle/>
                    <a:p>
                      <a:pPr marL="0" indent="0">
                        <a:lnSpc>
                          <a:spcPct val="100000"/>
                        </a:lnSpc>
                        <a:buNone/>
                      </a:pPr>
                      <a:endParaRPr lang="en-US"/>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indent="0">
                        <a:lnSpc>
                          <a:spcPct val="100000"/>
                        </a:lnSpc>
                        <a:buNone/>
                      </a:pPr>
                      <a:r>
                        <a:rPr lang="en-US" sz="1400" b="1">
                          <a:latin typeface="Arial" panose="020B0604020202020204" pitchFamily="34" charset="0"/>
                        </a:rPr>
                        <a:t>Part A</a:t>
                      </a:r>
                    </a:p>
                    <a:p>
                      <a:pPr marL="0" indent="0">
                        <a:lnSpc>
                          <a:spcPct val="100000"/>
                        </a:lnSpc>
                        <a:buNone/>
                      </a:pPr>
                      <a:r>
                        <a:rPr lang="en-US" sz="1200">
                          <a:latin typeface="Arial" panose="020B0604020202020204" pitchFamily="34" charset="0"/>
                        </a:rPr>
                        <a:t>Helps pay for hospital stays and inpatient care</a:t>
                      </a:r>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2466769"/>
                  </a:ext>
                </a:extLst>
              </a:tr>
              <a:tr h="822960">
                <a:tc>
                  <a:txBody>
                    <a:bodyPr/>
                    <a:lstStyle/>
                    <a:p>
                      <a:pPr marL="0" indent="0">
                        <a:lnSpc>
                          <a:spcPct val="100000"/>
                        </a:lnSpc>
                        <a:buNone/>
                      </a:pPr>
                      <a:endParaRPr lang="en-US"/>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buNone/>
                      </a:pPr>
                      <a:r>
                        <a:rPr lang="en-US" sz="1400" b="1">
                          <a:latin typeface="Arial" panose="020B0604020202020204" pitchFamily="34" charset="0"/>
                        </a:rPr>
                        <a:t>Part B</a:t>
                      </a:r>
                    </a:p>
                    <a:p>
                      <a:pPr marL="0" indent="0">
                        <a:lnSpc>
                          <a:spcPct val="100000"/>
                        </a:lnSpc>
                        <a:buNone/>
                      </a:pPr>
                      <a:r>
                        <a:rPr lang="en-US" sz="1200">
                          <a:latin typeface="Arial" panose="020B0604020202020204" pitchFamily="34" charset="0"/>
                        </a:rPr>
                        <a:t>Helps pay for provider visits and outpatient care </a:t>
                      </a:r>
                      <a:endParaRPr lang="en-US" sz="1200"/>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8370158"/>
                  </a:ext>
                </a:extLst>
              </a:tr>
            </a:tbl>
          </a:graphicData>
        </a:graphic>
      </p:graphicFrame>
      <p:sp>
        <p:nvSpPr>
          <p:cNvPr id="2" name="Title 1">
            <a:extLst>
              <a:ext uri="{FF2B5EF4-FFF2-40B4-BE49-F238E27FC236}">
                <a16:creationId xmlns:a16="http://schemas.microsoft.com/office/drawing/2014/main" id="{8256667F-3C2F-613D-6828-DBFECA8A2396}"/>
              </a:ext>
            </a:extLst>
          </p:cNvPr>
          <p:cNvSpPr>
            <a:spLocks noGrp="1"/>
          </p:cNvSpPr>
          <p:nvPr>
            <p:ph type="title"/>
          </p:nvPr>
        </p:nvSpPr>
        <p:spPr/>
        <p:txBody>
          <a:bodyPr/>
          <a:lstStyle/>
          <a:p>
            <a:r>
              <a:rPr lang="en-US"/>
              <a:t>Understanding your Medicare choices</a:t>
            </a:r>
          </a:p>
        </p:txBody>
      </p:sp>
      <p:sp>
        <p:nvSpPr>
          <p:cNvPr id="7" name="TextBox 6">
            <a:extLst>
              <a:ext uri="{FF2B5EF4-FFF2-40B4-BE49-F238E27FC236}">
                <a16:creationId xmlns:a16="http://schemas.microsoft.com/office/drawing/2014/main" id="{F7D73379-066D-E5C2-30C7-A54F75499439}"/>
              </a:ext>
            </a:extLst>
          </p:cNvPr>
          <p:cNvSpPr txBox="1"/>
          <p:nvPr/>
        </p:nvSpPr>
        <p:spPr>
          <a:xfrm>
            <a:off x="374904" y="4691476"/>
            <a:ext cx="8311896" cy="584775"/>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600" b="1">
                <a:latin typeface="+mj-lt"/>
              </a:rPr>
              <a:t>After you enroll in Original Medicare (Parts A and B), you may choose to enroll in additional Medicare coverage</a:t>
            </a:r>
          </a:p>
        </p:txBody>
      </p:sp>
      <p:sp>
        <p:nvSpPr>
          <p:cNvPr id="11" name="TextBox 10">
            <a:extLst>
              <a:ext uri="{FF2B5EF4-FFF2-40B4-BE49-F238E27FC236}">
                <a16:creationId xmlns:a16="http://schemas.microsoft.com/office/drawing/2014/main" id="{E8714BDA-AC75-3D6B-40C2-AAC699B7021A}"/>
              </a:ext>
            </a:extLst>
          </p:cNvPr>
          <p:cNvSpPr txBox="1"/>
          <p:nvPr/>
        </p:nvSpPr>
        <p:spPr>
          <a:xfrm>
            <a:off x="374904" y="1412471"/>
            <a:ext cx="1811705" cy="156966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00000"/>
              </a:lnSpc>
              <a:buNone/>
            </a:pPr>
            <a:r>
              <a:rPr lang="en-US" sz="3200" b="1">
                <a:latin typeface="+mj-lt"/>
              </a:rPr>
              <a:t>Step 1</a:t>
            </a:r>
          </a:p>
          <a:p>
            <a:pPr marL="0" indent="0">
              <a:lnSpc>
                <a:spcPct val="100000"/>
              </a:lnSpc>
              <a:buNone/>
            </a:pPr>
            <a:br>
              <a:rPr lang="en-US" sz="1600" b="1">
                <a:latin typeface="+mj-lt"/>
              </a:rPr>
            </a:br>
            <a:r>
              <a:rPr lang="en-US" sz="1600" b="1">
                <a:latin typeface="+mj-lt"/>
              </a:rPr>
              <a:t>Enroll in Original Medicare</a:t>
            </a:r>
          </a:p>
        </p:txBody>
      </p:sp>
      <p:pic>
        <p:nvPicPr>
          <p:cNvPr id="13" name="Picture 12">
            <a:extLst>
              <a:ext uri="{FF2B5EF4-FFF2-40B4-BE49-F238E27FC236}">
                <a16:creationId xmlns:a16="http://schemas.microsoft.com/office/drawing/2014/main" id="{1A106AC4-9590-216E-21D4-6654107A512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56365" y="2284249"/>
            <a:ext cx="548640" cy="548640"/>
          </a:xfrm>
          <a:prstGeom prst="rect">
            <a:avLst/>
          </a:prstGeom>
        </p:spPr>
      </p:pic>
      <p:pic>
        <p:nvPicPr>
          <p:cNvPr id="14" name="Picture 13">
            <a:extLst>
              <a:ext uri="{FF2B5EF4-FFF2-40B4-BE49-F238E27FC236}">
                <a16:creationId xmlns:a16="http://schemas.microsoft.com/office/drawing/2014/main" id="{141A4D45-4277-E362-AF12-CAE8737B20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56365" y="3096746"/>
            <a:ext cx="548640" cy="548640"/>
          </a:xfrm>
          <a:prstGeom prst="rect">
            <a:avLst/>
          </a:prstGeom>
        </p:spPr>
      </p:pic>
      <p:sp>
        <p:nvSpPr>
          <p:cNvPr id="21" name="Slide Number Placeholder 5"/>
          <p:cNvSpPr>
            <a:spLocks noGrp="1"/>
          </p:cNvSpPr>
          <p:nvPr>
            <p:ph type="sldNum" sz="quarter" idx="12"/>
          </p:nvPr>
        </p:nvSpPr>
        <p:spPr/>
        <p:txBody>
          <a:bodyPr/>
          <a:lstStyle/>
          <a:p>
            <a:fld id="{4FE91531-5CE4-407D-9A36-B43CA34FF3F2}" type="slidenum">
              <a:rPr lang="en-US" smtClean="0"/>
              <a:t>5</a:t>
            </a:fld>
            <a:endParaRPr lang="en-US"/>
          </a:p>
        </p:txBody>
      </p:sp>
    </p:spTree>
    <p:extLst>
      <p:ext uri="{BB962C8B-B14F-4D97-AF65-F5344CB8AC3E}">
        <p14:creationId xmlns:p14="http://schemas.microsoft.com/office/powerpoint/2010/main" val="13969046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9">
            <a:extLst>
              <a:ext uri="{FF2B5EF4-FFF2-40B4-BE49-F238E27FC236}">
                <a16:creationId xmlns:a16="http://schemas.microsoft.com/office/drawing/2014/main" id="{77A04A3A-5B0F-8BF8-7268-A95FB278BAA0}"/>
              </a:ext>
            </a:extLst>
          </p:cNvPr>
          <p:cNvGraphicFramePr>
            <a:graphicFrameLocks noGrp="1"/>
          </p:cNvGraphicFramePr>
          <p:nvPr/>
        </p:nvGraphicFramePr>
        <p:xfrm>
          <a:off x="2254392" y="1876398"/>
          <a:ext cx="6305583" cy="3048000"/>
        </p:xfrm>
        <a:graphic>
          <a:graphicData uri="http://schemas.openxmlformats.org/drawingml/2006/table">
            <a:tbl>
              <a:tblPr firstRow="1" bandRow="1">
                <a:tableStyleId>{5C22544A-7EE6-4342-B048-85BDC9FD1C3A}</a:tableStyleId>
              </a:tblPr>
              <a:tblGrid>
                <a:gridCol w="846615">
                  <a:extLst>
                    <a:ext uri="{9D8B030D-6E8A-4147-A177-3AD203B41FA5}">
                      <a16:colId xmlns:a16="http://schemas.microsoft.com/office/drawing/2014/main" val="2547964617"/>
                    </a:ext>
                  </a:extLst>
                </a:gridCol>
                <a:gridCol w="5458968">
                  <a:extLst>
                    <a:ext uri="{9D8B030D-6E8A-4147-A177-3AD203B41FA5}">
                      <a16:colId xmlns:a16="http://schemas.microsoft.com/office/drawing/2014/main" val="1524228866"/>
                    </a:ext>
                  </a:extLst>
                </a:gridCol>
              </a:tblGrid>
              <a:tr h="524913">
                <a:tc gridSpan="2">
                  <a:txBody>
                    <a:bodyPr/>
                    <a:lstStyle/>
                    <a:p>
                      <a:r>
                        <a:rPr lang="en-US" sz="1400" b="1">
                          <a:solidFill>
                            <a:schemeClr val="tx1"/>
                          </a:solidFill>
                        </a:rPr>
                        <a:t>Medicare Advantage plan</a:t>
                      </a:r>
                      <a:br>
                        <a:rPr lang="en-US" sz="1200" b="0">
                          <a:solidFill>
                            <a:schemeClr val="tx1"/>
                          </a:solidFill>
                        </a:rPr>
                      </a:br>
                      <a:r>
                        <a:rPr lang="en-US" sz="1200" b="0">
                          <a:solidFill>
                            <a:schemeClr val="tx1"/>
                          </a:solidFill>
                        </a:rPr>
                        <a:t>Offered by private companies</a:t>
                      </a:r>
                    </a:p>
                  </a:txBody>
                  <a:tcPr marL="182880" marR="182880" marT="91440" marB="91440">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solidFill>
                      <a:schemeClr val="bg2"/>
                    </a:solidFill>
                  </a:tcPr>
                </a:tc>
                <a:tc hMerge="1">
                  <a:txBody>
                    <a:bodyPr/>
                    <a:lstStyle/>
                    <a:p>
                      <a:r>
                        <a:rPr lang="en-US" sz="1500"/>
                        <a:t>Original Medicare</a:t>
                      </a:r>
                      <a:br>
                        <a:rPr lang="en-US" sz="1200"/>
                      </a:br>
                      <a:r>
                        <a:rPr lang="en-US" sz="1200" b="0"/>
                        <a:t>Provided by the federal government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52856786"/>
                  </a:ext>
                </a:extLst>
              </a:tr>
              <a:tr h="822960">
                <a:tc>
                  <a:txBody>
                    <a:bodyPr/>
                    <a:lstStyle/>
                    <a:p>
                      <a:pPr marL="0" indent="0">
                        <a:lnSpc>
                          <a:spcPct val="100000"/>
                        </a:lnSpc>
                        <a:buNone/>
                      </a:pPr>
                      <a:endParaRPr lang="en-US"/>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defRPr/>
                      </a:pPr>
                      <a:r>
                        <a:rPr lang="en-US" sz="1400" b="1">
                          <a:latin typeface="Arial" panose="020B0604020202020204" pitchFamily="34" charset="0"/>
                        </a:rPr>
                        <a:t>Part C</a:t>
                      </a:r>
                    </a:p>
                    <a:p>
                      <a:pPr marL="0" indent="0">
                        <a:lnSpc>
                          <a:spcPct val="100000"/>
                        </a:lnSpc>
                        <a:buNone/>
                      </a:pPr>
                      <a:r>
                        <a:rPr lang="en-US" sz="1200">
                          <a:latin typeface="Arial" panose="020B0604020202020204" pitchFamily="34" charset="0"/>
                        </a:rPr>
                        <a:t>Combines Part A (hospital insurance) and Part B (medical insurance) in 1 plan</a:t>
                      </a:r>
                      <a:endParaRPr lang="en-US" sz="1200"/>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2466769"/>
                  </a:ext>
                </a:extLst>
              </a:tr>
              <a:tr h="822960">
                <a:tc>
                  <a:txBody>
                    <a:bodyPr/>
                    <a:lstStyle/>
                    <a:p>
                      <a:pPr marL="0" indent="0">
                        <a:lnSpc>
                          <a:spcPct val="100000"/>
                        </a:lnSpc>
                        <a:buNone/>
                      </a:pPr>
                      <a:endParaRPr lang="en-US"/>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nSpc>
                          <a:spcPct val="100000"/>
                        </a:lnSpc>
                        <a:buNone/>
                      </a:pPr>
                      <a:r>
                        <a:rPr lang="en-US" sz="1400" b="1">
                          <a:latin typeface="Arial" panose="020B0604020202020204" pitchFamily="34" charset="0"/>
                        </a:rPr>
                        <a:t>Part D</a:t>
                      </a:r>
                    </a:p>
                    <a:p>
                      <a:pPr marL="0" indent="0">
                        <a:lnSpc>
                          <a:spcPct val="100000"/>
                        </a:lnSpc>
                        <a:buNone/>
                      </a:pPr>
                      <a:r>
                        <a:rPr lang="en-US" sz="1200">
                          <a:latin typeface="Arial" panose="020B0604020202020204" pitchFamily="34" charset="0"/>
                        </a:rPr>
                        <a:t>Usually includes prescription drug coverage</a:t>
                      </a:r>
                      <a:endParaRPr lang="en-US" sz="1200"/>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4271306"/>
                  </a:ext>
                </a:extLst>
              </a:tr>
              <a:tr h="822960">
                <a:tc>
                  <a:txBody>
                    <a:bodyPr/>
                    <a:lstStyle/>
                    <a:p>
                      <a:pPr marL="0" indent="0">
                        <a:lnSpc>
                          <a:spcPct val="100000"/>
                        </a:lnSpc>
                        <a:buNone/>
                      </a:pPr>
                      <a:endParaRPr lang="en-US"/>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50" rtl="0" eaLnBrk="1" fontAlgn="auto" latinLnBrk="0" hangingPunct="1">
                        <a:lnSpc>
                          <a:spcPct val="100000"/>
                        </a:lnSpc>
                        <a:spcBef>
                          <a:spcPct val="0"/>
                        </a:spcBef>
                        <a:spcAft>
                          <a:spcPct val="0"/>
                        </a:spcAft>
                        <a:buClrTx/>
                        <a:buSzTx/>
                        <a:buFontTx/>
                        <a:buNone/>
                        <a:defRPr/>
                      </a:pPr>
                      <a:r>
                        <a:rPr lang="en-US" sz="1200">
                          <a:latin typeface="Arial" panose="020B0604020202020204" pitchFamily="34" charset="0"/>
                        </a:rPr>
                        <a:t>Provides additional benefits, services and programs not provided by </a:t>
                      </a:r>
                      <a:br>
                        <a:rPr lang="en-US" sz="1200">
                          <a:latin typeface="Arial" panose="020B0604020202020204" pitchFamily="34" charset="0"/>
                        </a:rPr>
                      </a:br>
                      <a:r>
                        <a:rPr lang="en-US" sz="1200">
                          <a:latin typeface="Arial" panose="020B0604020202020204" pitchFamily="34" charset="0"/>
                        </a:rPr>
                        <a:t>Original Medicare</a:t>
                      </a:r>
                      <a:endParaRPr lang="en-US" sz="1200"/>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9753690"/>
                  </a:ext>
                </a:extLst>
              </a:tr>
            </a:tbl>
          </a:graphicData>
        </a:graphic>
      </p:graphicFrame>
      <p:pic>
        <p:nvPicPr>
          <p:cNvPr id="17" name="Picture 16">
            <a:extLst>
              <a:ext uri="{FF2B5EF4-FFF2-40B4-BE49-F238E27FC236}">
                <a16:creationId xmlns:a16="http://schemas.microsoft.com/office/drawing/2014/main" id="{F99232C8-F3E9-E884-DA9D-CF5B54D1693E}"/>
              </a:ext>
            </a:extLst>
          </p:cNvPr>
          <p:cNvPicPr>
            <a:picLocks noChangeAspect="1"/>
          </p:cNvPicPr>
          <p:nvPr/>
        </p:nvPicPr>
        <p:blipFill>
          <a:blip r:embed="rId3"/>
          <a:stretch>
            <a:fillRect/>
          </a:stretch>
        </p:blipFill>
        <p:spPr>
          <a:xfrm>
            <a:off x="2456364" y="2579139"/>
            <a:ext cx="548641" cy="548641"/>
          </a:xfrm>
          <a:prstGeom prst="rect">
            <a:avLst/>
          </a:prstGeom>
        </p:spPr>
      </p:pic>
      <p:pic>
        <p:nvPicPr>
          <p:cNvPr id="18" name="Picture 17">
            <a:extLst>
              <a:ext uri="{FF2B5EF4-FFF2-40B4-BE49-F238E27FC236}">
                <a16:creationId xmlns:a16="http://schemas.microsoft.com/office/drawing/2014/main" id="{B74C2260-B474-66CC-32FD-2A1F1E8F5C7D}"/>
              </a:ext>
            </a:extLst>
          </p:cNvPr>
          <p:cNvPicPr>
            <a:picLocks noChangeAspect="1"/>
          </p:cNvPicPr>
          <p:nvPr/>
        </p:nvPicPr>
        <p:blipFill>
          <a:blip r:embed="rId4"/>
          <a:stretch>
            <a:fillRect/>
          </a:stretch>
        </p:blipFill>
        <p:spPr>
          <a:xfrm>
            <a:off x="2456363" y="3424251"/>
            <a:ext cx="548641" cy="548641"/>
          </a:xfrm>
          <a:prstGeom prst="rect">
            <a:avLst/>
          </a:prstGeom>
        </p:spPr>
      </p:pic>
      <p:pic>
        <p:nvPicPr>
          <p:cNvPr id="19" name="Picture 18">
            <a:extLst>
              <a:ext uri="{FF2B5EF4-FFF2-40B4-BE49-F238E27FC236}">
                <a16:creationId xmlns:a16="http://schemas.microsoft.com/office/drawing/2014/main" id="{12391B28-21FF-32B4-CE5D-8D674F3A70BA}"/>
              </a:ext>
            </a:extLst>
          </p:cNvPr>
          <p:cNvPicPr>
            <a:picLocks noChangeAspect="1"/>
          </p:cNvPicPr>
          <p:nvPr/>
        </p:nvPicPr>
        <p:blipFill>
          <a:blip r:embed="rId5"/>
          <a:stretch>
            <a:fillRect/>
          </a:stretch>
        </p:blipFill>
        <p:spPr>
          <a:xfrm>
            <a:off x="2456365" y="4219151"/>
            <a:ext cx="548640" cy="548640"/>
          </a:xfrm>
          <a:prstGeom prst="rect">
            <a:avLst/>
          </a:prstGeom>
        </p:spPr>
      </p:pic>
      <p:sp>
        <p:nvSpPr>
          <p:cNvPr id="5" name="TextBox 4">
            <a:extLst>
              <a:ext uri="{FF2B5EF4-FFF2-40B4-BE49-F238E27FC236}">
                <a16:creationId xmlns:a16="http://schemas.microsoft.com/office/drawing/2014/main" id="{9E422FCF-BA51-E9AA-3B94-FA977D6EEDB2}"/>
              </a:ext>
            </a:extLst>
          </p:cNvPr>
          <p:cNvSpPr txBox="1"/>
          <p:nvPr/>
        </p:nvSpPr>
        <p:spPr>
          <a:xfrm>
            <a:off x="374904" y="1412471"/>
            <a:ext cx="1811705" cy="156966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00000"/>
              </a:lnSpc>
              <a:buNone/>
            </a:pPr>
            <a:r>
              <a:rPr lang="en-US" sz="3200" b="1">
                <a:latin typeface="+mj-lt"/>
              </a:rPr>
              <a:t>Step 2</a:t>
            </a:r>
          </a:p>
          <a:p>
            <a:pPr marL="0" indent="0">
              <a:lnSpc>
                <a:spcPct val="100000"/>
              </a:lnSpc>
              <a:buNone/>
            </a:pPr>
            <a:endParaRPr lang="en-US" sz="1600" b="1">
              <a:latin typeface="+mj-lt"/>
            </a:endParaRPr>
          </a:p>
          <a:p>
            <a:pPr marL="0" indent="0">
              <a:lnSpc>
                <a:spcPct val="100000"/>
              </a:lnSpc>
              <a:buNone/>
            </a:pPr>
            <a:r>
              <a:rPr lang="en-US" sz="1600" b="1">
                <a:latin typeface="+mj-lt"/>
              </a:rPr>
              <a:t>Decide if you need more coverage</a:t>
            </a:r>
          </a:p>
        </p:txBody>
      </p:sp>
      <p:sp>
        <p:nvSpPr>
          <p:cNvPr id="21" name="TextBox 20">
            <a:extLst>
              <a:ext uri="{FF2B5EF4-FFF2-40B4-BE49-F238E27FC236}">
                <a16:creationId xmlns:a16="http://schemas.microsoft.com/office/drawing/2014/main" id="{749A9F52-D7C3-C3B8-7B4B-8B71997C49AC}"/>
              </a:ext>
            </a:extLst>
          </p:cNvPr>
          <p:cNvSpPr txBox="1"/>
          <p:nvPr/>
        </p:nvSpPr>
        <p:spPr>
          <a:xfrm>
            <a:off x="2227556" y="1412471"/>
            <a:ext cx="6431415" cy="307777"/>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b="1"/>
              <a:t>Option 2: </a:t>
            </a:r>
            <a:r>
              <a:rPr lang="en-US" sz="1400">
                <a:latin typeface="Arial" panose="020B0604020202020204" pitchFamily="34" charset="0"/>
              </a:rPr>
              <a:t>Add a Medicare Advantage (Part C) plan</a:t>
            </a:r>
          </a:p>
        </p:txBody>
      </p:sp>
      <p:sp>
        <p:nvSpPr>
          <p:cNvPr id="22" name="Slide Number Placeholder 5"/>
          <p:cNvSpPr>
            <a:spLocks noGrp="1"/>
          </p:cNvSpPr>
          <p:nvPr>
            <p:ph type="sldNum" sz="quarter" idx="12"/>
          </p:nvPr>
        </p:nvSpPr>
        <p:spPr/>
        <p:txBody>
          <a:bodyPr/>
          <a:lstStyle/>
          <a:p>
            <a:fld id="{662D47BC-77BE-4BC1-B662-E6BC5786F622}" type="slidenum">
              <a:rPr lang="en-US" smtClean="0"/>
              <a:t>6</a:t>
            </a:fld>
            <a:endParaRPr lang="en-US"/>
          </a:p>
        </p:txBody>
      </p:sp>
    </p:spTree>
    <p:extLst>
      <p:ext uri="{BB962C8B-B14F-4D97-AF65-F5344CB8AC3E}">
        <p14:creationId xmlns:p14="http://schemas.microsoft.com/office/powerpoint/2010/main" val="8302439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D295-E86C-7DF3-1692-EBF0570F8808}"/>
              </a:ext>
            </a:extLst>
          </p:cNvPr>
          <p:cNvSpPr>
            <a:spLocks noGrp="1"/>
          </p:cNvSpPr>
          <p:nvPr>
            <p:ph type="ctrTitle"/>
          </p:nvPr>
        </p:nvSpPr>
        <p:spPr/>
        <p:txBody>
          <a:bodyPr/>
          <a:lstStyle/>
          <a:p>
            <a:r>
              <a:rPr lang="en-US" sz="1400" b="1" dirty="0">
                <a:solidFill>
                  <a:schemeClr val="bg1"/>
                </a:solidFill>
                <a:latin typeface="Arial" panose="020B0604020202020204" pitchFamily="34" charset="0"/>
                <a:cs typeface="Arial" panose="020B0604020202020204" pitchFamily="34" charset="0"/>
              </a:rPr>
              <a:t>UnitedHealthcare Group Medicare Advantage National PPO Plan</a:t>
            </a:r>
            <a:br>
              <a:rPr lang="en-US" b="1" dirty="0">
                <a:solidFill>
                  <a:schemeClr val="bg1"/>
                </a:solidFill>
              </a:rPr>
            </a:br>
            <a:r>
              <a:rPr lang="en-US" dirty="0"/>
              <a:t>Plan benefits, programs and features</a:t>
            </a:r>
          </a:p>
        </p:txBody>
      </p:sp>
    </p:spTree>
    <p:extLst>
      <p:ext uri="{BB962C8B-B14F-4D97-AF65-F5344CB8AC3E}">
        <p14:creationId xmlns:p14="http://schemas.microsoft.com/office/powerpoint/2010/main" val="9517119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Placeholder 17">
            <a:extLst>
              <a:ext uri="{FF2B5EF4-FFF2-40B4-BE49-F238E27FC236}">
                <a16:creationId xmlns:a16="http://schemas.microsoft.com/office/drawing/2014/main" id="{979D23DB-9E88-9822-7E2E-D365FF848270}"/>
              </a:ext>
            </a:extLst>
          </p:cNvPr>
          <p:cNvGraphicFramePr>
            <a:graphicFrameLocks noGrp="1"/>
          </p:cNvGraphicFramePr>
          <p:nvPr>
            <p:extLst>
              <p:ext uri="{D42A27DB-BD31-4B8C-83A1-F6EECF244321}">
                <p14:modId xmlns:p14="http://schemas.microsoft.com/office/powerpoint/2010/main" val="625796203"/>
              </p:ext>
            </p:extLst>
          </p:nvPr>
        </p:nvGraphicFramePr>
        <p:xfrm>
          <a:off x="311486" y="3042158"/>
          <a:ext cx="8229600" cy="1663363"/>
        </p:xfrm>
        <a:graphic>
          <a:graphicData uri="http://schemas.openxmlformats.org/drawingml/2006/table">
            <a:tbl>
              <a:tblPr firstRow="1" bandRow="1">
                <a:tableStyleId>{073A0DAA-6AF3-43AB-8588-CEC1D06C72B9}</a:tableStyleId>
              </a:tblPr>
              <a:tblGrid>
                <a:gridCol w="1935328">
                  <a:extLst>
                    <a:ext uri="{9D8B030D-6E8A-4147-A177-3AD203B41FA5}">
                      <a16:colId xmlns:a16="http://schemas.microsoft.com/office/drawing/2014/main" val="2655249394"/>
                    </a:ext>
                  </a:extLst>
                </a:gridCol>
                <a:gridCol w="1935328">
                  <a:extLst>
                    <a:ext uri="{9D8B030D-6E8A-4147-A177-3AD203B41FA5}">
                      <a16:colId xmlns:a16="http://schemas.microsoft.com/office/drawing/2014/main" val="160962690"/>
                    </a:ext>
                  </a:extLst>
                </a:gridCol>
                <a:gridCol w="2009108">
                  <a:extLst>
                    <a:ext uri="{9D8B030D-6E8A-4147-A177-3AD203B41FA5}">
                      <a16:colId xmlns:a16="http://schemas.microsoft.com/office/drawing/2014/main" val="489532372"/>
                    </a:ext>
                  </a:extLst>
                </a:gridCol>
                <a:gridCol w="2349836">
                  <a:extLst>
                    <a:ext uri="{9D8B030D-6E8A-4147-A177-3AD203B41FA5}">
                      <a16:colId xmlns:a16="http://schemas.microsoft.com/office/drawing/2014/main" val="3842579358"/>
                    </a:ext>
                  </a:extLst>
                </a:gridCol>
              </a:tblGrid>
              <a:tr h="0">
                <a:tc>
                  <a:txBody>
                    <a:bodyPr/>
                    <a:lstStyle/>
                    <a:p>
                      <a:pPr>
                        <a:lnSpc>
                          <a:spcPct val="100000"/>
                        </a:lnSpc>
                      </a:pPr>
                      <a:r>
                        <a:rPr lang="en-US" sz="1400" b="1" i="0" baseline="0">
                          <a:solidFill>
                            <a:schemeClr val="accent1"/>
                          </a:solidFill>
                          <a:latin typeface="Arial" panose="020B0604020202020204" pitchFamily="34" charset="0"/>
                          <a:cs typeface="Arial" panose="020B0604020202020204" pitchFamily="34" charset="0"/>
                        </a:rPr>
                        <a:t>All the benefits </a:t>
                      </a:r>
                      <a:br>
                        <a:rPr lang="en-US" sz="1400" b="1" i="0" baseline="0">
                          <a:solidFill>
                            <a:schemeClr val="accent1"/>
                          </a:solidFill>
                          <a:latin typeface="Arial" panose="020B0604020202020204" pitchFamily="34" charset="0"/>
                          <a:cs typeface="Arial" panose="020B0604020202020204" pitchFamily="34" charset="0"/>
                        </a:rPr>
                      </a:br>
                      <a:r>
                        <a:rPr lang="en-US" sz="1400" b="1" i="0" baseline="0">
                          <a:solidFill>
                            <a:schemeClr val="accent1"/>
                          </a:solidFill>
                          <a:latin typeface="Arial" panose="020B0604020202020204" pitchFamily="34" charset="0"/>
                          <a:cs typeface="Arial" panose="020B0604020202020204" pitchFamily="34" charset="0"/>
                        </a:rPr>
                        <a:t>of Part A</a:t>
                      </a:r>
                    </a:p>
                  </a:txBody>
                  <a:tcPr marL="182880" marR="182880" marT="0" marB="91440" anchor="b">
                    <a:lnB w="12700" cap="flat" cmpd="sng" algn="ctr">
                      <a:noFill/>
                      <a:prstDash val="solid"/>
                      <a:round/>
                      <a:headEnd type="none" w="med" len="med"/>
                      <a:tailEnd type="none" w="med" len="med"/>
                    </a:lnB>
                    <a:noFill/>
                  </a:tcPr>
                </a:tc>
                <a:tc>
                  <a:txBody>
                    <a:bodyPr/>
                    <a:lstStyle/>
                    <a:p>
                      <a:pPr>
                        <a:lnSpc>
                          <a:spcPct val="100000"/>
                        </a:lnSpc>
                      </a:pPr>
                      <a:r>
                        <a:rPr lang="en-US" sz="1400" b="1" i="0" baseline="0">
                          <a:solidFill>
                            <a:schemeClr val="accent1"/>
                          </a:solidFill>
                          <a:latin typeface="Arial" panose="020B0604020202020204" pitchFamily="34" charset="0"/>
                          <a:cs typeface="Arial" panose="020B0604020202020204" pitchFamily="34" charset="0"/>
                        </a:rPr>
                        <a:t>All the benefits </a:t>
                      </a:r>
                      <a:br>
                        <a:rPr lang="en-US" sz="1400" b="1" i="0" baseline="0">
                          <a:solidFill>
                            <a:schemeClr val="accent1"/>
                          </a:solidFill>
                          <a:latin typeface="Arial" panose="020B0604020202020204" pitchFamily="34" charset="0"/>
                          <a:cs typeface="Arial" panose="020B0604020202020204" pitchFamily="34" charset="0"/>
                        </a:rPr>
                      </a:br>
                      <a:r>
                        <a:rPr lang="en-US" sz="1400" b="1" i="0" baseline="0">
                          <a:solidFill>
                            <a:schemeClr val="accent1"/>
                          </a:solidFill>
                          <a:latin typeface="Arial" panose="020B0604020202020204" pitchFamily="34" charset="0"/>
                          <a:cs typeface="Arial" panose="020B0604020202020204" pitchFamily="34" charset="0"/>
                        </a:rPr>
                        <a:t>of Part B</a:t>
                      </a:r>
                    </a:p>
                  </a:txBody>
                  <a:tcPr marL="182880" marR="182880" marT="0" marB="91440" anchor="b">
                    <a:lnB w="12700" cap="flat" cmpd="sng" algn="ctr">
                      <a:noFill/>
                      <a:prstDash val="solid"/>
                      <a:round/>
                      <a:headEnd type="none" w="med" len="med"/>
                      <a:tailEnd type="none" w="med" len="med"/>
                    </a:lnB>
                    <a:noFill/>
                  </a:tcPr>
                </a:tc>
                <a:tc>
                  <a:txBody>
                    <a:bodyPr/>
                    <a:lstStyle/>
                    <a:p>
                      <a:pPr marL="0" marR="0" lvl="0" indent="0" algn="l" defTabSz="685750" rtl="0" eaLnBrk="1" fontAlgn="auto" latinLnBrk="0" hangingPunct="1">
                        <a:lnSpc>
                          <a:spcPct val="100000"/>
                        </a:lnSpc>
                        <a:spcBef>
                          <a:spcPct val="0"/>
                        </a:spcBef>
                        <a:spcAft>
                          <a:spcPct val="0"/>
                        </a:spcAft>
                        <a:buClrTx/>
                        <a:buSzTx/>
                        <a:buFontTx/>
                        <a:buNone/>
                        <a:defRPr/>
                      </a:pPr>
                      <a:r>
                        <a:rPr lang="en-US" sz="1400" b="1" i="0" baseline="0">
                          <a:solidFill>
                            <a:schemeClr val="accent1"/>
                          </a:solidFill>
                          <a:latin typeface="Arial" panose="020B0604020202020204" pitchFamily="34" charset="0"/>
                          <a:cs typeface="Arial" panose="020B0604020202020204" pitchFamily="34" charset="0"/>
                        </a:rPr>
                        <a:t>Part D/prescription </a:t>
                      </a:r>
                      <a:br>
                        <a:rPr lang="en-US" sz="1400" b="1" i="0" baseline="0">
                          <a:solidFill>
                            <a:schemeClr val="accent1"/>
                          </a:solidFill>
                          <a:latin typeface="Arial" panose="020B0604020202020204" pitchFamily="34" charset="0"/>
                          <a:cs typeface="Arial" panose="020B0604020202020204" pitchFamily="34" charset="0"/>
                        </a:rPr>
                      </a:br>
                      <a:r>
                        <a:rPr lang="en-US" sz="1400" b="1" i="0" baseline="0">
                          <a:solidFill>
                            <a:schemeClr val="accent1"/>
                          </a:solidFill>
                          <a:latin typeface="Arial" panose="020B0604020202020204" pitchFamily="34" charset="0"/>
                          <a:cs typeface="Arial" panose="020B0604020202020204" pitchFamily="34" charset="0"/>
                        </a:rPr>
                        <a:t>drug coverage</a:t>
                      </a:r>
                    </a:p>
                  </a:txBody>
                  <a:tcPr marL="182880" marR="182880" marT="0" marB="91440" anchor="b">
                    <a:lnB w="12700" cap="flat" cmpd="sng" algn="ctr">
                      <a:noFill/>
                      <a:prstDash val="solid"/>
                      <a:round/>
                      <a:headEnd type="none" w="med" len="med"/>
                      <a:tailEnd type="none" w="med" len="med"/>
                    </a:lnB>
                    <a:noFill/>
                  </a:tcPr>
                </a:tc>
                <a:tc>
                  <a:txBody>
                    <a:bodyPr/>
                    <a:lstStyle/>
                    <a:p>
                      <a:pPr marL="0" marR="0" lvl="0" indent="0" algn="l" defTabSz="685750" rtl="0" eaLnBrk="1" fontAlgn="auto" latinLnBrk="0" hangingPunct="1">
                        <a:lnSpc>
                          <a:spcPct val="100000"/>
                        </a:lnSpc>
                        <a:spcBef>
                          <a:spcPct val="0"/>
                        </a:spcBef>
                        <a:spcAft>
                          <a:spcPct val="0"/>
                        </a:spcAft>
                        <a:buClrTx/>
                        <a:buSzTx/>
                        <a:buFontTx/>
                        <a:buNone/>
                        <a:defRPr/>
                      </a:pPr>
                      <a:r>
                        <a:rPr lang="en-US" sz="1400" b="1" i="0" baseline="0">
                          <a:solidFill>
                            <a:schemeClr val="accent1"/>
                          </a:solidFill>
                          <a:latin typeface="Arial" panose="020B0604020202020204" pitchFamily="34" charset="0"/>
                          <a:cs typeface="Arial" panose="020B0604020202020204" pitchFamily="34" charset="0"/>
                        </a:rPr>
                        <a:t>Additional benefits, programs and features</a:t>
                      </a:r>
                    </a:p>
                  </a:txBody>
                  <a:tcPr marL="182880" marR="182880" marT="0" marB="91440" anchor="b">
                    <a:lnB w="12700" cap="flat" cmpd="sng" algn="ctr">
                      <a:noFill/>
                      <a:prstDash val="solid"/>
                      <a:round/>
                      <a:headEnd type="none" w="med" len="med"/>
                      <a:tailEnd type="none" w="med" len="med"/>
                    </a:lnB>
                    <a:noFill/>
                  </a:tcPr>
                </a:tc>
                <a:extLst>
                  <a:ext uri="{0D108BD9-81ED-4DB2-BD59-A6C34878D82A}">
                    <a16:rowId xmlns:a16="http://schemas.microsoft.com/office/drawing/2014/main" val="2157158512"/>
                  </a:ext>
                </a:extLst>
              </a:tr>
              <a:tr h="1145203">
                <a:tc>
                  <a:txBody>
                    <a:bodyPr/>
                    <a:lstStyle/>
                    <a:p>
                      <a:pPr marL="98425" marR="0" lvl="0" indent="-98425" algn="l" defTabSz="914400" rtl="0" eaLnBrk="1" fontAlgn="auto" latinLnBrk="0" hangingPunct="1">
                        <a:lnSpc>
                          <a:spcPts val="1200"/>
                        </a:lnSpc>
                        <a:spcBef>
                          <a:spcPct val="0"/>
                        </a:spcBef>
                        <a:spcAft>
                          <a:spcPts val="600"/>
                        </a:spcAft>
                        <a:buClr>
                          <a:schemeClr val="accent1"/>
                        </a:buClr>
                        <a:buSzTx/>
                        <a:buFont typeface="Arial" panose="020B0604020202020204" pitchFamily="34" charset="0"/>
                        <a:buChar char="•"/>
                        <a:defRPr/>
                      </a:pPr>
                      <a:r>
                        <a:rPr kumimoji="0" lang="en-US" sz="12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Hospital stays</a:t>
                      </a:r>
                    </a:p>
                    <a:p>
                      <a:pPr marL="98425" marR="0" lvl="0" indent="-98425" algn="l" defTabSz="914400" rtl="0" eaLnBrk="1" fontAlgn="auto" latinLnBrk="0" hangingPunct="1">
                        <a:lnSpc>
                          <a:spcPts val="1200"/>
                        </a:lnSpc>
                        <a:spcBef>
                          <a:spcPct val="0"/>
                        </a:spcBef>
                        <a:spcAft>
                          <a:spcPts val="600"/>
                        </a:spcAft>
                        <a:buClr>
                          <a:schemeClr val="accent1"/>
                        </a:buClr>
                        <a:buSzTx/>
                        <a:buFont typeface="Arial" panose="020B0604020202020204" pitchFamily="34" charset="0"/>
                        <a:buChar char="•"/>
                        <a:defRPr/>
                      </a:pPr>
                      <a:r>
                        <a:rPr kumimoji="0" lang="en-US" sz="12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Skilled nursing</a:t>
                      </a:r>
                    </a:p>
                    <a:p>
                      <a:pPr marL="98425" marR="0" lvl="0" indent="-98425" algn="l" defTabSz="914400" rtl="0" eaLnBrk="1" fontAlgn="auto" latinLnBrk="0" hangingPunct="1">
                        <a:lnSpc>
                          <a:spcPts val="1200"/>
                        </a:lnSpc>
                        <a:spcBef>
                          <a:spcPct val="0"/>
                        </a:spcBef>
                        <a:spcAft>
                          <a:spcPts val="600"/>
                        </a:spcAft>
                        <a:buClr>
                          <a:schemeClr val="accent1"/>
                        </a:buClr>
                        <a:buSzTx/>
                        <a:buFont typeface="Arial" panose="020B0604020202020204" pitchFamily="34" charset="0"/>
                        <a:buChar char="•"/>
                        <a:defRPr/>
                      </a:pPr>
                      <a:r>
                        <a:rPr kumimoji="0" lang="en-US" sz="12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Home health</a:t>
                      </a:r>
                      <a:endParaRPr lang="en-US" sz="1200">
                        <a:latin typeface="Arial" panose="020B0604020202020204" pitchFamily="34" charset="0"/>
                        <a:cs typeface="Arial" panose="020B0604020202020204" pitchFamily="34" charset="0"/>
                      </a:endParaRPr>
                    </a:p>
                  </a:txBody>
                  <a:tcPr marL="182880" marR="182880">
                    <a:lnT w="12700" cap="flat" cmpd="sng" algn="ctr">
                      <a:noFill/>
                      <a:prstDash val="solid"/>
                      <a:round/>
                      <a:headEnd type="none" w="med" len="med"/>
                      <a:tailEnd type="none" w="med" len="med"/>
                    </a:lnT>
                    <a:lnB w="12700" cmpd="sng">
                      <a:noFill/>
                    </a:lnB>
                    <a:noFill/>
                  </a:tcPr>
                </a:tc>
                <a:tc>
                  <a:txBody>
                    <a:bodyPr/>
                    <a:lstStyle/>
                    <a:p>
                      <a:pPr marL="98425" marR="0" lvl="0" indent="-98425" algn="l" defTabSz="914400" rtl="0" eaLnBrk="1" fontAlgn="auto" latinLnBrk="0" hangingPunct="1">
                        <a:lnSpc>
                          <a:spcPts val="1200"/>
                        </a:lnSpc>
                        <a:spcBef>
                          <a:spcPct val="0"/>
                        </a:spcBef>
                        <a:spcAft>
                          <a:spcPts val="600"/>
                        </a:spcAft>
                        <a:buClr>
                          <a:schemeClr val="accent1"/>
                        </a:buClr>
                        <a:buSzTx/>
                        <a:buFont typeface="Arial" panose="020B0604020202020204" pitchFamily="34" charset="0"/>
                        <a:buChar char="•"/>
                        <a:defRPr/>
                      </a:pPr>
                      <a:r>
                        <a:rPr kumimoji="0" lang="en-US" sz="12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Provider visits</a:t>
                      </a:r>
                    </a:p>
                    <a:p>
                      <a:pPr marL="98425" marR="0" lvl="0" indent="-98425" algn="l" defTabSz="914400" rtl="0" eaLnBrk="1" fontAlgn="auto" latinLnBrk="0" hangingPunct="1">
                        <a:lnSpc>
                          <a:spcPts val="1200"/>
                        </a:lnSpc>
                        <a:spcBef>
                          <a:spcPct val="0"/>
                        </a:spcBef>
                        <a:spcAft>
                          <a:spcPts val="600"/>
                        </a:spcAft>
                        <a:buClr>
                          <a:schemeClr val="accent1"/>
                        </a:buClr>
                        <a:buSzTx/>
                        <a:buFont typeface="Arial" panose="020B0604020202020204" pitchFamily="34" charset="0"/>
                        <a:buChar char="•"/>
                        <a:defRPr/>
                      </a:pPr>
                      <a:r>
                        <a:rPr kumimoji="0" lang="en-US" sz="12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Outpatient care</a:t>
                      </a:r>
                    </a:p>
                    <a:p>
                      <a:pPr marL="98425" marR="0" lvl="0" indent="-98425" algn="l" defTabSz="914400" rtl="0" eaLnBrk="1" fontAlgn="auto" latinLnBrk="0" hangingPunct="1">
                        <a:lnSpc>
                          <a:spcPts val="1200"/>
                        </a:lnSpc>
                        <a:spcBef>
                          <a:spcPct val="0"/>
                        </a:spcBef>
                        <a:spcAft>
                          <a:spcPts val="600"/>
                        </a:spcAft>
                        <a:buClr>
                          <a:schemeClr val="accent1"/>
                        </a:buClr>
                        <a:buSzTx/>
                        <a:buFont typeface="Arial" panose="020B0604020202020204" pitchFamily="34" charset="0"/>
                        <a:buChar char="•"/>
                        <a:defRPr/>
                      </a:pPr>
                      <a:r>
                        <a:rPr kumimoji="0" lang="en-US" sz="12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Screenings and shots</a:t>
                      </a:r>
                    </a:p>
                    <a:p>
                      <a:pPr marL="98425" marR="0" lvl="0" indent="-98425" algn="l" defTabSz="914400" rtl="0" eaLnBrk="1" fontAlgn="auto" latinLnBrk="0" hangingPunct="1">
                        <a:lnSpc>
                          <a:spcPts val="1200"/>
                        </a:lnSpc>
                        <a:spcBef>
                          <a:spcPct val="0"/>
                        </a:spcBef>
                        <a:spcAft>
                          <a:spcPts val="600"/>
                        </a:spcAft>
                        <a:buClr>
                          <a:schemeClr val="accent1"/>
                        </a:buClr>
                        <a:buSzTx/>
                        <a:buFont typeface="Arial" panose="020B0604020202020204" pitchFamily="34" charset="0"/>
                        <a:buChar char="•"/>
                        <a:defRPr/>
                      </a:pPr>
                      <a:r>
                        <a:rPr kumimoji="0" lang="en-US" sz="1200" b="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Lab tests</a:t>
                      </a:r>
                      <a:endParaRPr lang="en-US" sz="1200">
                        <a:latin typeface="Arial" panose="020B0604020202020204" pitchFamily="34" charset="0"/>
                        <a:cs typeface="Arial" panose="020B0604020202020204" pitchFamily="34" charset="0"/>
                      </a:endParaRPr>
                    </a:p>
                  </a:txBody>
                  <a:tcPr marL="182880" marR="182880">
                    <a:lnT w="12700" cap="flat" cmpd="sng" algn="ctr">
                      <a:noFill/>
                      <a:prstDash val="solid"/>
                      <a:round/>
                      <a:headEnd type="none" w="med" len="med"/>
                      <a:tailEnd type="none" w="med" len="med"/>
                    </a:lnT>
                    <a:lnB w="12700" cmpd="sng">
                      <a:noFill/>
                    </a:lnB>
                    <a:noFill/>
                  </a:tcPr>
                </a:tc>
                <a:tc>
                  <a:txBody>
                    <a:bodyPr/>
                    <a:lstStyle/>
                    <a:p>
                      <a:pPr marL="0" marR="0" lvl="0" indent="0" algn="l" defTabSz="914400" rtl="0" eaLnBrk="1" fontAlgn="auto" latinLnBrk="0" hangingPunct="1">
                        <a:lnSpc>
                          <a:spcPct val="100000"/>
                        </a:lnSpc>
                        <a:spcBef>
                          <a:spcPct val="0"/>
                        </a:spcBef>
                        <a:spcAft>
                          <a:spcPts val="600"/>
                        </a:spcAft>
                        <a:buClr>
                          <a:schemeClr val="accent1"/>
                        </a:buClr>
                        <a:buSzTx/>
                        <a:buFont typeface="Arial" panose="020B0604020202020204" pitchFamily="34" charset="0"/>
                        <a:buNone/>
                        <a:defRPr/>
                      </a:pPr>
                      <a:r>
                        <a:rPr kumimoji="0" lang="en-US" sz="12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Included in </a:t>
                      </a:r>
                      <a:r>
                        <a:rPr lang="en-US" sz="1200" dirty="0">
                          <a:solidFill>
                            <a:schemeClr val="tx1"/>
                          </a:solidFill>
                          <a:effectLst/>
                          <a:latin typeface="Arial" panose="020B0604020202020204" pitchFamily="34" charset="0"/>
                          <a:cs typeface="Arial" panose="020B0604020202020204" pitchFamily="34" charset="0"/>
                        </a:rPr>
                        <a:t>your</a:t>
                      </a:r>
                      <a:br>
                        <a:rPr kumimoji="0" lang="en-US" sz="12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Medicare Advantage plan</a:t>
                      </a:r>
                      <a:endParaRPr lang="en-US" sz="1200" dirty="0">
                        <a:latin typeface="Arial" panose="020B0604020202020204" pitchFamily="34" charset="0"/>
                        <a:cs typeface="Arial" panose="020B0604020202020204" pitchFamily="34" charset="0"/>
                      </a:endParaRPr>
                    </a:p>
                  </a:txBody>
                  <a:tcPr marL="182880" marR="182880">
                    <a:lnT w="12700" cap="flat" cmpd="sng" algn="ctr">
                      <a:noFill/>
                      <a:prstDash val="solid"/>
                      <a:round/>
                      <a:headEnd type="none" w="med" len="med"/>
                      <a:tailEnd type="none" w="med" len="med"/>
                    </a:lnT>
                    <a:lnB w="12700" cmpd="sng">
                      <a:noFill/>
                    </a:lnB>
                    <a:noFill/>
                  </a:tcPr>
                </a:tc>
                <a:tc>
                  <a:txBody>
                    <a:bodyPr/>
                    <a:lstStyle/>
                    <a:p>
                      <a:r>
                        <a:rPr lang="en-US" sz="1200" dirty="0">
                          <a:solidFill>
                            <a:schemeClr val="tx1"/>
                          </a:solidFill>
                          <a:latin typeface="Arial" panose="020B0604020202020204" pitchFamily="34" charset="0"/>
                          <a:cs typeface="Arial" panose="020B0604020202020204" pitchFamily="34" charset="0"/>
                        </a:rPr>
                        <a:t>Bundled with your plan </a:t>
                      </a:r>
                    </a:p>
                  </a:txBody>
                  <a:tcPr marL="182880" marR="182880">
                    <a:lnT w="1270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4111427777"/>
                  </a:ext>
                </a:extLst>
              </a:tr>
            </a:tbl>
          </a:graphicData>
        </a:graphic>
      </p:graphicFrame>
      <p:sp>
        <p:nvSpPr>
          <p:cNvPr id="11" name="Title 1">
            <a:extLst>
              <a:ext uri="{FF2B5EF4-FFF2-40B4-BE49-F238E27FC236}">
                <a16:creationId xmlns:a16="http://schemas.microsoft.com/office/drawing/2014/main" id="{3369A764-E521-1B92-3657-3070B0B840F1}"/>
              </a:ext>
            </a:extLst>
          </p:cNvPr>
          <p:cNvSpPr txBox="1"/>
          <p:nvPr/>
        </p:nvSpPr>
        <p:spPr>
          <a:xfrm>
            <a:off x="374903" y="347473"/>
            <a:ext cx="4828907" cy="226466"/>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sz="1200" b="1" dirty="0">
                <a:solidFill>
                  <a:schemeClr val="tx1"/>
                </a:solidFill>
                <a:latin typeface="Arial" panose="020B0604020202020204" pitchFamily="34" charset="0"/>
                <a:cs typeface="Arial" panose="020B0604020202020204" pitchFamily="34" charset="0"/>
              </a:rPr>
              <a:t>UnitedHealthcare Group Medicare Advantage National PPO Plan</a:t>
            </a:r>
            <a:endParaRPr lang="en-US" dirty="0">
              <a:solidFill>
                <a:schemeClr val="tx1"/>
              </a:solidFill>
            </a:endParaRPr>
          </a:p>
        </p:txBody>
      </p:sp>
      <p:pic>
        <p:nvPicPr>
          <p:cNvPr id="15" name="Picture 14">
            <a:extLst>
              <a:ext uri="{FF2B5EF4-FFF2-40B4-BE49-F238E27FC236}">
                <a16:creationId xmlns:a16="http://schemas.microsoft.com/office/drawing/2014/main" id="{C35936D5-887E-AC5F-BF15-E1D28825481C}"/>
              </a:ext>
            </a:extLst>
          </p:cNvPr>
          <p:cNvPicPr>
            <a:picLocks noChangeAspect="1"/>
          </p:cNvPicPr>
          <p:nvPr/>
        </p:nvPicPr>
        <p:blipFill>
          <a:blip r:embed="rId3"/>
          <a:stretch>
            <a:fillRect/>
          </a:stretch>
        </p:blipFill>
        <p:spPr>
          <a:xfrm>
            <a:off x="517789" y="2049975"/>
            <a:ext cx="813816" cy="813816"/>
          </a:xfrm>
          <a:prstGeom prst="rect">
            <a:avLst/>
          </a:prstGeom>
        </p:spPr>
      </p:pic>
      <p:pic>
        <p:nvPicPr>
          <p:cNvPr id="16" name="Picture 15">
            <a:extLst>
              <a:ext uri="{FF2B5EF4-FFF2-40B4-BE49-F238E27FC236}">
                <a16:creationId xmlns:a16="http://schemas.microsoft.com/office/drawing/2014/main" id="{397641AF-E73D-1CC9-5CAE-A9FF5F5BF94C}"/>
              </a:ext>
            </a:extLst>
          </p:cNvPr>
          <p:cNvPicPr>
            <a:picLocks noChangeAspect="1"/>
          </p:cNvPicPr>
          <p:nvPr/>
        </p:nvPicPr>
        <p:blipFill>
          <a:blip r:embed="rId4"/>
          <a:stretch>
            <a:fillRect/>
          </a:stretch>
        </p:blipFill>
        <p:spPr>
          <a:xfrm>
            <a:off x="2460242" y="2043064"/>
            <a:ext cx="813816" cy="813816"/>
          </a:xfrm>
          <a:prstGeom prst="rect">
            <a:avLst/>
          </a:prstGeom>
        </p:spPr>
      </p:pic>
      <p:pic>
        <p:nvPicPr>
          <p:cNvPr id="17" name="Picture 16">
            <a:extLst>
              <a:ext uri="{FF2B5EF4-FFF2-40B4-BE49-F238E27FC236}">
                <a16:creationId xmlns:a16="http://schemas.microsoft.com/office/drawing/2014/main" id="{DF2B38CE-9CF0-C85C-05F7-A3C68B4E05BA}"/>
              </a:ext>
            </a:extLst>
          </p:cNvPr>
          <p:cNvPicPr>
            <a:picLocks noChangeAspect="1"/>
          </p:cNvPicPr>
          <p:nvPr/>
        </p:nvPicPr>
        <p:blipFill>
          <a:blip r:embed="rId5"/>
          <a:stretch>
            <a:fillRect/>
          </a:stretch>
        </p:blipFill>
        <p:spPr>
          <a:xfrm>
            <a:off x="4389995" y="2049975"/>
            <a:ext cx="813816" cy="813816"/>
          </a:xfrm>
          <a:prstGeom prst="rect">
            <a:avLst/>
          </a:prstGeom>
        </p:spPr>
      </p:pic>
      <p:pic>
        <p:nvPicPr>
          <p:cNvPr id="18" name="Picture 17">
            <a:extLst>
              <a:ext uri="{FF2B5EF4-FFF2-40B4-BE49-F238E27FC236}">
                <a16:creationId xmlns:a16="http://schemas.microsoft.com/office/drawing/2014/main" id="{D5BE234E-C7FB-C4C9-38B7-959E878790ED}"/>
              </a:ext>
            </a:extLst>
          </p:cNvPr>
          <p:cNvPicPr>
            <a:picLocks noChangeAspect="1"/>
          </p:cNvPicPr>
          <p:nvPr/>
        </p:nvPicPr>
        <p:blipFill>
          <a:blip r:embed="rId6"/>
          <a:stretch>
            <a:fillRect/>
          </a:stretch>
        </p:blipFill>
        <p:spPr>
          <a:xfrm>
            <a:off x="6346307" y="2043064"/>
            <a:ext cx="813816" cy="813816"/>
          </a:xfrm>
          <a:prstGeom prst="rect">
            <a:avLst/>
          </a:prstGeom>
        </p:spPr>
      </p:pic>
      <p:sp>
        <p:nvSpPr>
          <p:cNvPr id="19" name="Title 1">
            <a:extLst>
              <a:ext uri="{FF2B5EF4-FFF2-40B4-BE49-F238E27FC236}">
                <a16:creationId xmlns:a16="http://schemas.microsoft.com/office/drawing/2014/main" id="{9C2F7152-6879-F17E-EA61-F83D7677D73C}"/>
              </a:ext>
            </a:extLst>
          </p:cNvPr>
          <p:cNvSpPr txBox="1"/>
          <p:nvPr/>
        </p:nvSpPr>
        <p:spPr>
          <a:xfrm>
            <a:off x="374903" y="4847276"/>
            <a:ext cx="8166182" cy="483590"/>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sz="1400">
                <a:latin typeface="+mn-lt"/>
              </a:rPr>
              <a:t>Medicare Advantage (Part C) plans are provided through private insurers like UnitedHealthcare</a:t>
            </a:r>
          </a:p>
        </p:txBody>
      </p:sp>
      <p:sp>
        <p:nvSpPr>
          <p:cNvPr id="9" name="Title 6">
            <a:extLst>
              <a:ext uri="{FF2B5EF4-FFF2-40B4-BE49-F238E27FC236}">
                <a16:creationId xmlns:a16="http://schemas.microsoft.com/office/drawing/2014/main" id="{93DCF908-D00B-DD1B-3F5D-B291D139D87E}"/>
              </a:ext>
            </a:extLst>
          </p:cNvPr>
          <p:cNvSpPr txBox="1"/>
          <p:nvPr/>
        </p:nvSpPr>
        <p:spPr>
          <a:xfrm>
            <a:off x="371801" y="660288"/>
            <a:ext cx="8323312" cy="743571"/>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chemeClr val="accent1"/>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Plan highlights</a:t>
            </a:r>
          </a:p>
        </p:txBody>
      </p:sp>
      <p:sp>
        <p:nvSpPr>
          <p:cNvPr id="21" name="Slide Number Placeholder 5"/>
          <p:cNvSpPr>
            <a:spLocks noGrp="1"/>
          </p:cNvSpPr>
          <p:nvPr>
            <p:ph type="sldNum" sz="quarter" idx="12"/>
          </p:nvPr>
        </p:nvSpPr>
        <p:spPr/>
        <p:txBody>
          <a:bodyPr/>
          <a:lstStyle>
            <a:lvl1pPr>
              <a:defRPr sz="800"/>
            </a:lvl1pPr>
          </a:lstStyle>
          <a:p>
            <a:fld id="{6C9B2B01-5200-4FC5-B898-4C23DCFD3803}" type="slidenum">
              <a:rPr lang="en-US" smtClean="0"/>
              <a:t>8</a:t>
            </a:fld>
            <a:endParaRPr lang="en-US"/>
          </a:p>
        </p:txBody>
      </p:sp>
    </p:spTree>
    <p:extLst>
      <p:ext uri="{BB962C8B-B14F-4D97-AF65-F5344CB8AC3E}">
        <p14:creationId xmlns:p14="http://schemas.microsoft.com/office/powerpoint/2010/main" val="24746910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ethoscope in the shape of a heart&#10;&#10;Description automatically generated">
            <a:extLst>
              <a:ext uri="{FF2B5EF4-FFF2-40B4-BE49-F238E27FC236}">
                <a16:creationId xmlns:a16="http://schemas.microsoft.com/office/drawing/2014/main" id="{A4D6086D-144E-465F-15FC-719B54DAEC5C}"/>
              </a:ext>
            </a:extLst>
          </p:cNvPr>
          <p:cNvPicPr>
            <a:picLocks noChangeAspect="1"/>
          </p:cNvPicPr>
          <p:nvPr/>
        </p:nvPicPr>
        <p:blipFill>
          <a:blip r:embed="rId3"/>
          <a:srcRect l="16153" t="15906" r="14465" b="13730"/>
          <a:stretch>
            <a:fillRect/>
          </a:stretch>
        </p:blipFill>
        <p:spPr>
          <a:xfrm>
            <a:off x="5804116" y="3207516"/>
            <a:ext cx="3308888" cy="2516818"/>
          </a:xfrm>
          <a:prstGeom prst="rect">
            <a:avLst/>
          </a:prstGeom>
        </p:spPr>
      </p:pic>
      <p:sp>
        <p:nvSpPr>
          <p:cNvPr id="2" name="Title 1">
            <a:extLst>
              <a:ext uri="{FF2B5EF4-FFF2-40B4-BE49-F238E27FC236}">
                <a16:creationId xmlns:a16="http://schemas.microsoft.com/office/drawing/2014/main" id="{6B681B6D-1C09-A92F-CD6A-73CFA5F0DC76}"/>
              </a:ext>
            </a:extLst>
          </p:cNvPr>
          <p:cNvSpPr>
            <a:spLocks noGrp="1"/>
          </p:cNvSpPr>
          <p:nvPr>
            <p:ph type="title"/>
          </p:nvPr>
        </p:nvSpPr>
        <p:spPr>
          <a:xfrm>
            <a:off x="374906" y="347472"/>
            <a:ext cx="7260971" cy="312817"/>
          </a:xfrm>
        </p:spPr>
        <p:txBody>
          <a:bodyPr/>
          <a:lstStyle/>
          <a:p>
            <a:pPr>
              <a:spcBef>
                <a:spcPts val="600"/>
              </a:spcBef>
              <a:spcAft>
                <a:spcPts val="600"/>
              </a:spcAft>
            </a:pPr>
            <a:r>
              <a:rPr lang="en-US" sz="1200" b="1" dirty="0">
                <a:solidFill>
                  <a:schemeClr val="tx1"/>
                </a:solidFill>
                <a:latin typeface="Arial" panose="020B0604020202020204" pitchFamily="34" charset="0"/>
                <a:cs typeface="Arial" panose="020B0604020202020204" pitchFamily="34" charset="0"/>
              </a:rPr>
              <a:t>UnitedHealthcare Group Medicare Advantage National PPO Plan</a:t>
            </a:r>
            <a:endParaRPr lang="en-US" sz="800" dirty="0">
              <a:solidFill>
                <a:schemeClr val="tx1"/>
              </a:solidFill>
            </a:endParaRPr>
          </a:p>
        </p:txBody>
      </p:sp>
      <p:sp>
        <p:nvSpPr>
          <p:cNvPr id="3" name="Content Placeholder 2">
            <a:extLst>
              <a:ext uri="{FF2B5EF4-FFF2-40B4-BE49-F238E27FC236}">
                <a16:creationId xmlns:a16="http://schemas.microsoft.com/office/drawing/2014/main" id="{761E604C-4CE6-57B7-EC68-183C0A4FF2D9}"/>
              </a:ext>
            </a:extLst>
          </p:cNvPr>
          <p:cNvSpPr>
            <a:spLocks noGrp="1"/>
          </p:cNvSpPr>
          <p:nvPr>
            <p:ph type="body" sz="quarter" idx="13"/>
          </p:nvPr>
        </p:nvSpPr>
        <p:spPr>
          <a:xfrm>
            <a:off x="374906" y="1819786"/>
            <a:ext cx="8410538" cy="2775461"/>
          </a:xfrm>
        </p:spPr>
        <p:txBody>
          <a:bodyPr/>
          <a:lstStyle/>
          <a:p>
            <a:pPr marL="0" indent="0">
              <a:lnSpc>
                <a:spcPct val="100000"/>
              </a:lnSpc>
              <a:buNone/>
            </a:pPr>
            <a:r>
              <a:rPr lang="en-US" dirty="0"/>
              <a:t>Even though you are not required to see a network provider, they may already be part of our network. </a:t>
            </a:r>
          </a:p>
          <a:p>
            <a:pPr marL="0" indent="0">
              <a:lnSpc>
                <a:spcPct val="100000"/>
              </a:lnSpc>
              <a:buNone/>
            </a:pPr>
            <a:r>
              <a:rPr lang="en-US" dirty="0"/>
              <a:t>To find out, search our online Provider Directory at </a:t>
            </a:r>
            <a:r>
              <a:rPr lang="en-US" b="1" dirty="0"/>
              <a:t>retiree.uhc.com </a:t>
            </a:r>
            <a:r>
              <a:rPr lang="en-US" dirty="0"/>
              <a:t>or call UnitedHealthcare Customer Service at </a:t>
            </a:r>
            <a:r>
              <a:rPr lang="en-US" b="1" dirty="0"/>
              <a:t>1-877-714-0178, </a:t>
            </a:r>
            <a:r>
              <a:rPr lang="en-US" dirty="0"/>
              <a:t>TTY </a:t>
            </a:r>
            <a:r>
              <a:rPr lang="en-US" b="1" dirty="0"/>
              <a:t>711, </a:t>
            </a:r>
            <a:r>
              <a:rPr lang="en-US" dirty="0"/>
              <a:t>8 a.m.–8 p.m. local time, Monday–Friday.</a:t>
            </a:r>
          </a:p>
          <a:p>
            <a:pPr marL="0" indent="0">
              <a:lnSpc>
                <a:spcPct val="100000"/>
              </a:lnSpc>
              <a:buNone/>
            </a:pPr>
            <a:r>
              <a:rPr lang="en-US" dirty="0"/>
              <a:t>With this plan, you pay the same share of cost in and out-of-network as long as the provider is eligible to participate in the Medicare Program.</a:t>
            </a:r>
          </a:p>
          <a:p>
            <a:pPr marL="0" indent="0">
              <a:lnSpc>
                <a:spcPct val="100000"/>
              </a:lnSpc>
              <a:buNone/>
            </a:pPr>
            <a:r>
              <a:rPr lang="en-US" b="1" dirty="0"/>
              <a:t>If your provider is in-network, they must accept this </a:t>
            </a:r>
            <a:br>
              <a:rPr lang="en-US" b="1" dirty="0"/>
            </a:br>
            <a:r>
              <a:rPr lang="en-US" b="1" dirty="0"/>
              <a:t>plan if you are an existing patient. If your provider is </a:t>
            </a:r>
            <a:br>
              <a:rPr lang="en-US" b="1" dirty="0"/>
            </a:br>
            <a:r>
              <a:rPr lang="en-US" b="1" dirty="0"/>
              <a:t>out-of-network, they may choose not to treat you unless </a:t>
            </a:r>
            <a:br>
              <a:rPr lang="en-US" b="1" dirty="0"/>
            </a:br>
            <a:r>
              <a:rPr lang="en-US" b="1" dirty="0"/>
              <a:t>it is an emergency.</a:t>
            </a:r>
          </a:p>
          <a:p>
            <a:pPr marL="0" indent="0">
              <a:lnSpc>
                <a:spcPct val="100000"/>
              </a:lnSpc>
              <a:buNone/>
            </a:pPr>
            <a:endParaRPr lang="en-US" b="1" dirty="0"/>
          </a:p>
        </p:txBody>
      </p:sp>
      <p:sp>
        <p:nvSpPr>
          <p:cNvPr id="8" name="Title 1">
            <a:extLst>
              <a:ext uri="{FF2B5EF4-FFF2-40B4-BE49-F238E27FC236}">
                <a16:creationId xmlns:a16="http://schemas.microsoft.com/office/drawing/2014/main" id="{D27FFEE9-39E8-CCC0-9A0C-89E3B691D078}"/>
              </a:ext>
            </a:extLst>
          </p:cNvPr>
          <p:cNvSpPr txBox="1"/>
          <p:nvPr/>
        </p:nvSpPr>
        <p:spPr>
          <a:xfrm>
            <a:off x="374906" y="660289"/>
            <a:ext cx="6186554" cy="1047862"/>
          </a:xfrm>
          <a:prstGeom prst="rect">
            <a:avLst/>
          </a:prstGeom>
        </p:spPr>
        <p:txBody>
          <a:bodyPr vert="horz" lIns="91440" tIns="45720" rIns="91440" bIns="45720" rtlCol="0" anchor="t" anchorCtr="0">
            <a:noAutofit/>
          </a:bodyPr>
          <a:lstStyle>
            <a:defPPr>
              <a:defRPr lang="en-US"/>
            </a:defPPr>
            <a:lvl1pPr marL="0" algn="l" defTabSz="685750" rtl="0" eaLnBrk="1" latinLnBrk="0" hangingPunct="1">
              <a:lnSpc>
                <a:spcPct val="100000"/>
              </a:lnSpc>
              <a:spcBef>
                <a:spcPct val="0"/>
              </a:spcBef>
              <a:buNone/>
              <a:defRPr sz="2800" b="1" i="0" kern="1200" spc="0" baseline="0">
                <a:solidFill>
                  <a:srgbClr val="002677"/>
                </a:solidFill>
                <a:latin typeface="+mj-lt"/>
                <a:ea typeface="+mj-ea"/>
                <a:cs typeface="+mj-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600"/>
              </a:spcBef>
              <a:spcAft>
                <a:spcPts val="600"/>
              </a:spcAft>
            </a:pPr>
            <a:r>
              <a:rPr lang="en-US"/>
              <a:t>Freedom to see any provider who accepts Medicare</a:t>
            </a:r>
          </a:p>
        </p:txBody>
      </p:sp>
      <p:sp>
        <p:nvSpPr>
          <p:cNvPr id="9" name="Slide Number Placeholder 5"/>
          <p:cNvSpPr>
            <a:spLocks noGrp="1"/>
          </p:cNvSpPr>
          <p:nvPr>
            <p:ph type="sldNum" sz="quarter" idx="12"/>
          </p:nvPr>
        </p:nvSpPr>
        <p:spPr/>
        <p:txBody>
          <a:bodyPr/>
          <a:lstStyle/>
          <a:p>
            <a:fld id="{7A6023D3-C7B8-4B28-9081-50822E1A6D93}" type="slidenum">
              <a:rPr lang="en-US" smtClean="0"/>
              <a:t>9</a:t>
            </a:fld>
            <a:endParaRPr lang="en-US"/>
          </a:p>
        </p:txBody>
      </p:sp>
    </p:spTree>
    <p:extLst>
      <p:ext uri="{BB962C8B-B14F-4D97-AF65-F5344CB8AC3E}">
        <p14:creationId xmlns:p14="http://schemas.microsoft.com/office/powerpoint/2010/main" val="20120314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OS" val="Unix 5.10 unknown"/>
  <p:tag name="AS_RELEASE_DATE" val="2022.07.31"/>
  <p:tag name="AS_TITLE" val="Aspose.Slides for Java"/>
  <p:tag name="AS_VERSION" val="22.7"/>
</p:tagLst>
</file>

<file path=ppt/theme/theme1.xml><?xml version="1.0" encoding="utf-8"?>
<a:theme xmlns:a="http://schemas.openxmlformats.org/drawingml/2006/main" name="Master Theme">
  <a:themeElements>
    <a:clrScheme name="Custom 3">
      <a:dk1>
        <a:srgbClr val="002677"/>
      </a:dk1>
      <a:lt1>
        <a:srgbClr val="FFFFFF"/>
      </a:lt1>
      <a:dk2>
        <a:srgbClr val="595959"/>
      </a:dk2>
      <a:lt2>
        <a:srgbClr val="CCF2F7"/>
      </a:lt2>
      <a:accent1>
        <a:srgbClr val="0026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Georgia"/>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9E4DB0B2F15E4F8E0B469D333D2811" ma:contentTypeVersion="4" ma:contentTypeDescription="Create a new document." ma:contentTypeScope="" ma:versionID="bb9618ca33b6b90e35d0631789322eee">
  <xsd:schema xmlns:xsd="http://www.w3.org/2001/XMLSchema" xmlns:xs="http://www.w3.org/2001/XMLSchema" xmlns:p="http://schemas.microsoft.com/office/2006/metadata/properties" xmlns:ns2="d8af5494-7d40-4b9b-9fd1-984a2f280973" targetNamespace="http://schemas.microsoft.com/office/2006/metadata/properties" ma:root="true" ma:fieldsID="70f481fd76c7caa0cf184126cf717382" ns2:_="">
    <xsd:import namespace="d8af5494-7d40-4b9b-9fd1-984a2f28097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af5494-7d40-4b9b-9fd1-984a2f2809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5C41D0-98F2-4ECB-981E-86E3F8BBAC2D}">
  <ds:schemaRefs>
    <ds:schemaRef ds:uri="http://schemas.microsoft.com/sharepoint/v3/contenttype/forms"/>
  </ds:schemaRefs>
</ds:datastoreItem>
</file>

<file path=customXml/itemProps2.xml><?xml version="1.0" encoding="utf-8"?>
<ds:datastoreItem xmlns:ds="http://schemas.openxmlformats.org/officeDocument/2006/customXml" ds:itemID="{82A875E5-64A8-4D19-8EAE-184B9CD19DC7}">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d8af5494-7d40-4b9b-9fd1-984a2f280973"/>
    <ds:schemaRef ds:uri="http://www.w3.org/XML/1998/namespace"/>
  </ds:schemaRefs>
</ds:datastoreItem>
</file>

<file path=customXml/itemProps3.xml><?xml version="1.0" encoding="utf-8"?>
<ds:datastoreItem xmlns:ds="http://schemas.openxmlformats.org/officeDocument/2006/customXml" ds:itemID="{A19219AD-C27E-4084-84FD-64000B1105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af5494-7d40-4b9b-9fd1-984a2f2809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3382</TotalTime>
  <Words>7235</Words>
  <Application>Microsoft Office PowerPoint</Application>
  <PresentationFormat>On-screen Show (4:3)</PresentationFormat>
  <Paragraphs>525</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ＭＳ Ｐゴシック</vt:lpstr>
      <vt:lpstr>Aptos</vt:lpstr>
      <vt:lpstr>Arial</vt:lpstr>
      <vt:lpstr>Calibri</vt:lpstr>
      <vt:lpstr>Georgia</vt:lpstr>
      <vt:lpstr>Helvetica</vt:lpstr>
      <vt:lpstr>System Font Regular</vt:lpstr>
      <vt:lpstr>Times New Roman</vt:lpstr>
      <vt:lpstr>Master Theme</vt:lpstr>
      <vt:lpstr>PowerPoint Presentation</vt:lpstr>
      <vt:lpstr>PowerPoint Presentation</vt:lpstr>
      <vt:lpstr>Original Medicare basics</vt:lpstr>
      <vt:lpstr>When are you eligible for Medicare?</vt:lpstr>
      <vt:lpstr>Understanding your Medicare choices</vt:lpstr>
      <vt:lpstr>PowerPoint Presentation</vt:lpstr>
      <vt:lpstr>UnitedHealthcare Group Medicare Advantage National PPO Plan Plan benefits, programs and features</vt:lpstr>
      <vt:lpstr>PowerPoint Presentation</vt:lpstr>
      <vt:lpstr>UnitedHealthcare Group Medicare Advantage National PPO Plan</vt:lpstr>
      <vt:lpstr>PowerPoint Presentation</vt:lpstr>
      <vt:lpstr>Plan benefits</vt:lpstr>
      <vt:lpstr>Preventive services </vt:lpstr>
      <vt:lpstr>Additional benefits</vt:lpstr>
      <vt:lpstr>PowerPoint Presentation</vt:lpstr>
      <vt:lpstr>Changes to Medicare Part D coverage–  Inflation Reduction Act</vt:lpstr>
      <vt:lpstr>Medicare Prescription Payment Plan</vt:lpstr>
      <vt:lpstr>Your plan's drug coverage stages and costs</vt:lpstr>
      <vt:lpstr>Part D (prescription drug)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expect next</vt:lpstr>
      <vt:lpstr>What to expect next</vt:lpstr>
      <vt:lpstr>Visit the Virtual Education Center  to explore and learn more</vt:lpstr>
      <vt:lpstr>Register for your secure personal online account at retiree.uhc.com</vt:lpstr>
      <vt:lpstr>PowerPoint Presentation</vt:lpstr>
      <vt:lpstr>How to enroll</vt:lpstr>
      <vt:lpstr>Enrolling for Stetson University retirees</vt:lpstr>
      <vt:lpstr>Questions and answers</vt:lpstr>
      <vt:lpstr>Thank you We look forward to welcoming you to our Medicare family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M&amp;R_MA_OE_2025_PY_(NEW)_202408060923</dc:title>
  <dc:creator>Gareth Walters</dc:creator>
  <cp:lastModifiedBy>Newaldass, Renukha</cp:lastModifiedBy>
  <cp:revision>535</cp:revision>
  <cp:lastPrinted>2022-04-27T13:39:04Z</cp:lastPrinted>
  <dcterms:created xsi:type="dcterms:W3CDTF">2020-04-04T18:38:29Z</dcterms:created>
  <dcterms:modified xsi:type="dcterms:W3CDTF">2024-09-30T14:00:27Z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0x0101002A9E4DB0B2F15E4F8E0B469D333D2811</vt:lpwstr>
  </property>
  <property fmtid="{D5CDD505-2E9C-101B-9397-08002B2CF9AE}" pid="3" name="MSIP_Label_a8a73c85-e524-44a6-bd58-7df7ef87be8f_ActionId">
    <vt:lpwstr>4d7353e4-4e28-4b3e-bff4-65597a7399f7</vt:lpwstr>
  </property>
  <property fmtid="{D5CDD505-2E9C-101B-9397-08002B2CF9AE}" pid="4" name="MSIP_Label_a8a73c85-e524-44a6-bd58-7df7ef87be8f_ContentBits">
    <vt:lpwstr>0</vt:lpwstr>
  </property>
  <property fmtid="{D5CDD505-2E9C-101B-9397-08002B2CF9AE}" pid="5" name="MSIP_Label_a8a73c85-e524-44a6-bd58-7df7ef87be8f_Enabled">
    <vt:lpwstr>true</vt:lpwstr>
  </property>
  <property fmtid="{D5CDD505-2E9C-101B-9397-08002B2CF9AE}" pid="6" name="MSIP_Label_a8a73c85-e524-44a6-bd58-7df7ef87be8f_Method">
    <vt:lpwstr>Privileged</vt:lpwstr>
  </property>
  <property fmtid="{D5CDD505-2E9C-101B-9397-08002B2CF9AE}" pid="7" name="MSIP_Label_a8a73c85-e524-44a6-bd58-7df7ef87be8f_Name">
    <vt:lpwstr>Internal Label</vt:lpwstr>
  </property>
  <property fmtid="{D5CDD505-2E9C-101B-9397-08002B2CF9AE}" pid="8" name="MSIP_Label_a8a73c85-e524-44a6-bd58-7df7ef87be8f_SetDate">
    <vt:lpwstr>2022-10-17T13:27:17Z</vt:lpwstr>
  </property>
  <property fmtid="{D5CDD505-2E9C-101B-9397-08002B2CF9AE}" pid="9" name="MSIP_Label_a8a73c85-e524-44a6-bd58-7df7ef87be8f_SiteId">
    <vt:lpwstr>db05faca-c82a-4b9d-b9c5-0f64b6755421</vt:lpwstr>
  </property>
</Properties>
</file>