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notesMasterIdLst>
    <p:notesMasterId r:id="rId57"/>
  </p:notesMasterIdLst>
  <p:handoutMasterIdLst>
    <p:handoutMasterId r:id="rId58"/>
  </p:handoutMasterIdLst>
  <p:sldIdLst>
    <p:sldId id="283" r:id="rId6"/>
    <p:sldId id="2143370259" r:id="rId7"/>
    <p:sldId id="2143370251" r:id="rId8"/>
    <p:sldId id="2143370261" r:id="rId9"/>
    <p:sldId id="2143370264" r:id="rId10"/>
    <p:sldId id="2143370265" r:id="rId11"/>
    <p:sldId id="2143370266" r:id="rId12"/>
    <p:sldId id="486" r:id="rId13"/>
    <p:sldId id="2143370301" r:id="rId14"/>
    <p:sldId id="484" r:id="rId15"/>
    <p:sldId id="2143370262" r:id="rId16"/>
    <p:sldId id="2143370267" r:id="rId17"/>
    <p:sldId id="2143370256" r:id="rId18"/>
    <p:sldId id="2143370269" r:id="rId19"/>
    <p:sldId id="2143370270" r:id="rId20"/>
    <p:sldId id="2143370271" r:id="rId21"/>
    <p:sldId id="2143370268" r:id="rId22"/>
    <p:sldId id="2143370307" r:id="rId23"/>
    <p:sldId id="2143370272" r:id="rId24"/>
    <p:sldId id="2143370273" r:id="rId25"/>
    <p:sldId id="2143370263" r:id="rId26"/>
    <p:sldId id="2143370294" r:id="rId27"/>
    <p:sldId id="2113691931" r:id="rId28"/>
    <p:sldId id="2143370295" r:id="rId29"/>
    <p:sldId id="2143370296" r:id="rId30"/>
    <p:sldId id="2143370302" r:id="rId31"/>
    <p:sldId id="2143370297" r:id="rId32"/>
    <p:sldId id="2143370299" r:id="rId33"/>
    <p:sldId id="2143370300" r:id="rId34"/>
    <p:sldId id="2143370313" r:id="rId35"/>
    <p:sldId id="2143370306" r:id="rId36"/>
    <p:sldId id="2143370314" r:id="rId37"/>
    <p:sldId id="2143370275" r:id="rId38"/>
    <p:sldId id="2143370305" r:id="rId39"/>
    <p:sldId id="2143370252" r:id="rId40"/>
    <p:sldId id="2143370304" r:id="rId41"/>
    <p:sldId id="2143370303" r:id="rId42"/>
    <p:sldId id="2143370278" r:id="rId43"/>
    <p:sldId id="2143370289" r:id="rId44"/>
    <p:sldId id="2143370288" r:id="rId45"/>
    <p:sldId id="2143370279" r:id="rId46"/>
    <p:sldId id="2143370280" r:id="rId47"/>
    <p:sldId id="2143370284" r:id="rId48"/>
    <p:sldId id="2143370282" r:id="rId49"/>
    <p:sldId id="2143370308" r:id="rId50"/>
    <p:sldId id="2143370309" r:id="rId51"/>
    <p:sldId id="2143370310" r:id="rId52"/>
    <p:sldId id="2143370283" r:id="rId53"/>
    <p:sldId id="2143370312" r:id="rId54"/>
    <p:sldId id="2143370311" r:id="rId55"/>
    <p:sldId id="268" r:id="rId56"/>
  </p:sldIdLst>
  <p:sldSz cx="13817600" cy="7772400"/>
  <p:notesSz cx="9601200" cy="7315200"/>
  <p:defaultTextStyle>
    <a:defPPr>
      <a:defRPr kern="0"/>
    </a:defPPr>
  </p:defaultTextStyle>
  <p:extLst>
    <p:ext uri="{EFAFB233-063F-42B5-8137-9DF3F51BA10A}">
      <p15:sldGuideLst xmlns:p15="http://schemas.microsoft.com/office/powerpoint/2012/main">
        <p15:guide id="1" orient="horz" pos="222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641"/>
    <a:srgbClr val="FFFFFF"/>
    <a:srgbClr val="3B8729"/>
    <a:srgbClr val="7E8083"/>
    <a:srgbClr val="439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77D39-0621-48D6-91BE-C6E3CBCBCDC3}" v="1" dt="2024-10-15T20:13:39.04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95" autoAdjust="0"/>
  </p:normalViewPr>
  <p:slideViewPr>
    <p:cSldViewPr>
      <p:cViewPr varScale="1">
        <p:scale>
          <a:sx n="69" d="100"/>
          <a:sy n="69" d="100"/>
        </p:scale>
        <p:origin x="778" y="62"/>
      </p:cViewPr>
      <p:guideLst>
        <p:guide orient="horz" pos="2225"/>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Nelson" userId="24972b7c-2291-490f-a310-99168f62df8c" providerId="ADAL" clId="{77777D39-0621-48D6-91BE-C6E3CBCBCDC3}"/>
    <pc:docChg chg="undo custSel addSld modSld sldOrd">
      <pc:chgData name="Laurie Nelson" userId="24972b7c-2291-490f-a310-99168f62df8c" providerId="ADAL" clId="{77777D39-0621-48D6-91BE-C6E3CBCBCDC3}" dt="2024-10-15T20:15:15.133" v="1215" actId="20577"/>
      <pc:docMkLst>
        <pc:docMk/>
      </pc:docMkLst>
      <pc:sldChg chg="modSp mod">
        <pc:chgData name="Laurie Nelson" userId="24972b7c-2291-490f-a310-99168f62df8c" providerId="ADAL" clId="{77777D39-0621-48D6-91BE-C6E3CBCBCDC3}" dt="2024-10-10T12:36:45.586" v="3" actId="20577"/>
        <pc:sldMkLst>
          <pc:docMk/>
          <pc:sldMk cId="3451191393" sldId="283"/>
        </pc:sldMkLst>
        <pc:spChg chg="mod">
          <ac:chgData name="Laurie Nelson" userId="24972b7c-2291-490f-a310-99168f62df8c" providerId="ADAL" clId="{77777D39-0621-48D6-91BE-C6E3CBCBCDC3}" dt="2024-10-10T12:36:45.586" v="3" actId="20577"/>
          <ac:spMkLst>
            <pc:docMk/>
            <pc:sldMk cId="3451191393" sldId="283"/>
            <ac:spMk id="11" creationId="{B135D3C7-0687-4573-86F6-3350CDCDED71}"/>
          </ac:spMkLst>
        </pc:spChg>
      </pc:sldChg>
      <pc:sldChg chg="addSp modSp add mod ord">
        <pc:chgData name="Laurie Nelson" userId="24972b7c-2291-490f-a310-99168f62df8c" providerId="ADAL" clId="{77777D39-0621-48D6-91BE-C6E3CBCBCDC3}" dt="2024-10-15T20:15:15.133" v="1215" actId="20577"/>
        <pc:sldMkLst>
          <pc:docMk/>
          <pc:sldMk cId="2143355797" sldId="2143370314"/>
        </pc:sldMkLst>
        <pc:spChg chg="add mod">
          <ac:chgData name="Laurie Nelson" userId="24972b7c-2291-490f-a310-99168f62df8c" providerId="ADAL" clId="{77777D39-0621-48D6-91BE-C6E3CBCBCDC3}" dt="2024-10-15T20:15:15.133" v="1215" actId="20577"/>
          <ac:spMkLst>
            <pc:docMk/>
            <pc:sldMk cId="2143355797" sldId="2143370314"/>
            <ac:spMk id="2" creationId="{C910C9E3-6623-EE26-CF86-6B1299761528}"/>
          </ac:spMkLst>
        </pc:spChg>
        <pc:spChg chg="mod">
          <ac:chgData name="Laurie Nelson" userId="24972b7c-2291-490f-a310-99168f62df8c" providerId="ADAL" clId="{77777D39-0621-48D6-91BE-C6E3CBCBCDC3}" dt="2024-10-15T20:07:38.664" v="627" actId="20577"/>
          <ac:spMkLst>
            <pc:docMk/>
            <pc:sldMk cId="2143355797" sldId="2143370314"/>
            <ac:spMk id="4" creationId="{1656EBD3-B384-4591-275A-B4DAA09D3B57}"/>
          </ac:spMkLst>
        </pc:spChg>
        <pc:spChg chg="mod">
          <ac:chgData name="Laurie Nelson" userId="24972b7c-2291-490f-a310-99168f62df8c" providerId="ADAL" clId="{77777D39-0621-48D6-91BE-C6E3CBCBCDC3}" dt="2024-10-15T20:02:24.441" v="61" actId="20577"/>
          <ac:spMkLst>
            <pc:docMk/>
            <pc:sldMk cId="2143355797" sldId="2143370314"/>
            <ac:spMk id="5" creationId="{E726B56F-B6B8-AFB3-950F-6C4C4570EA6F}"/>
          </ac:spMkLst>
        </pc:spChg>
        <pc:graphicFrameChg chg="modGraphic">
          <ac:chgData name="Laurie Nelson" userId="24972b7c-2291-490f-a310-99168f62df8c" providerId="ADAL" clId="{77777D39-0621-48D6-91BE-C6E3CBCBCDC3}" dt="2024-10-15T20:13:23.764" v="952" actId="20577"/>
          <ac:graphicFrameMkLst>
            <pc:docMk/>
            <pc:sldMk cId="2143355797" sldId="2143370314"/>
            <ac:graphicFrameMk id="7" creationId="{CF51431F-471F-C0D4-1FDA-55D445312D1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10D75-320F-46DE-BC29-25815F9FA5F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7DC08C7-3B7B-44C1-9F3A-8A2C031173C9}">
      <dgm:prSet custT="1"/>
      <dgm:spPr>
        <a:solidFill>
          <a:srgbClr val="3B8729"/>
        </a:solidFill>
        <a:ln>
          <a:solidFill>
            <a:srgbClr val="3B8729"/>
          </a:solidFill>
        </a:ln>
      </dgm:spPr>
      <dgm:t>
        <a:bodyPr/>
        <a:lstStyle/>
        <a:p>
          <a:pPr algn="ctr"/>
          <a:r>
            <a:rPr lang="en-US" sz="1600" b="0" i="0" baseline="0" dirty="0"/>
            <a:t>Full $10,000 Benefit</a:t>
          </a:r>
          <a:endParaRPr lang="en-US" sz="1600" dirty="0"/>
        </a:p>
      </dgm:t>
    </dgm:pt>
    <dgm:pt modelId="{C8DB6AA3-9B24-43C8-A870-9916C9B0DA5E}" type="parTrans" cxnId="{755A57F8-C206-4B86-971B-06D6C686889D}">
      <dgm:prSet/>
      <dgm:spPr/>
      <dgm:t>
        <a:bodyPr/>
        <a:lstStyle/>
        <a:p>
          <a:endParaRPr lang="en-US"/>
        </a:p>
      </dgm:t>
    </dgm:pt>
    <dgm:pt modelId="{862941F0-B760-499D-8CBD-944241BFC7F4}" type="sibTrans" cxnId="{755A57F8-C206-4B86-971B-06D6C686889D}">
      <dgm:prSet/>
      <dgm:spPr/>
      <dgm:t>
        <a:bodyPr/>
        <a:lstStyle/>
        <a:p>
          <a:endParaRPr lang="en-US"/>
        </a:p>
      </dgm:t>
    </dgm:pt>
    <dgm:pt modelId="{708BD302-C7B4-4BE4-A115-319047FAF322}">
      <dgm:prSet/>
      <dgm:spPr>
        <a:solidFill>
          <a:srgbClr val="FFFFFF"/>
        </a:solidFill>
        <a:ln>
          <a:solidFill>
            <a:schemeClr val="bg1">
              <a:alpha val="90000"/>
            </a:schemeClr>
          </a:solidFill>
        </a:ln>
      </dgm:spPr>
      <dgm:t>
        <a:bodyPr/>
        <a:lstStyle/>
        <a:p>
          <a:r>
            <a:rPr lang="en-US" b="0" i="0" baseline="0" dirty="0">
              <a:solidFill>
                <a:srgbClr val="095641"/>
              </a:solidFill>
            </a:rPr>
            <a:t>Cancer</a:t>
          </a:r>
          <a:endParaRPr lang="en-US" dirty="0">
            <a:solidFill>
              <a:srgbClr val="095641"/>
            </a:solidFill>
          </a:endParaRPr>
        </a:p>
      </dgm:t>
    </dgm:pt>
    <dgm:pt modelId="{D048ED20-378F-40E8-BB89-9DCB51048296}" type="parTrans" cxnId="{410C811A-6B2E-4CE3-BE7C-BBA222E8F928}">
      <dgm:prSet/>
      <dgm:spPr/>
      <dgm:t>
        <a:bodyPr/>
        <a:lstStyle/>
        <a:p>
          <a:endParaRPr lang="en-US"/>
        </a:p>
      </dgm:t>
    </dgm:pt>
    <dgm:pt modelId="{119337F0-D8C8-424B-A3EE-449E4033A8D7}" type="sibTrans" cxnId="{410C811A-6B2E-4CE3-BE7C-BBA222E8F928}">
      <dgm:prSet/>
      <dgm:spPr/>
      <dgm:t>
        <a:bodyPr/>
        <a:lstStyle/>
        <a:p>
          <a:endParaRPr lang="en-US"/>
        </a:p>
      </dgm:t>
    </dgm:pt>
    <dgm:pt modelId="{C1BA06FB-095F-4923-92F2-DC45FA178336}">
      <dgm:prSet/>
      <dgm:spPr>
        <a:solidFill>
          <a:srgbClr val="FFFFFF"/>
        </a:solidFill>
        <a:ln>
          <a:solidFill>
            <a:schemeClr val="bg1">
              <a:alpha val="90000"/>
            </a:schemeClr>
          </a:solidFill>
        </a:ln>
      </dgm:spPr>
      <dgm:t>
        <a:bodyPr/>
        <a:lstStyle/>
        <a:p>
          <a:r>
            <a:rPr lang="en-US" dirty="0">
              <a:solidFill>
                <a:srgbClr val="095641"/>
              </a:solidFill>
            </a:rPr>
            <a:t>Heart Attack</a:t>
          </a:r>
        </a:p>
      </dgm:t>
    </dgm:pt>
    <dgm:pt modelId="{3EB02256-1B91-41DB-89DA-5C38024C0B81}" type="parTrans" cxnId="{E0394A2E-B64E-4A93-AB8A-C3BD1B7E6DB0}">
      <dgm:prSet/>
      <dgm:spPr/>
      <dgm:t>
        <a:bodyPr/>
        <a:lstStyle/>
        <a:p>
          <a:endParaRPr lang="en-US"/>
        </a:p>
      </dgm:t>
    </dgm:pt>
    <dgm:pt modelId="{014B271C-65ED-4531-AB2F-14D87D6BCEB1}" type="sibTrans" cxnId="{E0394A2E-B64E-4A93-AB8A-C3BD1B7E6DB0}">
      <dgm:prSet/>
      <dgm:spPr/>
      <dgm:t>
        <a:bodyPr/>
        <a:lstStyle/>
        <a:p>
          <a:endParaRPr lang="en-US"/>
        </a:p>
      </dgm:t>
    </dgm:pt>
    <dgm:pt modelId="{0B409B5E-AE12-4087-B112-9CD935B41397}">
      <dgm:prSet/>
      <dgm:spPr>
        <a:solidFill>
          <a:srgbClr val="FFFFFF"/>
        </a:solidFill>
        <a:ln>
          <a:solidFill>
            <a:schemeClr val="bg1">
              <a:alpha val="90000"/>
            </a:schemeClr>
          </a:solidFill>
        </a:ln>
      </dgm:spPr>
      <dgm:t>
        <a:bodyPr/>
        <a:lstStyle/>
        <a:p>
          <a:r>
            <a:rPr lang="en-US" b="0" i="0" baseline="0" dirty="0">
              <a:solidFill>
                <a:srgbClr val="095641"/>
              </a:solidFill>
            </a:rPr>
            <a:t>Stroke</a:t>
          </a:r>
          <a:endParaRPr lang="en-US" dirty="0">
            <a:solidFill>
              <a:srgbClr val="095641"/>
            </a:solidFill>
          </a:endParaRPr>
        </a:p>
      </dgm:t>
    </dgm:pt>
    <dgm:pt modelId="{D5466724-B3EE-4CEA-8EAB-6BCE6D767E30}" type="parTrans" cxnId="{140EB027-56A7-421D-98BA-71B56B0CC503}">
      <dgm:prSet/>
      <dgm:spPr/>
      <dgm:t>
        <a:bodyPr/>
        <a:lstStyle/>
        <a:p>
          <a:endParaRPr lang="en-US"/>
        </a:p>
      </dgm:t>
    </dgm:pt>
    <dgm:pt modelId="{DDB51626-20A3-4345-A818-714F190FD59F}" type="sibTrans" cxnId="{140EB027-56A7-421D-98BA-71B56B0CC503}">
      <dgm:prSet/>
      <dgm:spPr/>
      <dgm:t>
        <a:bodyPr/>
        <a:lstStyle/>
        <a:p>
          <a:endParaRPr lang="en-US"/>
        </a:p>
      </dgm:t>
    </dgm:pt>
    <dgm:pt modelId="{A76758AD-68DA-449A-8F20-C0F3E62609CB}">
      <dgm:prSet/>
      <dgm:spPr>
        <a:solidFill>
          <a:srgbClr val="FFFFFF"/>
        </a:solidFill>
        <a:ln>
          <a:solidFill>
            <a:schemeClr val="bg1">
              <a:alpha val="90000"/>
            </a:schemeClr>
          </a:solidFill>
        </a:ln>
      </dgm:spPr>
      <dgm:t>
        <a:bodyPr/>
        <a:lstStyle/>
        <a:p>
          <a:r>
            <a:rPr lang="en-US" dirty="0">
              <a:solidFill>
                <a:srgbClr val="095641"/>
              </a:solidFill>
            </a:rPr>
            <a:t>Kidney Failure</a:t>
          </a:r>
        </a:p>
      </dgm:t>
    </dgm:pt>
    <dgm:pt modelId="{4B1CEB61-92BC-43A1-AA47-4C5D44288D34}" type="parTrans" cxnId="{CA2462BF-E992-48C5-BB14-24EB0EDE8FBA}">
      <dgm:prSet/>
      <dgm:spPr/>
      <dgm:t>
        <a:bodyPr/>
        <a:lstStyle/>
        <a:p>
          <a:endParaRPr lang="en-US"/>
        </a:p>
      </dgm:t>
    </dgm:pt>
    <dgm:pt modelId="{CF38A163-2709-44AD-9021-10C513529972}" type="sibTrans" cxnId="{CA2462BF-E992-48C5-BB14-24EB0EDE8FBA}">
      <dgm:prSet/>
      <dgm:spPr/>
      <dgm:t>
        <a:bodyPr/>
        <a:lstStyle/>
        <a:p>
          <a:endParaRPr lang="en-US"/>
        </a:p>
      </dgm:t>
    </dgm:pt>
    <dgm:pt modelId="{A86C93B6-107C-462F-B173-80493A864B91}">
      <dgm:prSet/>
      <dgm:spPr>
        <a:solidFill>
          <a:srgbClr val="FFFFFF"/>
        </a:solidFill>
        <a:ln>
          <a:solidFill>
            <a:schemeClr val="bg1">
              <a:alpha val="90000"/>
            </a:schemeClr>
          </a:solidFill>
        </a:ln>
      </dgm:spPr>
      <dgm:t>
        <a:bodyPr/>
        <a:lstStyle/>
        <a:p>
          <a:r>
            <a:rPr lang="en-US" b="0" i="0" baseline="0" dirty="0">
              <a:solidFill>
                <a:srgbClr val="095641"/>
              </a:solidFill>
            </a:rPr>
            <a:t>Bone Marrow / Stem Cell Transplant</a:t>
          </a:r>
          <a:endParaRPr lang="en-US" dirty="0">
            <a:solidFill>
              <a:srgbClr val="095641"/>
            </a:solidFill>
          </a:endParaRPr>
        </a:p>
      </dgm:t>
    </dgm:pt>
    <dgm:pt modelId="{4222C959-06C5-49AB-8DB0-1D62E7C85A74}" type="parTrans" cxnId="{B1B1DF17-67CA-432E-976A-F75935FE5255}">
      <dgm:prSet/>
      <dgm:spPr/>
      <dgm:t>
        <a:bodyPr/>
        <a:lstStyle/>
        <a:p>
          <a:endParaRPr lang="en-US"/>
        </a:p>
      </dgm:t>
    </dgm:pt>
    <dgm:pt modelId="{73958CF3-BD21-4E55-9DE8-16D1F6DB67AC}" type="sibTrans" cxnId="{B1B1DF17-67CA-432E-976A-F75935FE5255}">
      <dgm:prSet/>
      <dgm:spPr/>
      <dgm:t>
        <a:bodyPr/>
        <a:lstStyle/>
        <a:p>
          <a:endParaRPr lang="en-US"/>
        </a:p>
      </dgm:t>
    </dgm:pt>
    <dgm:pt modelId="{55B49DE4-2CB7-4CEC-81FB-8FF82EA090D6}">
      <dgm:prSet/>
      <dgm:spPr>
        <a:solidFill>
          <a:srgbClr val="FFFFFF"/>
        </a:solidFill>
        <a:ln>
          <a:solidFill>
            <a:schemeClr val="bg1">
              <a:alpha val="90000"/>
            </a:schemeClr>
          </a:solidFill>
        </a:ln>
      </dgm:spPr>
      <dgm:t>
        <a:bodyPr/>
        <a:lstStyle/>
        <a:p>
          <a:r>
            <a:rPr lang="en-US" b="0" i="0" baseline="0" dirty="0">
              <a:solidFill>
                <a:srgbClr val="095641"/>
              </a:solidFill>
            </a:rPr>
            <a:t>Sudden Cardiac Arrest</a:t>
          </a:r>
          <a:endParaRPr lang="en-US" dirty="0">
            <a:solidFill>
              <a:srgbClr val="095641"/>
            </a:solidFill>
          </a:endParaRPr>
        </a:p>
      </dgm:t>
    </dgm:pt>
    <dgm:pt modelId="{4FE6C71D-FB60-4F05-9404-4A1BF4456B28}" type="parTrans" cxnId="{5AF3ACF4-C741-43B4-A791-AEF1707798B3}">
      <dgm:prSet/>
      <dgm:spPr/>
      <dgm:t>
        <a:bodyPr/>
        <a:lstStyle/>
        <a:p>
          <a:endParaRPr lang="en-US"/>
        </a:p>
      </dgm:t>
    </dgm:pt>
    <dgm:pt modelId="{8C857637-96DF-40A5-9115-30913079ADF7}" type="sibTrans" cxnId="{5AF3ACF4-C741-43B4-A791-AEF1707798B3}">
      <dgm:prSet/>
      <dgm:spPr/>
      <dgm:t>
        <a:bodyPr/>
        <a:lstStyle/>
        <a:p>
          <a:endParaRPr lang="en-US"/>
        </a:p>
      </dgm:t>
    </dgm:pt>
    <dgm:pt modelId="{32EDFB40-48B1-420D-AD7B-561E1770920E}">
      <dgm:prSet/>
      <dgm:spPr>
        <a:solidFill>
          <a:srgbClr val="FFFFFF"/>
        </a:solidFill>
        <a:ln>
          <a:solidFill>
            <a:schemeClr val="bg1">
              <a:alpha val="90000"/>
            </a:schemeClr>
          </a:solidFill>
        </a:ln>
      </dgm:spPr>
      <dgm:t>
        <a:bodyPr/>
        <a:lstStyle/>
        <a:p>
          <a:r>
            <a:rPr lang="en-US" dirty="0">
              <a:solidFill>
                <a:srgbClr val="095641"/>
              </a:solidFill>
            </a:rPr>
            <a:t>Major Organ Transplant</a:t>
          </a:r>
        </a:p>
      </dgm:t>
    </dgm:pt>
    <dgm:pt modelId="{646A5B98-923B-4DE0-901F-EBCE79137A9D}" type="parTrans" cxnId="{ADF80599-9E83-48AA-9F6F-3EE99AE9E4C0}">
      <dgm:prSet/>
      <dgm:spPr/>
      <dgm:t>
        <a:bodyPr/>
        <a:lstStyle/>
        <a:p>
          <a:endParaRPr lang="en-US"/>
        </a:p>
      </dgm:t>
    </dgm:pt>
    <dgm:pt modelId="{01418F74-9747-4149-B246-9E0ADD273D6C}" type="sibTrans" cxnId="{ADF80599-9E83-48AA-9F6F-3EE99AE9E4C0}">
      <dgm:prSet/>
      <dgm:spPr/>
      <dgm:t>
        <a:bodyPr/>
        <a:lstStyle/>
        <a:p>
          <a:endParaRPr lang="en-US"/>
        </a:p>
      </dgm:t>
    </dgm:pt>
    <dgm:pt modelId="{3086C40E-45E3-406A-8714-C39DCB059D43}">
      <dgm:prSet/>
      <dgm:spPr>
        <a:solidFill>
          <a:srgbClr val="FFFFFF"/>
        </a:solidFill>
        <a:ln>
          <a:solidFill>
            <a:schemeClr val="bg1">
              <a:alpha val="90000"/>
            </a:schemeClr>
          </a:solidFill>
        </a:ln>
      </dgm:spPr>
      <dgm:t>
        <a:bodyPr/>
        <a:lstStyle/>
        <a:p>
          <a:r>
            <a:rPr lang="en-US" b="0" i="0" baseline="0" dirty="0">
              <a:solidFill>
                <a:srgbClr val="095641"/>
              </a:solidFill>
            </a:rPr>
            <a:t>Coma</a:t>
          </a:r>
          <a:endParaRPr lang="en-US" dirty="0">
            <a:solidFill>
              <a:srgbClr val="095641"/>
            </a:solidFill>
          </a:endParaRPr>
        </a:p>
      </dgm:t>
    </dgm:pt>
    <dgm:pt modelId="{9EBE6701-D305-47D9-8133-691BC0F14BBF}" type="parTrans" cxnId="{CDB709EE-7586-4DAF-A9C4-4B5FF0282577}">
      <dgm:prSet/>
      <dgm:spPr/>
      <dgm:t>
        <a:bodyPr/>
        <a:lstStyle/>
        <a:p>
          <a:endParaRPr lang="en-US"/>
        </a:p>
      </dgm:t>
    </dgm:pt>
    <dgm:pt modelId="{50750544-4416-4E12-ACA3-789AD0740BAD}" type="sibTrans" cxnId="{CDB709EE-7586-4DAF-A9C4-4B5FF0282577}">
      <dgm:prSet/>
      <dgm:spPr/>
      <dgm:t>
        <a:bodyPr/>
        <a:lstStyle/>
        <a:p>
          <a:endParaRPr lang="en-US"/>
        </a:p>
      </dgm:t>
    </dgm:pt>
    <dgm:pt modelId="{3CCA304E-BC64-45C6-AB2F-FD977EE3AD3A}">
      <dgm:prSet/>
      <dgm:spPr>
        <a:solidFill>
          <a:srgbClr val="FFFFFF"/>
        </a:solidFill>
        <a:ln>
          <a:solidFill>
            <a:schemeClr val="bg1">
              <a:alpha val="90000"/>
            </a:schemeClr>
          </a:solidFill>
        </a:ln>
      </dgm:spPr>
      <dgm:t>
        <a:bodyPr/>
        <a:lstStyle/>
        <a:p>
          <a:r>
            <a:rPr lang="en-US">
              <a:solidFill>
                <a:srgbClr val="095641"/>
              </a:solidFill>
            </a:rPr>
            <a:t>Paralysis</a:t>
          </a:r>
        </a:p>
      </dgm:t>
    </dgm:pt>
    <dgm:pt modelId="{D7C993D9-2EB1-4614-82A6-892336E4ECC1}" type="parTrans" cxnId="{4D2CE7CD-6BDC-45C9-8253-4AFC86BBC19B}">
      <dgm:prSet/>
      <dgm:spPr/>
      <dgm:t>
        <a:bodyPr/>
        <a:lstStyle/>
        <a:p>
          <a:endParaRPr lang="en-US"/>
        </a:p>
      </dgm:t>
    </dgm:pt>
    <dgm:pt modelId="{0FD2DA86-B6BB-42ED-A70A-5A5EB04FB055}" type="sibTrans" cxnId="{4D2CE7CD-6BDC-45C9-8253-4AFC86BBC19B}">
      <dgm:prSet/>
      <dgm:spPr/>
      <dgm:t>
        <a:bodyPr/>
        <a:lstStyle/>
        <a:p>
          <a:endParaRPr lang="en-US"/>
        </a:p>
      </dgm:t>
    </dgm:pt>
    <dgm:pt modelId="{04C90419-8137-41AF-AFEB-7D0D17EF35A6}">
      <dgm:prSet/>
      <dgm:spPr>
        <a:solidFill>
          <a:srgbClr val="FFFFFF"/>
        </a:solidFill>
        <a:ln>
          <a:solidFill>
            <a:schemeClr val="bg1">
              <a:alpha val="90000"/>
            </a:schemeClr>
          </a:solidFill>
        </a:ln>
      </dgm:spPr>
      <dgm:t>
        <a:bodyPr/>
        <a:lstStyle/>
        <a:p>
          <a:r>
            <a:rPr lang="en-US" b="0" i="0" baseline="0" dirty="0">
              <a:solidFill>
                <a:srgbClr val="095641"/>
              </a:solidFill>
            </a:rPr>
            <a:t>Loss of Sight</a:t>
          </a:r>
          <a:endParaRPr lang="en-US" dirty="0">
            <a:solidFill>
              <a:srgbClr val="095641"/>
            </a:solidFill>
          </a:endParaRPr>
        </a:p>
      </dgm:t>
    </dgm:pt>
    <dgm:pt modelId="{0DE23EAD-F808-4367-B103-F5573CA60C9A}" type="parTrans" cxnId="{0230AA85-178A-431A-AFD5-CF9F31961E65}">
      <dgm:prSet/>
      <dgm:spPr/>
      <dgm:t>
        <a:bodyPr/>
        <a:lstStyle/>
        <a:p>
          <a:endParaRPr lang="en-US"/>
        </a:p>
      </dgm:t>
    </dgm:pt>
    <dgm:pt modelId="{DA3F290B-8B9D-4ABD-8F76-8D9F2A1A6844}" type="sibTrans" cxnId="{0230AA85-178A-431A-AFD5-CF9F31961E65}">
      <dgm:prSet/>
      <dgm:spPr/>
      <dgm:t>
        <a:bodyPr/>
        <a:lstStyle/>
        <a:p>
          <a:endParaRPr lang="en-US"/>
        </a:p>
      </dgm:t>
    </dgm:pt>
    <dgm:pt modelId="{8224BE7B-4D7F-4184-9D2B-7F1BCFD29F47}">
      <dgm:prSet/>
      <dgm:spPr>
        <a:solidFill>
          <a:srgbClr val="FFFFFF"/>
        </a:solidFill>
        <a:ln>
          <a:solidFill>
            <a:schemeClr val="bg1">
              <a:alpha val="90000"/>
            </a:schemeClr>
          </a:solidFill>
        </a:ln>
      </dgm:spPr>
      <dgm:t>
        <a:bodyPr/>
        <a:lstStyle/>
        <a:p>
          <a:r>
            <a:rPr lang="en-US" dirty="0">
              <a:solidFill>
                <a:srgbClr val="095641"/>
              </a:solidFill>
            </a:rPr>
            <a:t>Loss of Hearing</a:t>
          </a:r>
        </a:p>
      </dgm:t>
    </dgm:pt>
    <dgm:pt modelId="{5B168D57-16B8-4504-B631-8523F7B09C3E}" type="parTrans" cxnId="{56EF77CE-CB0C-489F-BEF3-2147CEF96743}">
      <dgm:prSet/>
      <dgm:spPr/>
      <dgm:t>
        <a:bodyPr/>
        <a:lstStyle/>
        <a:p>
          <a:endParaRPr lang="en-US"/>
        </a:p>
      </dgm:t>
    </dgm:pt>
    <dgm:pt modelId="{52945BC3-B7DC-4E95-8A92-21976C6E6B1A}" type="sibTrans" cxnId="{56EF77CE-CB0C-489F-BEF3-2147CEF96743}">
      <dgm:prSet/>
      <dgm:spPr/>
      <dgm:t>
        <a:bodyPr/>
        <a:lstStyle/>
        <a:p>
          <a:endParaRPr lang="en-US"/>
        </a:p>
      </dgm:t>
    </dgm:pt>
    <dgm:pt modelId="{12808E00-0950-4D59-8B4A-22CD09954F52}">
      <dgm:prSet/>
      <dgm:spPr>
        <a:solidFill>
          <a:srgbClr val="FFFFFF"/>
        </a:solidFill>
        <a:ln>
          <a:solidFill>
            <a:schemeClr val="bg1">
              <a:alpha val="90000"/>
            </a:schemeClr>
          </a:solidFill>
        </a:ln>
      </dgm:spPr>
      <dgm:t>
        <a:bodyPr/>
        <a:lstStyle/>
        <a:p>
          <a:r>
            <a:rPr lang="en-US" b="0" i="0" baseline="0" dirty="0">
              <a:solidFill>
                <a:srgbClr val="095641"/>
              </a:solidFill>
            </a:rPr>
            <a:t>Loss of Speech</a:t>
          </a:r>
          <a:endParaRPr lang="en-US" dirty="0">
            <a:solidFill>
              <a:srgbClr val="095641"/>
            </a:solidFill>
          </a:endParaRPr>
        </a:p>
      </dgm:t>
    </dgm:pt>
    <dgm:pt modelId="{61A382EA-396C-4BF5-BC37-49BCCD5F0282}" type="parTrans" cxnId="{9A4DB7D6-7B0F-4CB5-B65F-B18B32BA64A8}">
      <dgm:prSet/>
      <dgm:spPr/>
      <dgm:t>
        <a:bodyPr/>
        <a:lstStyle/>
        <a:p>
          <a:endParaRPr lang="en-US"/>
        </a:p>
      </dgm:t>
    </dgm:pt>
    <dgm:pt modelId="{9F86781F-1A1F-48F8-A22C-ABC781FB9FA2}" type="sibTrans" cxnId="{9A4DB7D6-7B0F-4CB5-B65F-B18B32BA64A8}">
      <dgm:prSet/>
      <dgm:spPr/>
      <dgm:t>
        <a:bodyPr/>
        <a:lstStyle/>
        <a:p>
          <a:endParaRPr lang="en-US"/>
        </a:p>
      </dgm:t>
    </dgm:pt>
    <dgm:pt modelId="{F225904C-A4B5-49CF-AA3E-4450E71ED22B}">
      <dgm:prSet/>
      <dgm:spPr>
        <a:solidFill>
          <a:srgbClr val="FFFFFF"/>
        </a:solidFill>
        <a:ln>
          <a:solidFill>
            <a:schemeClr val="bg1">
              <a:alpha val="90000"/>
            </a:schemeClr>
          </a:solidFill>
        </a:ln>
      </dgm:spPr>
      <dgm:t>
        <a:bodyPr/>
        <a:lstStyle/>
        <a:p>
          <a:r>
            <a:rPr lang="en-US" dirty="0">
              <a:solidFill>
                <a:srgbClr val="095641"/>
              </a:solidFill>
            </a:rPr>
            <a:t>Benign Brain Tumor</a:t>
          </a:r>
        </a:p>
      </dgm:t>
    </dgm:pt>
    <dgm:pt modelId="{792DE883-3C5B-4B0D-B2BB-2CF0FCB9C58B}" type="parTrans" cxnId="{B1F4F8F0-9231-4CDE-8958-DB78082F8210}">
      <dgm:prSet/>
      <dgm:spPr/>
      <dgm:t>
        <a:bodyPr/>
        <a:lstStyle/>
        <a:p>
          <a:endParaRPr lang="en-US"/>
        </a:p>
      </dgm:t>
    </dgm:pt>
    <dgm:pt modelId="{9E899E51-B685-43C4-87B9-21D5B8110175}" type="sibTrans" cxnId="{B1F4F8F0-9231-4CDE-8958-DB78082F8210}">
      <dgm:prSet/>
      <dgm:spPr/>
      <dgm:t>
        <a:bodyPr/>
        <a:lstStyle/>
        <a:p>
          <a:endParaRPr lang="en-US"/>
        </a:p>
      </dgm:t>
    </dgm:pt>
    <dgm:pt modelId="{A4B1A633-7E5D-4707-910A-9817DD3E6FBA}">
      <dgm:prSet/>
      <dgm:spPr>
        <a:solidFill>
          <a:srgbClr val="FFFFFF"/>
        </a:solidFill>
        <a:ln>
          <a:solidFill>
            <a:schemeClr val="bg1">
              <a:alpha val="90000"/>
            </a:schemeClr>
          </a:solidFill>
        </a:ln>
      </dgm:spPr>
      <dgm:t>
        <a:bodyPr/>
        <a:lstStyle/>
        <a:p>
          <a:r>
            <a:rPr lang="en-US" b="0" i="0" baseline="0" dirty="0">
              <a:solidFill>
                <a:srgbClr val="095641"/>
              </a:solidFill>
            </a:rPr>
            <a:t>Type 1 Diabetes</a:t>
          </a:r>
          <a:endParaRPr lang="en-US" dirty="0">
            <a:solidFill>
              <a:srgbClr val="095641"/>
            </a:solidFill>
          </a:endParaRPr>
        </a:p>
      </dgm:t>
    </dgm:pt>
    <dgm:pt modelId="{80B0B4ED-CCB8-465A-B219-92A54DB040B2}" type="parTrans" cxnId="{FBCB1C51-95E2-4FE9-AB9C-D8FA46935458}">
      <dgm:prSet/>
      <dgm:spPr/>
      <dgm:t>
        <a:bodyPr/>
        <a:lstStyle/>
        <a:p>
          <a:endParaRPr lang="en-US"/>
        </a:p>
      </dgm:t>
    </dgm:pt>
    <dgm:pt modelId="{A7A2D351-444B-4EF0-BEB8-3557956EDCF5}" type="sibTrans" cxnId="{FBCB1C51-95E2-4FE9-AB9C-D8FA46935458}">
      <dgm:prSet/>
      <dgm:spPr/>
      <dgm:t>
        <a:bodyPr/>
        <a:lstStyle/>
        <a:p>
          <a:endParaRPr lang="en-US"/>
        </a:p>
      </dgm:t>
    </dgm:pt>
    <dgm:pt modelId="{EE837896-42CB-40ED-BF77-83CDF1F20AC0}">
      <dgm:prSet/>
      <dgm:spPr>
        <a:solidFill>
          <a:srgbClr val="FFFFFF"/>
        </a:solidFill>
        <a:ln>
          <a:solidFill>
            <a:schemeClr val="bg1">
              <a:alpha val="90000"/>
            </a:schemeClr>
          </a:solidFill>
        </a:ln>
      </dgm:spPr>
      <dgm:t>
        <a:bodyPr/>
        <a:lstStyle/>
        <a:p>
          <a:r>
            <a:rPr lang="en-US" dirty="0">
              <a:solidFill>
                <a:srgbClr val="095641"/>
              </a:solidFill>
            </a:rPr>
            <a:t>Coronary Artery Bypass Surgery</a:t>
          </a:r>
        </a:p>
      </dgm:t>
    </dgm:pt>
    <dgm:pt modelId="{DAD3305F-78B0-4E50-B6CF-14B4EEE2C7B5}" type="parTrans" cxnId="{8751602A-6F41-4779-9612-4CEE32A11A8C}">
      <dgm:prSet/>
      <dgm:spPr/>
      <dgm:t>
        <a:bodyPr/>
        <a:lstStyle/>
        <a:p>
          <a:endParaRPr lang="en-US"/>
        </a:p>
      </dgm:t>
    </dgm:pt>
    <dgm:pt modelId="{D4BD3BD7-E5DF-4F08-A0FA-F1FC4B0EE77A}" type="sibTrans" cxnId="{8751602A-6F41-4779-9612-4CEE32A11A8C}">
      <dgm:prSet/>
      <dgm:spPr/>
      <dgm:t>
        <a:bodyPr/>
        <a:lstStyle/>
        <a:p>
          <a:endParaRPr lang="en-US"/>
        </a:p>
      </dgm:t>
    </dgm:pt>
    <dgm:pt modelId="{2FD12783-BF88-48E0-AC99-F58B294F9121}">
      <dgm:prSet/>
      <dgm:spPr>
        <a:solidFill>
          <a:srgbClr val="FFFFFF"/>
        </a:solidFill>
        <a:ln>
          <a:solidFill>
            <a:schemeClr val="bg1">
              <a:alpha val="90000"/>
            </a:schemeClr>
          </a:solidFill>
        </a:ln>
      </dgm:spPr>
      <dgm:t>
        <a:bodyPr/>
        <a:lstStyle/>
        <a:p>
          <a:r>
            <a:rPr lang="en-US" dirty="0">
              <a:solidFill>
                <a:srgbClr val="095641"/>
              </a:solidFill>
            </a:rPr>
            <a:t>Advanced Alzheimer’s Disease</a:t>
          </a:r>
        </a:p>
      </dgm:t>
    </dgm:pt>
    <dgm:pt modelId="{F8640797-B06D-45C3-BEE7-85E41DD245FF}" type="parTrans" cxnId="{D6DD77CB-EC01-4405-8180-7CF8D331CF0C}">
      <dgm:prSet/>
      <dgm:spPr/>
      <dgm:t>
        <a:bodyPr/>
        <a:lstStyle/>
        <a:p>
          <a:endParaRPr lang="en-US"/>
        </a:p>
      </dgm:t>
    </dgm:pt>
    <dgm:pt modelId="{45109306-DAE3-4F30-90C0-4F4E76C6247E}" type="sibTrans" cxnId="{D6DD77CB-EC01-4405-8180-7CF8D331CF0C}">
      <dgm:prSet/>
      <dgm:spPr/>
      <dgm:t>
        <a:bodyPr/>
        <a:lstStyle/>
        <a:p>
          <a:endParaRPr lang="en-US"/>
        </a:p>
      </dgm:t>
    </dgm:pt>
    <dgm:pt modelId="{2952117C-3895-4C62-AE1D-FDF80FDAB531}">
      <dgm:prSet/>
      <dgm:spPr>
        <a:solidFill>
          <a:srgbClr val="FFFFFF"/>
        </a:solidFill>
        <a:ln>
          <a:solidFill>
            <a:schemeClr val="bg1">
              <a:alpha val="90000"/>
            </a:schemeClr>
          </a:solidFill>
        </a:ln>
      </dgm:spPr>
      <dgm:t>
        <a:bodyPr/>
        <a:lstStyle/>
        <a:p>
          <a:r>
            <a:rPr lang="en-US" dirty="0">
              <a:solidFill>
                <a:srgbClr val="095641"/>
              </a:solidFill>
            </a:rPr>
            <a:t>Malaria</a:t>
          </a:r>
        </a:p>
      </dgm:t>
    </dgm:pt>
    <dgm:pt modelId="{8375F9FF-769D-4752-9106-32897536B425}" type="parTrans" cxnId="{195E6067-8D1A-4C7F-8F10-EE5C73206B1C}">
      <dgm:prSet/>
      <dgm:spPr/>
      <dgm:t>
        <a:bodyPr/>
        <a:lstStyle/>
        <a:p>
          <a:endParaRPr lang="en-US"/>
        </a:p>
      </dgm:t>
    </dgm:pt>
    <dgm:pt modelId="{70EECA57-C93E-47D1-87AC-CBCC875DC9F1}" type="sibTrans" cxnId="{195E6067-8D1A-4C7F-8F10-EE5C73206B1C}">
      <dgm:prSet/>
      <dgm:spPr/>
      <dgm:t>
        <a:bodyPr/>
        <a:lstStyle/>
        <a:p>
          <a:endParaRPr lang="en-US"/>
        </a:p>
      </dgm:t>
    </dgm:pt>
    <dgm:pt modelId="{3FA3AD4B-44D1-496A-87B2-6CA02342BBC1}">
      <dgm:prSet/>
      <dgm:spPr>
        <a:solidFill>
          <a:srgbClr val="FFFFFF"/>
        </a:solidFill>
        <a:ln>
          <a:solidFill>
            <a:schemeClr val="bg1">
              <a:alpha val="90000"/>
            </a:schemeClr>
          </a:solidFill>
        </a:ln>
      </dgm:spPr>
      <dgm:t>
        <a:bodyPr/>
        <a:lstStyle/>
        <a:p>
          <a:r>
            <a:rPr lang="en-US" dirty="0">
              <a:solidFill>
                <a:srgbClr val="095641"/>
              </a:solidFill>
            </a:rPr>
            <a:t>Polio</a:t>
          </a:r>
        </a:p>
      </dgm:t>
    </dgm:pt>
    <dgm:pt modelId="{3D6EFA1E-54C5-4AFE-9AE3-88C79DFCE20E}" type="parTrans" cxnId="{C37C6167-38EE-41FE-B734-79F07A66774B}">
      <dgm:prSet/>
      <dgm:spPr/>
      <dgm:t>
        <a:bodyPr/>
        <a:lstStyle/>
        <a:p>
          <a:endParaRPr lang="en-US"/>
        </a:p>
      </dgm:t>
    </dgm:pt>
    <dgm:pt modelId="{FE228370-C785-47E2-B5A2-6554AEB3C449}" type="sibTrans" cxnId="{C37C6167-38EE-41FE-B734-79F07A66774B}">
      <dgm:prSet/>
      <dgm:spPr/>
      <dgm:t>
        <a:bodyPr/>
        <a:lstStyle/>
        <a:p>
          <a:endParaRPr lang="en-US"/>
        </a:p>
      </dgm:t>
    </dgm:pt>
    <dgm:pt modelId="{9D2E807F-04D6-43AF-A708-90A3C1EF9FC3}">
      <dgm:prSet/>
      <dgm:spPr>
        <a:solidFill>
          <a:srgbClr val="FFFFFF"/>
        </a:solidFill>
        <a:ln>
          <a:solidFill>
            <a:schemeClr val="bg1">
              <a:alpha val="90000"/>
            </a:schemeClr>
          </a:solidFill>
        </a:ln>
      </dgm:spPr>
      <dgm:t>
        <a:bodyPr/>
        <a:lstStyle/>
        <a:p>
          <a:r>
            <a:rPr lang="en-US" dirty="0">
              <a:solidFill>
                <a:srgbClr val="095641"/>
              </a:solidFill>
            </a:rPr>
            <a:t>Tuberculosis</a:t>
          </a:r>
        </a:p>
      </dgm:t>
    </dgm:pt>
    <dgm:pt modelId="{AECB0BEF-009E-49DB-8E63-14FB8800F4EE}" type="parTrans" cxnId="{E12F87BF-1C2A-48AF-A9EE-671DC07DB2AA}">
      <dgm:prSet/>
      <dgm:spPr/>
      <dgm:t>
        <a:bodyPr/>
        <a:lstStyle/>
        <a:p>
          <a:endParaRPr lang="en-US"/>
        </a:p>
      </dgm:t>
    </dgm:pt>
    <dgm:pt modelId="{B0BA1B08-650D-4F92-89AD-BF58526269EF}" type="sibTrans" cxnId="{E12F87BF-1C2A-48AF-A9EE-671DC07DB2AA}">
      <dgm:prSet/>
      <dgm:spPr/>
      <dgm:t>
        <a:bodyPr/>
        <a:lstStyle/>
        <a:p>
          <a:endParaRPr lang="en-US"/>
        </a:p>
      </dgm:t>
    </dgm:pt>
    <dgm:pt modelId="{AA1F1176-7C29-44E2-A967-56B94967E8C5}">
      <dgm:prSet/>
      <dgm:spPr>
        <a:solidFill>
          <a:srgbClr val="FFFFFF"/>
        </a:solidFill>
        <a:ln>
          <a:solidFill>
            <a:schemeClr val="bg1">
              <a:alpha val="90000"/>
            </a:schemeClr>
          </a:solidFill>
        </a:ln>
      </dgm:spPr>
      <dgm:t>
        <a:bodyPr/>
        <a:lstStyle/>
        <a:p>
          <a:r>
            <a:rPr lang="en-US" dirty="0">
              <a:solidFill>
                <a:srgbClr val="095641"/>
              </a:solidFill>
            </a:rPr>
            <a:t>Cerebrospinal Meningitis</a:t>
          </a:r>
        </a:p>
      </dgm:t>
    </dgm:pt>
    <dgm:pt modelId="{498C9FF9-86F3-470F-83C6-7226DB34FDD1}" type="parTrans" cxnId="{00C64BD1-C9A2-492F-AF3D-DE607F325E0B}">
      <dgm:prSet/>
      <dgm:spPr/>
      <dgm:t>
        <a:bodyPr/>
        <a:lstStyle/>
        <a:p>
          <a:endParaRPr lang="en-US"/>
        </a:p>
      </dgm:t>
    </dgm:pt>
    <dgm:pt modelId="{39D0A83A-98B3-4877-B9BC-96B732E7D945}" type="sibTrans" cxnId="{00C64BD1-C9A2-492F-AF3D-DE607F325E0B}">
      <dgm:prSet/>
      <dgm:spPr/>
      <dgm:t>
        <a:bodyPr/>
        <a:lstStyle/>
        <a:p>
          <a:endParaRPr lang="en-US"/>
        </a:p>
      </dgm:t>
    </dgm:pt>
    <dgm:pt modelId="{DFE914AC-BA7C-406F-B794-9819D9098E1A}">
      <dgm:prSet/>
      <dgm:spPr>
        <a:solidFill>
          <a:srgbClr val="FFFFFF"/>
        </a:solidFill>
        <a:ln>
          <a:solidFill>
            <a:schemeClr val="bg1">
              <a:alpha val="90000"/>
            </a:schemeClr>
          </a:solidFill>
        </a:ln>
      </dgm:spPr>
      <dgm:t>
        <a:bodyPr/>
        <a:lstStyle/>
        <a:p>
          <a:r>
            <a:rPr lang="en-US" dirty="0">
              <a:solidFill>
                <a:srgbClr val="095641"/>
              </a:solidFill>
            </a:rPr>
            <a:t>Diphtheria</a:t>
          </a:r>
        </a:p>
      </dgm:t>
    </dgm:pt>
    <dgm:pt modelId="{7E00F7F7-5571-4CF8-8602-87B6928D7B3A}" type="parTrans" cxnId="{3838B060-8001-4160-8D11-DF72EDDB8EE5}">
      <dgm:prSet/>
      <dgm:spPr/>
      <dgm:t>
        <a:bodyPr/>
        <a:lstStyle/>
        <a:p>
          <a:endParaRPr lang="en-US"/>
        </a:p>
      </dgm:t>
    </dgm:pt>
    <dgm:pt modelId="{618B629F-859F-498C-B412-85A90F7B5646}" type="sibTrans" cxnId="{3838B060-8001-4160-8D11-DF72EDDB8EE5}">
      <dgm:prSet/>
      <dgm:spPr/>
      <dgm:t>
        <a:bodyPr/>
        <a:lstStyle/>
        <a:p>
          <a:endParaRPr lang="en-US"/>
        </a:p>
      </dgm:t>
    </dgm:pt>
    <dgm:pt modelId="{7D27DFCE-5DEE-4AB6-B4AB-44253B90344E}">
      <dgm:prSet/>
      <dgm:spPr>
        <a:solidFill>
          <a:srgbClr val="FFFFFF"/>
        </a:solidFill>
        <a:ln>
          <a:solidFill>
            <a:schemeClr val="bg1">
              <a:alpha val="90000"/>
            </a:schemeClr>
          </a:solidFill>
        </a:ln>
      </dgm:spPr>
      <dgm:t>
        <a:bodyPr/>
        <a:lstStyle/>
        <a:p>
          <a:r>
            <a:rPr lang="en-US" dirty="0">
              <a:solidFill>
                <a:srgbClr val="095641"/>
              </a:solidFill>
            </a:rPr>
            <a:t>Huntington’s Chorea</a:t>
          </a:r>
        </a:p>
      </dgm:t>
    </dgm:pt>
    <dgm:pt modelId="{D600AEB2-5DD0-4925-A217-0548FA8ACDD8}" type="parTrans" cxnId="{CFBAA93A-D548-4264-93E1-D04FD01A15DB}">
      <dgm:prSet/>
      <dgm:spPr/>
      <dgm:t>
        <a:bodyPr/>
        <a:lstStyle/>
        <a:p>
          <a:endParaRPr lang="en-US"/>
        </a:p>
      </dgm:t>
    </dgm:pt>
    <dgm:pt modelId="{D32B75F2-1996-4588-9143-CED95B3B59D7}" type="sibTrans" cxnId="{CFBAA93A-D548-4264-93E1-D04FD01A15DB}">
      <dgm:prSet/>
      <dgm:spPr/>
      <dgm:t>
        <a:bodyPr/>
        <a:lstStyle/>
        <a:p>
          <a:endParaRPr lang="en-US"/>
        </a:p>
      </dgm:t>
    </dgm:pt>
    <dgm:pt modelId="{70B26B71-40AB-4AB6-AF0B-65124A9995A2}">
      <dgm:prSet/>
      <dgm:spPr>
        <a:solidFill>
          <a:srgbClr val="FFFFFF"/>
        </a:solidFill>
        <a:ln>
          <a:solidFill>
            <a:schemeClr val="bg1">
              <a:alpha val="90000"/>
            </a:schemeClr>
          </a:solidFill>
        </a:ln>
      </dgm:spPr>
      <dgm:t>
        <a:bodyPr/>
        <a:lstStyle/>
        <a:p>
          <a:r>
            <a:rPr lang="en-US" dirty="0">
              <a:solidFill>
                <a:srgbClr val="095641"/>
              </a:solidFill>
            </a:rPr>
            <a:t>Legionnaire’s Disease,</a:t>
          </a:r>
        </a:p>
      </dgm:t>
    </dgm:pt>
    <dgm:pt modelId="{5CB847D3-2506-4249-8C74-7EC86CF01B39}" type="parTrans" cxnId="{E170E37F-BD55-4F19-9E54-6A160A20ADB0}">
      <dgm:prSet/>
      <dgm:spPr/>
      <dgm:t>
        <a:bodyPr/>
        <a:lstStyle/>
        <a:p>
          <a:endParaRPr lang="en-US"/>
        </a:p>
      </dgm:t>
    </dgm:pt>
    <dgm:pt modelId="{1D4E7057-6487-45BE-BE1C-7A8ED1E44661}" type="sibTrans" cxnId="{E170E37F-BD55-4F19-9E54-6A160A20ADB0}">
      <dgm:prSet/>
      <dgm:spPr/>
      <dgm:t>
        <a:bodyPr/>
        <a:lstStyle/>
        <a:p>
          <a:endParaRPr lang="en-US"/>
        </a:p>
      </dgm:t>
    </dgm:pt>
    <dgm:pt modelId="{1A819F9B-BDF8-4B5A-84F6-52453EFBB200}">
      <dgm:prSet/>
      <dgm:spPr>
        <a:solidFill>
          <a:srgbClr val="FFFFFF"/>
        </a:solidFill>
        <a:ln>
          <a:solidFill>
            <a:schemeClr val="bg1">
              <a:alpha val="90000"/>
            </a:schemeClr>
          </a:solidFill>
        </a:ln>
      </dgm:spPr>
      <dgm:t>
        <a:bodyPr/>
        <a:lstStyle/>
        <a:p>
          <a:r>
            <a:rPr lang="en-US" dirty="0">
              <a:solidFill>
                <a:srgbClr val="095641"/>
              </a:solidFill>
            </a:rPr>
            <a:t>Muscular Dystrophy</a:t>
          </a:r>
        </a:p>
      </dgm:t>
    </dgm:pt>
    <dgm:pt modelId="{98C362CE-2BFD-45D8-B87D-9B5297F8F269}" type="parTrans" cxnId="{E386BFE5-8818-4B48-BA77-0A552E6D3E11}">
      <dgm:prSet/>
      <dgm:spPr/>
      <dgm:t>
        <a:bodyPr/>
        <a:lstStyle/>
        <a:p>
          <a:endParaRPr lang="en-US"/>
        </a:p>
      </dgm:t>
    </dgm:pt>
    <dgm:pt modelId="{7AB5387B-12DC-4C24-ACCF-2FAEDA024C0B}" type="sibTrans" cxnId="{E386BFE5-8818-4B48-BA77-0A552E6D3E11}">
      <dgm:prSet/>
      <dgm:spPr/>
      <dgm:t>
        <a:bodyPr/>
        <a:lstStyle/>
        <a:p>
          <a:endParaRPr lang="en-US"/>
        </a:p>
      </dgm:t>
    </dgm:pt>
    <dgm:pt modelId="{F7B3AB0B-EDEF-4875-BDAD-4F2AA71ED040}">
      <dgm:prSet/>
      <dgm:spPr>
        <a:solidFill>
          <a:srgbClr val="FFFFFF"/>
        </a:solidFill>
        <a:ln>
          <a:solidFill>
            <a:schemeClr val="bg1">
              <a:alpha val="90000"/>
            </a:schemeClr>
          </a:solidFill>
        </a:ln>
      </dgm:spPr>
      <dgm:t>
        <a:bodyPr/>
        <a:lstStyle/>
        <a:p>
          <a:r>
            <a:rPr lang="en-US" dirty="0">
              <a:solidFill>
                <a:srgbClr val="095641"/>
              </a:solidFill>
            </a:rPr>
            <a:t>Myasthenia Gravis</a:t>
          </a:r>
        </a:p>
      </dgm:t>
    </dgm:pt>
    <dgm:pt modelId="{CDA88CC7-D4B5-49A0-AB48-ACCFF807F18B}" type="parTrans" cxnId="{CCE435CB-0BF6-4B07-A22E-913E28885036}">
      <dgm:prSet/>
      <dgm:spPr/>
      <dgm:t>
        <a:bodyPr/>
        <a:lstStyle/>
        <a:p>
          <a:endParaRPr lang="en-US"/>
        </a:p>
      </dgm:t>
    </dgm:pt>
    <dgm:pt modelId="{E9A703B5-D4C6-4808-887C-8F8331D7635E}" type="sibTrans" cxnId="{CCE435CB-0BF6-4B07-A22E-913E28885036}">
      <dgm:prSet/>
      <dgm:spPr/>
      <dgm:t>
        <a:bodyPr/>
        <a:lstStyle/>
        <a:p>
          <a:endParaRPr lang="en-US"/>
        </a:p>
      </dgm:t>
    </dgm:pt>
    <dgm:pt modelId="{DA7B254B-9A84-4F00-BEDD-7D2DEF9BD119}">
      <dgm:prSet/>
      <dgm:spPr>
        <a:solidFill>
          <a:srgbClr val="FFFFFF"/>
        </a:solidFill>
        <a:ln>
          <a:solidFill>
            <a:schemeClr val="bg1">
              <a:alpha val="90000"/>
            </a:schemeClr>
          </a:solidFill>
        </a:ln>
      </dgm:spPr>
      <dgm:t>
        <a:bodyPr/>
        <a:lstStyle/>
        <a:p>
          <a:r>
            <a:rPr lang="en-US" dirty="0">
              <a:solidFill>
                <a:srgbClr val="095641"/>
              </a:solidFill>
            </a:rPr>
            <a:t>Necrotizing Fasciitis</a:t>
          </a:r>
        </a:p>
      </dgm:t>
    </dgm:pt>
    <dgm:pt modelId="{6B0FC1A2-C943-4946-8E33-C3744FA8764E}" type="parTrans" cxnId="{5D90F963-0802-4579-90D3-22D073D493F1}">
      <dgm:prSet/>
      <dgm:spPr/>
      <dgm:t>
        <a:bodyPr/>
        <a:lstStyle/>
        <a:p>
          <a:endParaRPr lang="en-US"/>
        </a:p>
      </dgm:t>
    </dgm:pt>
    <dgm:pt modelId="{03E5EBFB-C20B-4C16-8C07-2DE08258499F}" type="sibTrans" cxnId="{5D90F963-0802-4579-90D3-22D073D493F1}">
      <dgm:prSet/>
      <dgm:spPr/>
      <dgm:t>
        <a:bodyPr/>
        <a:lstStyle/>
        <a:p>
          <a:endParaRPr lang="en-US"/>
        </a:p>
      </dgm:t>
    </dgm:pt>
    <dgm:pt modelId="{8D6EEB10-8803-46B6-A88B-1DA60F2B9830}">
      <dgm:prSet/>
      <dgm:spPr>
        <a:solidFill>
          <a:srgbClr val="FFFFFF"/>
        </a:solidFill>
        <a:ln>
          <a:solidFill>
            <a:schemeClr val="bg1">
              <a:alpha val="90000"/>
            </a:schemeClr>
          </a:solidFill>
        </a:ln>
      </dgm:spPr>
      <dgm:t>
        <a:bodyPr/>
        <a:lstStyle/>
        <a:p>
          <a:r>
            <a:rPr lang="en-US" dirty="0">
              <a:solidFill>
                <a:srgbClr val="095641"/>
              </a:solidFill>
            </a:rPr>
            <a:t>Osteomyelitis</a:t>
          </a:r>
        </a:p>
      </dgm:t>
    </dgm:pt>
    <dgm:pt modelId="{ECC26FF8-5C1B-48FF-A017-4730757DA961}" type="parTrans" cxnId="{1665519C-6578-4085-AB0E-A489666BA0FD}">
      <dgm:prSet/>
      <dgm:spPr/>
      <dgm:t>
        <a:bodyPr/>
        <a:lstStyle/>
        <a:p>
          <a:endParaRPr lang="en-US"/>
        </a:p>
      </dgm:t>
    </dgm:pt>
    <dgm:pt modelId="{4D7D5D05-C40B-4678-9EDA-A31F62131A44}" type="sibTrans" cxnId="{1665519C-6578-4085-AB0E-A489666BA0FD}">
      <dgm:prSet/>
      <dgm:spPr/>
      <dgm:t>
        <a:bodyPr/>
        <a:lstStyle/>
        <a:p>
          <a:endParaRPr lang="en-US"/>
        </a:p>
      </dgm:t>
    </dgm:pt>
    <dgm:pt modelId="{2783BD3D-6999-4BC0-9042-620ECD9D65EE}">
      <dgm:prSet/>
      <dgm:spPr>
        <a:solidFill>
          <a:srgbClr val="FFFFFF"/>
        </a:solidFill>
        <a:ln>
          <a:solidFill>
            <a:schemeClr val="bg1">
              <a:alpha val="90000"/>
            </a:schemeClr>
          </a:solidFill>
        </a:ln>
      </dgm:spPr>
      <dgm:t>
        <a:bodyPr/>
        <a:lstStyle/>
        <a:p>
          <a:r>
            <a:rPr lang="en-US" dirty="0">
              <a:solidFill>
                <a:srgbClr val="095641"/>
              </a:solidFill>
            </a:rPr>
            <a:t>Rabies</a:t>
          </a:r>
        </a:p>
      </dgm:t>
    </dgm:pt>
    <dgm:pt modelId="{04B3387E-445C-4A72-8D0E-4746F3699257}" type="parTrans" cxnId="{7BB195B1-5D03-4BF0-9C0D-C4F53B1BEFB1}">
      <dgm:prSet/>
      <dgm:spPr/>
      <dgm:t>
        <a:bodyPr/>
        <a:lstStyle/>
        <a:p>
          <a:endParaRPr lang="en-US"/>
        </a:p>
      </dgm:t>
    </dgm:pt>
    <dgm:pt modelId="{B8D68EE5-D86F-46B7-A1C3-B621FB9023E1}" type="sibTrans" cxnId="{7BB195B1-5D03-4BF0-9C0D-C4F53B1BEFB1}">
      <dgm:prSet/>
      <dgm:spPr/>
      <dgm:t>
        <a:bodyPr/>
        <a:lstStyle/>
        <a:p>
          <a:endParaRPr lang="en-US"/>
        </a:p>
      </dgm:t>
    </dgm:pt>
    <dgm:pt modelId="{169B0949-2101-45E2-910D-E449E0366B50}">
      <dgm:prSet/>
      <dgm:spPr>
        <a:solidFill>
          <a:srgbClr val="FFFFFF"/>
        </a:solidFill>
        <a:ln>
          <a:solidFill>
            <a:schemeClr val="bg1">
              <a:alpha val="90000"/>
            </a:schemeClr>
          </a:solidFill>
        </a:ln>
      </dgm:spPr>
      <dgm:t>
        <a:bodyPr/>
        <a:lstStyle/>
        <a:p>
          <a:r>
            <a:rPr lang="en-US" dirty="0">
              <a:solidFill>
                <a:srgbClr val="095641"/>
              </a:solidFill>
            </a:rPr>
            <a:t>Sickle Cell Anemia</a:t>
          </a:r>
        </a:p>
      </dgm:t>
    </dgm:pt>
    <dgm:pt modelId="{1240B2DC-3BAB-4E59-8B63-E39073D41840}" type="parTrans" cxnId="{E461377C-19B9-4D71-879A-DD948B6BA86D}">
      <dgm:prSet/>
      <dgm:spPr/>
      <dgm:t>
        <a:bodyPr/>
        <a:lstStyle/>
        <a:p>
          <a:endParaRPr lang="en-US"/>
        </a:p>
      </dgm:t>
    </dgm:pt>
    <dgm:pt modelId="{9E4574B3-2390-4FB4-A0E3-B73F01F7FF0D}" type="sibTrans" cxnId="{E461377C-19B9-4D71-879A-DD948B6BA86D}">
      <dgm:prSet/>
      <dgm:spPr/>
      <dgm:t>
        <a:bodyPr/>
        <a:lstStyle/>
        <a:p>
          <a:endParaRPr lang="en-US"/>
        </a:p>
      </dgm:t>
    </dgm:pt>
    <dgm:pt modelId="{A65D372D-4438-4656-BADA-AD11084AF9B2}">
      <dgm:prSet/>
      <dgm:spPr>
        <a:solidFill>
          <a:srgbClr val="FFFFFF"/>
        </a:solidFill>
        <a:ln>
          <a:solidFill>
            <a:schemeClr val="bg1">
              <a:alpha val="90000"/>
            </a:schemeClr>
          </a:solidFill>
        </a:ln>
      </dgm:spPr>
      <dgm:t>
        <a:bodyPr/>
        <a:lstStyle/>
        <a:p>
          <a:r>
            <a:rPr lang="en-US" dirty="0">
              <a:solidFill>
                <a:srgbClr val="095641"/>
              </a:solidFill>
            </a:rPr>
            <a:t>Systemic Lupus</a:t>
          </a:r>
        </a:p>
      </dgm:t>
    </dgm:pt>
    <dgm:pt modelId="{37CD8BE2-3F3E-4B42-AAF5-E0853C1D76A3}" type="parTrans" cxnId="{4B16CE49-09BF-4043-9F7E-8779C35CE92C}">
      <dgm:prSet/>
      <dgm:spPr/>
      <dgm:t>
        <a:bodyPr/>
        <a:lstStyle/>
        <a:p>
          <a:endParaRPr lang="en-US"/>
        </a:p>
      </dgm:t>
    </dgm:pt>
    <dgm:pt modelId="{FBCCDE42-6B6D-4EFA-94CA-77E34EAB884A}" type="sibTrans" cxnId="{4B16CE49-09BF-4043-9F7E-8779C35CE92C}">
      <dgm:prSet/>
      <dgm:spPr/>
      <dgm:t>
        <a:bodyPr/>
        <a:lstStyle/>
        <a:p>
          <a:endParaRPr lang="en-US"/>
        </a:p>
      </dgm:t>
    </dgm:pt>
    <dgm:pt modelId="{A37D3D5C-781F-4395-A92B-6D53C1C95496}">
      <dgm:prSet/>
      <dgm:spPr>
        <a:solidFill>
          <a:srgbClr val="FFFFFF"/>
        </a:solidFill>
        <a:ln>
          <a:solidFill>
            <a:schemeClr val="bg1">
              <a:alpha val="90000"/>
            </a:schemeClr>
          </a:solidFill>
        </a:ln>
      </dgm:spPr>
      <dgm:t>
        <a:bodyPr/>
        <a:lstStyle/>
        <a:p>
          <a:r>
            <a:rPr lang="en-US" dirty="0">
              <a:solidFill>
                <a:srgbClr val="095641"/>
              </a:solidFill>
            </a:rPr>
            <a:t>Systemic Sclerosis (Scleroderma)</a:t>
          </a:r>
        </a:p>
      </dgm:t>
    </dgm:pt>
    <dgm:pt modelId="{76516C46-4879-4DAD-A029-3FF02EAB7793}" type="parTrans" cxnId="{C35F6D8A-3981-49FA-824F-CA4324D00D63}">
      <dgm:prSet/>
      <dgm:spPr/>
      <dgm:t>
        <a:bodyPr/>
        <a:lstStyle/>
        <a:p>
          <a:endParaRPr lang="en-US"/>
        </a:p>
      </dgm:t>
    </dgm:pt>
    <dgm:pt modelId="{ECDE3EFC-D9F3-4C8E-93A4-070BE68920BE}" type="sibTrans" cxnId="{C35F6D8A-3981-49FA-824F-CA4324D00D63}">
      <dgm:prSet/>
      <dgm:spPr/>
      <dgm:t>
        <a:bodyPr/>
        <a:lstStyle/>
        <a:p>
          <a:endParaRPr lang="en-US"/>
        </a:p>
      </dgm:t>
    </dgm:pt>
    <dgm:pt modelId="{3E48B998-A950-4A83-9F48-F7D8DC6F7DED}">
      <dgm:prSet/>
      <dgm:spPr>
        <a:solidFill>
          <a:srgbClr val="FFFFFF"/>
        </a:solidFill>
        <a:ln>
          <a:solidFill>
            <a:schemeClr val="bg1">
              <a:alpha val="90000"/>
            </a:schemeClr>
          </a:solidFill>
        </a:ln>
      </dgm:spPr>
      <dgm:t>
        <a:bodyPr/>
        <a:lstStyle/>
        <a:p>
          <a:r>
            <a:rPr lang="en-US" dirty="0">
              <a:solidFill>
                <a:srgbClr val="095641"/>
              </a:solidFill>
            </a:rPr>
            <a:t>Tetanus,</a:t>
          </a:r>
        </a:p>
      </dgm:t>
    </dgm:pt>
    <dgm:pt modelId="{79BCC5B3-B470-4B6B-8F20-EF155EDD4A3A}" type="parTrans" cxnId="{58F73F42-19C6-4779-B4CD-5CB9DD33E491}">
      <dgm:prSet/>
      <dgm:spPr/>
      <dgm:t>
        <a:bodyPr/>
        <a:lstStyle/>
        <a:p>
          <a:endParaRPr lang="en-US"/>
        </a:p>
      </dgm:t>
    </dgm:pt>
    <dgm:pt modelId="{C14F1B2C-2A24-46FA-A5D5-47558CE376BA}" type="sibTrans" cxnId="{58F73F42-19C6-4779-B4CD-5CB9DD33E491}">
      <dgm:prSet/>
      <dgm:spPr/>
      <dgm:t>
        <a:bodyPr/>
        <a:lstStyle/>
        <a:p>
          <a:endParaRPr lang="en-US"/>
        </a:p>
      </dgm:t>
    </dgm:pt>
    <dgm:pt modelId="{F95A34A1-A913-4600-ABFD-706638ACA1EE}">
      <dgm:prSet/>
      <dgm:spPr>
        <a:solidFill>
          <a:srgbClr val="FFFFFF"/>
        </a:solidFill>
        <a:ln>
          <a:solidFill>
            <a:schemeClr val="bg1">
              <a:alpha val="90000"/>
            </a:schemeClr>
          </a:solidFill>
        </a:ln>
      </dgm:spPr>
      <dgm:t>
        <a:bodyPr/>
        <a:lstStyle/>
        <a:p>
          <a:r>
            <a:rPr lang="en-US" dirty="0">
              <a:solidFill>
                <a:srgbClr val="095641"/>
              </a:solidFill>
            </a:rPr>
            <a:t>ALS (Lou Gehrig’s Disease)</a:t>
          </a:r>
        </a:p>
      </dgm:t>
    </dgm:pt>
    <dgm:pt modelId="{B9A9DC58-5146-4F59-8941-A7C38973448C}" type="parTrans" cxnId="{69EF2705-99D1-485E-95BE-E1ADD394BB1E}">
      <dgm:prSet/>
      <dgm:spPr/>
      <dgm:t>
        <a:bodyPr/>
        <a:lstStyle/>
        <a:p>
          <a:endParaRPr lang="en-US"/>
        </a:p>
      </dgm:t>
    </dgm:pt>
    <dgm:pt modelId="{A2FB081E-FB16-4168-B280-4514A69A2215}" type="sibTrans" cxnId="{69EF2705-99D1-485E-95BE-E1ADD394BB1E}">
      <dgm:prSet/>
      <dgm:spPr/>
      <dgm:t>
        <a:bodyPr/>
        <a:lstStyle/>
        <a:p>
          <a:endParaRPr lang="en-US"/>
        </a:p>
      </dgm:t>
    </dgm:pt>
    <dgm:pt modelId="{586FE5A6-CB69-4428-98EB-2BB2149E4335}">
      <dgm:prSet/>
      <dgm:spPr>
        <a:solidFill>
          <a:srgbClr val="FFFFFF"/>
        </a:solidFill>
        <a:ln>
          <a:solidFill>
            <a:schemeClr val="bg1">
              <a:alpha val="90000"/>
            </a:schemeClr>
          </a:solidFill>
        </a:ln>
      </dgm:spPr>
      <dgm:t>
        <a:bodyPr/>
        <a:lstStyle/>
        <a:p>
          <a:r>
            <a:rPr lang="en-US" dirty="0">
              <a:solidFill>
                <a:srgbClr val="095641"/>
              </a:solidFill>
            </a:rPr>
            <a:t>Sustained Multiple Sclerosis</a:t>
          </a:r>
        </a:p>
      </dgm:t>
    </dgm:pt>
    <dgm:pt modelId="{1823BDFC-D0A9-47D0-BE1E-AB1C2191CBBA}" type="parTrans" cxnId="{79FFD4AD-CD8F-4EF3-B2B2-3F5F1B0BB3C9}">
      <dgm:prSet/>
      <dgm:spPr/>
      <dgm:t>
        <a:bodyPr/>
        <a:lstStyle/>
        <a:p>
          <a:endParaRPr lang="en-US"/>
        </a:p>
      </dgm:t>
    </dgm:pt>
    <dgm:pt modelId="{15692D73-512B-4DD8-A685-52CA09776F1D}" type="sibTrans" cxnId="{79FFD4AD-CD8F-4EF3-B2B2-3F5F1B0BB3C9}">
      <dgm:prSet/>
      <dgm:spPr/>
      <dgm:t>
        <a:bodyPr/>
        <a:lstStyle/>
        <a:p>
          <a:endParaRPr lang="en-US"/>
        </a:p>
      </dgm:t>
    </dgm:pt>
    <dgm:pt modelId="{7EAE3280-A3DC-4F6F-A43B-223E12473134}">
      <dgm:prSet custT="1"/>
      <dgm:spPr>
        <a:solidFill>
          <a:srgbClr val="3B8729"/>
        </a:solidFill>
        <a:ln>
          <a:solidFill>
            <a:srgbClr val="3B8729"/>
          </a:solidFill>
        </a:ln>
      </dgm:spPr>
      <dgm:t>
        <a:bodyPr/>
        <a:lstStyle/>
        <a:p>
          <a:r>
            <a:rPr lang="en-US" sz="1600" dirty="0"/>
            <a:t>$2,500 Benefit</a:t>
          </a:r>
        </a:p>
      </dgm:t>
    </dgm:pt>
    <dgm:pt modelId="{2F4F302A-9895-41FC-A505-969A3AF7C8DA}" type="parTrans" cxnId="{9C52F474-74A4-4E51-B2D4-54317C5E7F9A}">
      <dgm:prSet/>
      <dgm:spPr/>
      <dgm:t>
        <a:bodyPr/>
        <a:lstStyle/>
        <a:p>
          <a:endParaRPr lang="en-US"/>
        </a:p>
      </dgm:t>
    </dgm:pt>
    <dgm:pt modelId="{F501352A-34B2-42A5-9E27-D9C8BB8CC0AE}" type="sibTrans" cxnId="{9C52F474-74A4-4E51-B2D4-54317C5E7F9A}">
      <dgm:prSet/>
      <dgm:spPr/>
      <dgm:t>
        <a:bodyPr/>
        <a:lstStyle/>
        <a:p>
          <a:endParaRPr lang="en-US"/>
        </a:p>
      </dgm:t>
    </dgm:pt>
    <dgm:pt modelId="{0539C778-3D4A-4AE7-BE30-91BF658E5A91}">
      <dgm:prSet/>
      <dgm:spPr>
        <a:solidFill>
          <a:srgbClr val="FFFFFF"/>
        </a:solidFill>
        <a:ln>
          <a:solidFill>
            <a:schemeClr val="bg1">
              <a:alpha val="90000"/>
            </a:schemeClr>
          </a:solidFill>
        </a:ln>
      </dgm:spPr>
      <dgm:t>
        <a:bodyPr/>
        <a:lstStyle/>
        <a:p>
          <a:r>
            <a:rPr lang="en-US" dirty="0">
              <a:solidFill>
                <a:srgbClr val="095641"/>
              </a:solidFill>
            </a:rPr>
            <a:t>Advanced Parkinson’s Disease</a:t>
          </a:r>
        </a:p>
      </dgm:t>
    </dgm:pt>
    <dgm:pt modelId="{FEE898FC-610E-432B-A716-0489F22446EC}" type="parTrans" cxnId="{3CCE9763-0003-4BF4-A55D-A97EABB161D6}">
      <dgm:prSet/>
      <dgm:spPr/>
      <dgm:t>
        <a:bodyPr/>
        <a:lstStyle/>
        <a:p>
          <a:endParaRPr lang="en-US"/>
        </a:p>
      </dgm:t>
    </dgm:pt>
    <dgm:pt modelId="{099B9312-AA2A-445C-A4C9-A3695B72EADA}" type="sibTrans" cxnId="{3CCE9763-0003-4BF4-A55D-A97EABB161D6}">
      <dgm:prSet/>
      <dgm:spPr/>
      <dgm:t>
        <a:bodyPr/>
        <a:lstStyle/>
        <a:p>
          <a:endParaRPr lang="en-US"/>
        </a:p>
      </dgm:t>
    </dgm:pt>
    <dgm:pt modelId="{19F6F236-2A9B-484F-A65C-EBA094A29CA3}">
      <dgm:prSet/>
      <dgm:spPr>
        <a:solidFill>
          <a:srgbClr val="FFFFFF"/>
        </a:solidFill>
        <a:ln>
          <a:solidFill>
            <a:schemeClr val="bg1">
              <a:alpha val="90000"/>
            </a:schemeClr>
          </a:solidFill>
        </a:ln>
      </dgm:spPr>
      <dgm:t>
        <a:bodyPr/>
        <a:lstStyle/>
        <a:p>
          <a:r>
            <a:rPr lang="en-US" dirty="0">
              <a:solidFill>
                <a:srgbClr val="095641"/>
              </a:solidFill>
            </a:rPr>
            <a:t>COPD</a:t>
          </a:r>
        </a:p>
      </dgm:t>
    </dgm:pt>
    <dgm:pt modelId="{7BF36045-A676-4CEA-901E-5E9C7C27D6F7}" type="parTrans" cxnId="{0F57606E-019B-4D62-A22C-72BCE3C03DFD}">
      <dgm:prSet/>
      <dgm:spPr/>
      <dgm:t>
        <a:bodyPr/>
        <a:lstStyle/>
        <a:p>
          <a:endParaRPr lang="en-US"/>
        </a:p>
      </dgm:t>
    </dgm:pt>
    <dgm:pt modelId="{E104BB42-8E5B-4E77-95BA-1EE38E7A03DF}" type="sibTrans" cxnId="{0F57606E-019B-4D62-A22C-72BCE3C03DFD}">
      <dgm:prSet/>
      <dgm:spPr/>
      <dgm:t>
        <a:bodyPr/>
        <a:lstStyle/>
        <a:p>
          <a:endParaRPr lang="en-US"/>
        </a:p>
      </dgm:t>
    </dgm:pt>
    <dgm:pt modelId="{0A305FBF-E879-463A-B4EF-ECE8834130D1}">
      <dgm:prSet/>
      <dgm:spPr>
        <a:solidFill>
          <a:srgbClr val="FFFFFF"/>
        </a:solidFill>
        <a:ln>
          <a:solidFill>
            <a:schemeClr val="bg1">
              <a:alpha val="90000"/>
            </a:schemeClr>
          </a:solidFill>
        </a:ln>
      </dgm:spPr>
      <dgm:t>
        <a:bodyPr/>
        <a:lstStyle/>
        <a:p>
          <a:r>
            <a:rPr lang="en-US" dirty="0">
              <a:solidFill>
                <a:srgbClr val="095641"/>
              </a:solidFill>
            </a:rPr>
            <a:t>Crohn’s Disease</a:t>
          </a:r>
        </a:p>
      </dgm:t>
    </dgm:pt>
    <dgm:pt modelId="{0FB4D0FC-C379-4C73-8D48-ACD23C5D0EBD}" type="parTrans" cxnId="{DC05F386-73BE-42B9-AAE1-F978DE9EE9B1}">
      <dgm:prSet/>
      <dgm:spPr/>
      <dgm:t>
        <a:bodyPr/>
        <a:lstStyle/>
        <a:p>
          <a:endParaRPr lang="en-US"/>
        </a:p>
      </dgm:t>
    </dgm:pt>
    <dgm:pt modelId="{0593BD7A-511B-454B-8043-A0483A8986D5}" type="sibTrans" cxnId="{DC05F386-73BE-42B9-AAE1-F978DE9EE9B1}">
      <dgm:prSet/>
      <dgm:spPr/>
      <dgm:t>
        <a:bodyPr/>
        <a:lstStyle/>
        <a:p>
          <a:endParaRPr lang="en-US"/>
        </a:p>
      </dgm:t>
    </dgm:pt>
    <dgm:pt modelId="{55E2C4AE-C185-4323-A3DD-388890A47B3A}">
      <dgm:prSet/>
      <dgm:spPr>
        <a:solidFill>
          <a:srgbClr val="FFFFFF"/>
        </a:solidFill>
        <a:ln>
          <a:solidFill>
            <a:schemeClr val="bg1">
              <a:alpha val="90000"/>
            </a:schemeClr>
          </a:solidFill>
        </a:ln>
      </dgm:spPr>
      <dgm:t>
        <a:bodyPr/>
        <a:lstStyle/>
        <a:p>
          <a:r>
            <a:rPr lang="en-US">
              <a:solidFill>
                <a:srgbClr val="095641"/>
              </a:solidFill>
            </a:rPr>
            <a:t>Addison’s </a:t>
          </a:r>
          <a:r>
            <a:rPr lang="en-US" dirty="0">
              <a:solidFill>
                <a:srgbClr val="095641"/>
              </a:solidFill>
            </a:rPr>
            <a:t>Disease</a:t>
          </a:r>
        </a:p>
      </dgm:t>
    </dgm:pt>
    <dgm:pt modelId="{759511BA-3858-4E21-8CCC-1DB9ABAE1F6D}" type="parTrans" cxnId="{4A06E7A4-4C82-4204-B88A-F6AC5B960C3C}">
      <dgm:prSet/>
      <dgm:spPr/>
      <dgm:t>
        <a:bodyPr/>
        <a:lstStyle/>
        <a:p>
          <a:endParaRPr lang="en-US"/>
        </a:p>
      </dgm:t>
    </dgm:pt>
    <dgm:pt modelId="{BDAA84C2-033D-4A07-809F-92E6ED6FA0FE}" type="sibTrans" cxnId="{4A06E7A4-4C82-4204-B88A-F6AC5B960C3C}">
      <dgm:prSet/>
      <dgm:spPr/>
      <dgm:t>
        <a:bodyPr/>
        <a:lstStyle/>
        <a:p>
          <a:endParaRPr lang="en-US"/>
        </a:p>
      </dgm:t>
    </dgm:pt>
    <dgm:pt modelId="{5A02BBB4-2E20-4FFF-A523-D7DE51F58F52}">
      <dgm:prSet custT="1"/>
      <dgm:spPr>
        <a:solidFill>
          <a:srgbClr val="3B8729"/>
        </a:solidFill>
        <a:ln>
          <a:solidFill>
            <a:srgbClr val="3B8729"/>
          </a:solidFill>
        </a:ln>
      </dgm:spPr>
      <dgm:t>
        <a:bodyPr/>
        <a:lstStyle/>
        <a:p>
          <a:r>
            <a:rPr lang="en-US" sz="1600" dirty="0"/>
            <a:t>$5,000 for these Childhood Conditions</a:t>
          </a:r>
        </a:p>
      </dgm:t>
    </dgm:pt>
    <dgm:pt modelId="{907A4D21-4EDB-4C14-A0FA-C203931448BA}" type="parTrans" cxnId="{ECD696CA-5D3D-47DC-978E-CC485EAC0A7A}">
      <dgm:prSet/>
      <dgm:spPr/>
      <dgm:t>
        <a:bodyPr/>
        <a:lstStyle/>
        <a:p>
          <a:endParaRPr lang="en-US"/>
        </a:p>
      </dgm:t>
    </dgm:pt>
    <dgm:pt modelId="{56E8FF4F-490A-4F82-9C4E-5FDDCE6763BA}" type="sibTrans" cxnId="{ECD696CA-5D3D-47DC-978E-CC485EAC0A7A}">
      <dgm:prSet/>
      <dgm:spPr/>
      <dgm:t>
        <a:bodyPr/>
        <a:lstStyle/>
        <a:p>
          <a:endParaRPr lang="en-US"/>
        </a:p>
      </dgm:t>
    </dgm:pt>
    <dgm:pt modelId="{815A3CBA-3577-4DF1-9647-BDEE26ED1F6C}">
      <dgm:prSet/>
      <dgm:spPr>
        <a:solidFill>
          <a:srgbClr val="FFFFFF"/>
        </a:solidFill>
        <a:ln>
          <a:solidFill>
            <a:schemeClr val="bg1">
              <a:alpha val="90000"/>
            </a:schemeClr>
          </a:solidFill>
        </a:ln>
      </dgm:spPr>
      <dgm:t>
        <a:bodyPr/>
        <a:lstStyle/>
        <a:p>
          <a:r>
            <a:rPr lang="en-US" dirty="0">
              <a:solidFill>
                <a:srgbClr val="095641"/>
              </a:solidFill>
            </a:rPr>
            <a:t>Cystic Fibrosis</a:t>
          </a:r>
        </a:p>
      </dgm:t>
    </dgm:pt>
    <dgm:pt modelId="{6811241C-3B87-4A8E-9C40-2CBA27019D62}" type="parTrans" cxnId="{627E0C24-F2A1-4CEF-8E37-BFF74785D52D}">
      <dgm:prSet/>
      <dgm:spPr/>
      <dgm:t>
        <a:bodyPr/>
        <a:lstStyle/>
        <a:p>
          <a:endParaRPr lang="en-US"/>
        </a:p>
      </dgm:t>
    </dgm:pt>
    <dgm:pt modelId="{85D54449-9126-4E23-81A8-3DB2578B0E02}" type="sibTrans" cxnId="{627E0C24-F2A1-4CEF-8E37-BFF74785D52D}">
      <dgm:prSet/>
      <dgm:spPr/>
      <dgm:t>
        <a:bodyPr/>
        <a:lstStyle/>
        <a:p>
          <a:endParaRPr lang="en-US"/>
        </a:p>
      </dgm:t>
    </dgm:pt>
    <dgm:pt modelId="{2C3FA118-11CD-475E-9C9D-025F6E1D30E1}">
      <dgm:prSet/>
      <dgm:spPr>
        <a:solidFill>
          <a:srgbClr val="FFFFFF"/>
        </a:solidFill>
        <a:ln>
          <a:solidFill>
            <a:schemeClr val="bg1">
              <a:alpha val="90000"/>
            </a:schemeClr>
          </a:solidFill>
        </a:ln>
      </dgm:spPr>
      <dgm:t>
        <a:bodyPr/>
        <a:lstStyle/>
        <a:p>
          <a:r>
            <a:rPr lang="en-US" dirty="0">
              <a:solidFill>
                <a:srgbClr val="095641"/>
              </a:solidFill>
            </a:rPr>
            <a:t>Cerebral Palsy</a:t>
          </a:r>
        </a:p>
      </dgm:t>
    </dgm:pt>
    <dgm:pt modelId="{1955AE15-453A-4C71-9C95-BE596175C547}" type="parTrans" cxnId="{68C0B320-A849-49E5-AEAE-184AF4D6F4A5}">
      <dgm:prSet/>
      <dgm:spPr/>
      <dgm:t>
        <a:bodyPr/>
        <a:lstStyle/>
        <a:p>
          <a:endParaRPr lang="en-US"/>
        </a:p>
      </dgm:t>
    </dgm:pt>
    <dgm:pt modelId="{E6BD988E-65DC-496F-BB4E-9486EE6C053D}" type="sibTrans" cxnId="{68C0B320-A849-49E5-AEAE-184AF4D6F4A5}">
      <dgm:prSet/>
      <dgm:spPr/>
      <dgm:t>
        <a:bodyPr/>
        <a:lstStyle/>
        <a:p>
          <a:endParaRPr lang="en-US"/>
        </a:p>
      </dgm:t>
    </dgm:pt>
    <dgm:pt modelId="{6F9FFD1B-6DE2-4216-8CB0-714F21E8F16C}">
      <dgm:prSet/>
      <dgm:spPr>
        <a:solidFill>
          <a:srgbClr val="FFFFFF"/>
        </a:solidFill>
        <a:ln>
          <a:solidFill>
            <a:schemeClr val="bg1">
              <a:alpha val="90000"/>
            </a:schemeClr>
          </a:solidFill>
        </a:ln>
      </dgm:spPr>
      <dgm:t>
        <a:bodyPr/>
        <a:lstStyle/>
        <a:p>
          <a:r>
            <a:rPr lang="en-US" dirty="0">
              <a:solidFill>
                <a:srgbClr val="095641"/>
              </a:solidFill>
            </a:rPr>
            <a:t>Cleft Lip or Palate</a:t>
          </a:r>
        </a:p>
      </dgm:t>
    </dgm:pt>
    <dgm:pt modelId="{7BD1A2E8-E8EF-4591-B0B6-D8A3CEE8F23D}" type="parTrans" cxnId="{8DB9BAE9-1238-4318-A68C-E47DEC1A6F4A}">
      <dgm:prSet/>
      <dgm:spPr/>
      <dgm:t>
        <a:bodyPr/>
        <a:lstStyle/>
        <a:p>
          <a:endParaRPr lang="en-US"/>
        </a:p>
      </dgm:t>
    </dgm:pt>
    <dgm:pt modelId="{EDF72B64-CB88-4E34-A1E0-05263F3B2C76}" type="sibTrans" cxnId="{8DB9BAE9-1238-4318-A68C-E47DEC1A6F4A}">
      <dgm:prSet/>
      <dgm:spPr/>
      <dgm:t>
        <a:bodyPr/>
        <a:lstStyle/>
        <a:p>
          <a:endParaRPr lang="en-US"/>
        </a:p>
      </dgm:t>
    </dgm:pt>
    <dgm:pt modelId="{BFA95181-7180-4518-94CB-953CF57A8852}">
      <dgm:prSet/>
      <dgm:spPr>
        <a:solidFill>
          <a:srgbClr val="FFFFFF"/>
        </a:solidFill>
        <a:ln>
          <a:solidFill>
            <a:schemeClr val="bg1">
              <a:alpha val="90000"/>
            </a:schemeClr>
          </a:solidFill>
        </a:ln>
      </dgm:spPr>
      <dgm:t>
        <a:bodyPr/>
        <a:lstStyle/>
        <a:p>
          <a:r>
            <a:rPr lang="en-US" dirty="0">
              <a:solidFill>
                <a:srgbClr val="095641"/>
              </a:solidFill>
            </a:rPr>
            <a:t>Down Syndrome</a:t>
          </a:r>
        </a:p>
      </dgm:t>
    </dgm:pt>
    <dgm:pt modelId="{E7EB20BE-63BD-43B7-BA35-3035B70E2EC4}" type="parTrans" cxnId="{7EEA7E8C-816D-49D5-9698-EEDB3B44104D}">
      <dgm:prSet/>
      <dgm:spPr/>
      <dgm:t>
        <a:bodyPr/>
        <a:lstStyle/>
        <a:p>
          <a:endParaRPr lang="en-US"/>
        </a:p>
      </dgm:t>
    </dgm:pt>
    <dgm:pt modelId="{9FCE7335-071C-463D-B703-EDFBB328B45C}" type="sibTrans" cxnId="{7EEA7E8C-816D-49D5-9698-EEDB3B44104D}">
      <dgm:prSet/>
      <dgm:spPr/>
      <dgm:t>
        <a:bodyPr/>
        <a:lstStyle/>
        <a:p>
          <a:endParaRPr lang="en-US"/>
        </a:p>
      </dgm:t>
    </dgm:pt>
    <dgm:pt modelId="{FE3B575B-D33D-4D75-9E67-4C2DF010D040}">
      <dgm:prSet/>
      <dgm:spPr>
        <a:solidFill>
          <a:srgbClr val="FFFFFF"/>
        </a:solidFill>
        <a:ln>
          <a:solidFill>
            <a:schemeClr val="bg1">
              <a:alpha val="90000"/>
            </a:schemeClr>
          </a:solidFill>
        </a:ln>
      </dgm:spPr>
      <dgm:t>
        <a:bodyPr/>
        <a:lstStyle/>
        <a:p>
          <a:r>
            <a:rPr lang="en-US" dirty="0">
              <a:solidFill>
                <a:srgbClr val="095641"/>
              </a:solidFill>
            </a:rPr>
            <a:t>PKU</a:t>
          </a:r>
        </a:p>
      </dgm:t>
    </dgm:pt>
    <dgm:pt modelId="{9EED9BA2-6182-4E28-A26F-1C72B13C82ED}" type="parTrans" cxnId="{E86CC985-ECAD-4AA7-9407-1064BB147E66}">
      <dgm:prSet/>
      <dgm:spPr/>
      <dgm:t>
        <a:bodyPr/>
        <a:lstStyle/>
        <a:p>
          <a:endParaRPr lang="en-US"/>
        </a:p>
      </dgm:t>
    </dgm:pt>
    <dgm:pt modelId="{CDE1C0DE-1CA1-4C95-A5E4-B4401281BE94}" type="sibTrans" cxnId="{E86CC985-ECAD-4AA7-9407-1064BB147E66}">
      <dgm:prSet/>
      <dgm:spPr/>
      <dgm:t>
        <a:bodyPr/>
        <a:lstStyle/>
        <a:p>
          <a:endParaRPr lang="en-US"/>
        </a:p>
      </dgm:t>
    </dgm:pt>
    <dgm:pt modelId="{56007C01-6BED-4445-ABB0-1F9B3E3DAA1F}">
      <dgm:prSet/>
      <dgm:spPr>
        <a:solidFill>
          <a:srgbClr val="FFFFFF"/>
        </a:solidFill>
        <a:ln>
          <a:solidFill>
            <a:schemeClr val="bg1">
              <a:alpha val="90000"/>
            </a:schemeClr>
          </a:solidFill>
        </a:ln>
      </dgm:spPr>
      <dgm:t>
        <a:bodyPr/>
        <a:lstStyle/>
        <a:p>
          <a:r>
            <a:rPr lang="en-US" dirty="0">
              <a:solidFill>
                <a:srgbClr val="095641"/>
              </a:solidFill>
            </a:rPr>
            <a:t>Spina Bifida</a:t>
          </a:r>
        </a:p>
      </dgm:t>
    </dgm:pt>
    <dgm:pt modelId="{D09BDF19-E72B-44C0-9361-8EBE4C57E2EB}" type="parTrans" cxnId="{A971B9FD-301C-4EDE-830D-8E80D6EEDC53}">
      <dgm:prSet/>
      <dgm:spPr/>
      <dgm:t>
        <a:bodyPr/>
        <a:lstStyle/>
        <a:p>
          <a:endParaRPr lang="en-US"/>
        </a:p>
      </dgm:t>
    </dgm:pt>
    <dgm:pt modelId="{A0E42B1A-AE28-4525-834F-E3D4172C053E}" type="sibTrans" cxnId="{A971B9FD-301C-4EDE-830D-8E80D6EEDC53}">
      <dgm:prSet/>
      <dgm:spPr/>
      <dgm:t>
        <a:bodyPr/>
        <a:lstStyle/>
        <a:p>
          <a:endParaRPr lang="en-US"/>
        </a:p>
      </dgm:t>
    </dgm:pt>
    <dgm:pt modelId="{6072AFCB-3D0B-4A36-BF65-F94EBA47EFF1}">
      <dgm:prSet/>
      <dgm:spPr>
        <a:solidFill>
          <a:srgbClr val="FFFFFF"/>
        </a:solidFill>
        <a:ln>
          <a:solidFill>
            <a:schemeClr val="bg1">
              <a:alpha val="90000"/>
            </a:schemeClr>
          </a:solidFill>
        </a:ln>
      </dgm:spPr>
      <dgm:t>
        <a:bodyPr/>
        <a:lstStyle/>
        <a:p>
          <a:r>
            <a:rPr lang="en-US" dirty="0">
              <a:solidFill>
                <a:srgbClr val="095641"/>
              </a:solidFill>
            </a:rPr>
            <a:t>$3,000 upon diagnosis with Autism</a:t>
          </a:r>
        </a:p>
      </dgm:t>
    </dgm:pt>
    <dgm:pt modelId="{55FE66CA-02B0-4E04-831D-A198142F6A21}" type="parTrans" cxnId="{24D99C13-D4D2-4E2D-A59B-C6936276B2F5}">
      <dgm:prSet/>
      <dgm:spPr/>
      <dgm:t>
        <a:bodyPr/>
        <a:lstStyle/>
        <a:p>
          <a:endParaRPr lang="en-US"/>
        </a:p>
      </dgm:t>
    </dgm:pt>
    <dgm:pt modelId="{2DC5B1F4-11BC-429C-8B90-7BB121350141}" type="sibTrans" cxnId="{24D99C13-D4D2-4E2D-A59B-C6936276B2F5}">
      <dgm:prSet/>
      <dgm:spPr/>
      <dgm:t>
        <a:bodyPr/>
        <a:lstStyle/>
        <a:p>
          <a:endParaRPr lang="en-US"/>
        </a:p>
      </dgm:t>
    </dgm:pt>
    <dgm:pt modelId="{D60A9123-79B1-4E68-96ED-1D7A262BFD70}">
      <dgm:prSet/>
      <dgm:spPr>
        <a:solidFill>
          <a:srgbClr val="FFFFFF"/>
        </a:solidFill>
        <a:ln>
          <a:solidFill>
            <a:schemeClr val="bg1">
              <a:alpha val="90000"/>
            </a:schemeClr>
          </a:solidFill>
        </a:ln>
      </dgm:spPr>
      <dgm:t>
        <a:bodyPr/>
        <a:lstStyle/>
        <a:p>
          <a:endParaRPr lang="en-US" dirty="0">
            <a:solidFill>
              <a:srgbClr val="095641"/>
            </a:solidFill>
          </a:endParaRPr>
        </a:p>
      </dgm:t>
    </dgm:pt>
    <dgm:pt modelId="{DC6FE2E9-A959-44DE-BFAD-C6F34D8196E6}" type="parTrans" cxnId="{9574C5E2-6E75-4B11-A167-8CF232090665}">
      <dgm:prSet/>
      <dgm:spPr/>
      <dgm:t>
        <a:bodyPr/>
        <a:lstStyle/>
        <a:p>
          <a:endParaRPr lang="en-US"/>
        </a:p>
      </dgm:t>
    </dgm:pt>
    <dgm:pt modelId="{F524DD7C-B4A1-478B-8248-D51AC700976E}" type="sibTrans" cxnId="{9574C5E2-6E75-4B11-A167-8CF232090665}">
      <dgm:prSet/>
      <dgm:spPr/>
      <dgm:t>
        <a:bodyPr/>
        <a:lstStyle/>
        <a:p>
          <a:endParaRPr lang="en-US"/>
        </a:p>
      </dgm:t>
    </dgm:pt>
    <dgm:pt modelId="{6276D821-D8E1-45EE-B46A-D5DCD9E7970E}" type="pres">
      <dgm:prSet presAssocID="{E0E10D75-320F-46DE-BC29-25815F9FA5F5}" presName="Name0" presStyleCnt="0">
        <dgm:presLayoutVars>
          <dgm:dir/>
          <dgm:animLvl val="lvl"/>
          <dgm:resizeHandles val="exact"/>
        </dgm:presLayoutVars>
      </dgm:prSet>
      <dgm:spPr/>
    </dgm:pt>
    <dgm:pt modelId="{8B755129-9017-42E4-9C87-24E17C7B5C09}" type="pres">
      <dgm:prSet presAssocID="{17DC08C7-3B7B-44C1-9F3A-8A2C031173C9}" presName="composite" presStyleCnt="0"/>
      <dgm:spPr/>
    </dgm:pt>
    <dgm:pt modelId="{C80E78EA-C7CF-4D58-B093-72ABEE0509A1}" type="pres">
      <dgm:prSet presAssocID="{17DC08C7-3B7B-44C1-9F3A-8A2C031173C9}" presName="parTx" presStyleLbl="alignNode1" presStyleIdx="0" presStyleCnt="3">
        <dgm:presLayoutVars>
          <dgm:chMax val="0"/>
          <dgm:chPref val="0"/>
          <dgm:bulletEnabled val="1"/>
        </dgm:presLayoutVars>
      </dgm:prSet>
      <dgm:spPr/>
    </dgm:pt>
    <dgm:pt modelId="{BA2CB5CA-2898-48B8-B4CF-6267FBF6A287}" type="pres">
      <dgm:prSet presAssocID="{17DC08C7-3B7B-44C1-9F3A-8A2C031173C9}" presName="desTx" presStyleLbl="alignAccFollowNode1" presStyleIdx="0" presStyleCnt="3" custLinFactNeighborY="6973">
        <dgm:presLayoutVars>
          <dgm:bulletEnabled val="1"/>
        </dgm:presLayoutVars>
      </dgm:prSet>
      <dgm:spPr/>
    </dgm:pt>
    <dgm:pt modelId="{CA59A9F7-6553-4990-BB8B-B4D5EAD2D702}" type="pres">
      <dgm:prSet presAssocID="{862941F0-B760-499D-8CBD-944241BFC7F4}" presName="space" presStyleCnt="0"/>
      <dgm:spPr/>
    </dgm:pt>
    <dgm:pt modelId="{6B192646-4A25-4D49-9F58-8C107600A19E}" type="pres">
      <dgm:prSet presAssocID="{7EAE3280-A3DC-4F6F-A43B-223E12473134}" presName="composite" presStyleCnt="0"/>
      <dgm:spPr/>
    </dgm:pt>
    <dgm:pt modelId="{D1CF1AF1-5C93-406C-85D4-27058FCC560A}" type="pres">
      <dgm:prSet presAssocID="{7EAE3280-A3DC-4F6F-A43B-223E12473134}" presName="parTx" presStyleLbl="alignNode1" presStyleIdx="1" presStyleCnt="3">
        <dgm:presLayoutVars>
          <dgm:chMax val="0"/>
          <dgm:chPref val="0"/>
          <dgm:bulletEnabled val="1"/>
        </dgm:presLayoutVars>
      </dgm:prSet>
      <dgm:spPr/>
    </dgm:pt>
    <dgm:pt modelId="{F9F5B1B9-0947-4D20-8134-9AC3C92E358A}" type="pres">
      <dgm:prSet presAssocID="{7EAE3280-A3DC-4F6F-A43B-223E12473134}" presName="desTx" presStyleLbl="alignAccFollowNode1" presStyleIdx="1" presStyleCnt="3">
        <dgm:presLayoutVars>
          <dgm:bulletEnabled val="1"/>
        </dgm:presLayoutVars>
      </dgm:prSet>
      <dgm:spPr/>
    </dgm:pt>
    <dgm:pt modelId="{77F760B6-C64B-4691-8199-B20B349E2A56}" type="pres">
      <dgm:prSet presAssocID="{F501352A-34B2-42A5-9E27-D9C8BB8CC0AE}" presName="space" presStyleCnt="0"/>
      <dgm:spPr/>
    </dgm:pt>
    <dgm:pt modelId="{D70EF9F4-0501-40CD-A3E5-7D518C96346A}" type="pres">
      <dgm:prSet presAssocID="{5A02BBB4-2E20-4FFF-A523-D7DE51F58F52}" presName="composite" presStyleCnt="0"/>
      <dgm:spPr/>
    </dgm:pt>
    <dgm:pt modelId="{A99084A7-7E1A-4AF2-9A46-A0293EC73C3A}" type="pres">
      <dgm:prSet presAssocID="{5A02BBB4-2E20-4FFF-A523-D7DE51F58F52}" presName="parTx" presStyleLbl="alignNode1" presStyleIdx="2" presStyleCnt="3">
        <dgm:presLayoutVars>
          <dgm:chMax val="0"/>
          <dgm:chPref val="0"/>
          <dgm:bulletEnabled val="1"/>
        </dgm:presLayoutVars>
      </dgm:prSet>
      <dgm:spPr/>
    </dgm:pt>
    <dgm:pt modelId="{EC242ACE-5F6A-4D0D-BAF6-235F66C2CDAE}" type="pres">
      <dgm:prSet presAssocID="{5A02BBB4-2E20-4FFF-A523-D7DE51F58F52}" presName="desTx" presStyleLbl="alignAccFollowNode1" presStyleIdx="2" presStyleCnt="3">
        <dgm:presLayoutVars>
          <dgm:bulletEnabled val="1"/>
        </dgm:presLayoutVars>
      </dgm:prSet>
      <dgm:spPr/>
    </dgm:pt>
  </dgm:ptLst>
  <dgm:cxnLst>
    <dgm:cxn modelId="{7D113303-2B55-49C1-B9EE-AD37ECE7F167}" type="presOf" srcId="{7EAE3280-A3DC-4F6F-A43B-223E12473134}" destId="{D1CF1AF1-5C93-406C-85D4-27058FCC560A}" srcOrd="0" destOrd="0" presId="urn:microsoft.com/office/officeart/2005/8/layout/hList1"/>
    <dgm:cxn modelId="{5C18C404-08D3-4BEA-9C44-9023FB35750C}" type="presOf" srcId="{6072AFCB-3D0B-4A36-BF65-F94EBA47EFF1}" destId="{EC242ACE-5F6A-4D0D-BAF6-235F66C2CDAE}" srcOrd="0" destOrd="7" presId="urn:microsoft.com/office/officeart/2005/8/layout/hList1"/>
    <dgm:cxn modelId="{69EF2705-99D1-485E-95BE-E1ADD394BB1E}" srcId="{17DC08C7-3B7B-44C1-9F3A-8A2C031173C9}" destId="{F95A34A1-A913-4600-ABFD-706638ACA1EE}" srcOrd="3" destOrd="0" parTransId="{B9A9DC58-5146-4F59-8941-A7C38973448C}" sibTransId="{A2FB081E-FB16-4168-B280-4514A69A2215}"/>
    <dgm:cxn modelId="{C4B2400C-C2FB-4FC1-BF61-123EC3D68C69}" type="presOf" srcId="{7D27DFCE-5DEE-4AB6-B4AB-44253B90344E}" destId="{F9F5B1B9-0947-4D20-8134-9AC3C92E358A}" srcOrd="0" destOrd="7" presId="urn:microsoft.com/office/officeart/2005/8/layout/hList1"/>
    <dgm:cxn modelId="{59FA4F0D-9CA3-49BC-A861-1552E5C0D6AE}" type="presOf" srcId="{1A819F9B-BDF8-4B5A-84F6-52453EFBB200}" destId="{F9F5B1B9-0947-4D20-8134-9AC3C92E358A}" srcOrd="0" destOrd="10" presId="urn:microsoft.com/office/officeart/2005/8/layout/hList1"/>
    <dgm:cxn modelId="{FE113312-5D8B-4BF7-9ACC-F4915F72D863}" type="presOf" srcId="{F95A34A1-A913-4600-ABFD-706638ACA1EE}" destId="{BA2CB5CA-2898-48B8-B4CF-6267FBF6A287}" srcOrd="0" destOrd="3" presId="urn:microsoft.com/office/officeart/2005/8/layout/hList1"/>
    <dgm:cxn modelId="{24D99C13-D4D2-4E2D-A59B-C6936276B2F5}" srcId="{5A02BBB4-2E20-4FFF-A523-D7DE51F58F52}" destId="{6072AFCB-3D0B-4A36-BF65-F94EBA47EFF1}" srcOrd="7" destOrd="0" parTransId="{55FE66CA-02B0-4E04-831D-A198142F6A21}" sibTransId="{2DC5B1F4-11BC-429C-8B90-7BB121350141}"/>
    <dgm:cxn modelId="{B1B1DF17-67CA-432E-976A-F75935FE5255}" srcId="{17DC08C7-3B7B-44C1-9F3A-8A2C031173C9}" destId="{A86C93B6-107C-462F-B173-80493A864B91}" srcOrd="6" destOrd="0" parTransId="{4222C959-06C5-49AB-8DB0-1D62E7C85A74}" sibTransId="{73958CF3-BD21-4E55-9DE8-16D1F6DB67AC}"/>
    <dgm:cxn modelId="{9B726F19-1064-47FB-B593-B2CB0D19BA0D}" type="presOf" srcId="{AA1F1176-7C29-44E2-A967-56B94967E8C5}" destId="{F9F5B1B9-0947-4D20-8134-9AC3C92E358A}" srcOrd="0" destOrd="5" presId="urn:microsoft.com/office/officeart/2005/8/layout/hList1"/>
    <dgm:cxn modelId="{410C811A-6B2E-4CE3-BE7C-BBA222E8F928}" srcId="{17DC08C7-3B7B-44C1-9F3A-8A2C031173C9}" destId="{708BD302-C7B4-4BE4-A115-319047FAF322}" srcOrd="0" destOrd="0" parTransId="{D048ED20-378F-40E8-BB89-9DCB51048296}" sibTransId="{119337F0-D8C8-424B-A3EE-449E4033A8D7}"/>
    <dgm:cxn modelId="{4394281D-0350-4962-BF1B-1A5BBB597BF4}" type="presOf" srcId="{2C3FA118-11CD-475E-9C9D-025F6E1D30E1}" destId="{EC242ACE-5F6A-4D0D-BAF6-235F66C2CDAE}" srcOrd="0" destOrd="1" presId="urn:microsoft.com/office/officeart/2005/8/layout/hList1"/>
    <dgm:cxn modelId="{68C0B320-A849-49E5-AEAE-184AF4D6F4A5}" srcId="{5A02BBB4-2E20-4FFF-A523-D7DE51F58F52}" destId="{2C3FA118-11CD-475E-9C9D-025F6E1D30E1}" srcOrd="1" destOrd="0" parTransId="{1955AE15-453A-4C71-9C95-BE596175C547}" sibTransId="{E6BD988E-65DC-496F-BB4E-9486EE6C053D}"/>
    <dgm:cxn modelId="{86BEB522-B2DB-450E-B8ED-2A7BB68D2BA8}" type="presOf" srcId="{19F6F236-2A9B-484F-A65C-EBA094A29CA3}" destId="{F9F5B1B9-0947-4D20-8134-9AC3C92E358A}" srcOrd="0" destOrd="2" presId="urn:microsoft.com/office/officeart/2005/8/layout/hList1"/>
    <dgm:cxn modelId="{627E0C24-F2A1-4CEF-8E37-BFF74785D52D}" srcId="{5A02BBB4-2E20-4FFF-A523-D7DE51F58F52}" destId="{815A3CBA-3577-4DF1-9647-BDEE26ED1F6C}" srcOrd="0" destOrd="0" parTransId="{6811241C-3B87-4A8E-9C40-2CBA27019D62}" sibTransId="{85D54449-9126-4E23-81A8-3DB2578B0E02}"/>
    <dgm:cxn modelId="{E29D0E26-A7D6-4ECD-93A1-3A853B73423B}" type="presOf" srcId="{56007C01-6BED-4445-ABB0-1F9B3E3DAA1F}" destId="{EC242ACE-5F6A-4D0D-BAF6-235F66C2CDAE}" srcOrd="0" destOrd="5" presId="urn:microsoft.com/office/officeart/2005/8/layout/hList1"/>
    <dgm:cxn modelId="{140EB027-56A7-421D-98BA-71B56B0CC503}" srcId="{17DC08C7-3B7B-44C1-9F3A-8A2C031173C9}" destId="{0B409B5E-AE12-4087-B112-9CD935B41397}" srcOrd="2" destOrd="0" parTransId="{D5466724-B3EE-4CEA-8EAB-6BCE6D767E30}" sibTransId="{DDB51626-20A3-4345-A818-714F190FD59F}"/>
    <dgm:cxn modelId="{8751602A-6F41-4779-9612-4CEE32A11A8C}" srcId="{17DC08C7-3B7B-44C1-9F3A-8A2C031173C9}" destId="{EE837896-42CB-40ED-BF77-83CDF1F20AC0}" srcOrd="16" destOrd="0" parTransId="{DAD3305F-78B0-4E50-B6CF-14B4EEE2C7B5}" sibTransId="{D4BD3BD7-E5DF-4F08-A0FA-F1FC4B0EE77A}"/>
    <dgm:cxn modelId="{5C56832D-7A84-4A6A-A0B7-29B10870A111}" type="presOf" srcId="{F7B3AB0B-EDEF-4875-BDAD-4F2AA71ED040}" destId="{F9F5B1B9-0947-4D20-8134-9AC3C92E358A}" srcOrd="0" destOrd="11" presId="urn:microsoft.com/office/officeart/2005/8/layout/hList1"/>
    <dgm:cxn modelId="{E0394A2E-B64E-4A93-AB8A-C3BD1B7E6DB0}" srcId="{17DC08C7-3B7B-44C1-9F3A-8A2C031173C9}" destId="{C1BA06FB-095F-4923-92F2-DC45FA178336}" srcOrd="1" destOrd="0" parTransId="{3EB02256-1B91-41DB-89DA-5C38024C0B81}" sibTransId="{014B271C-65ED-4531-AB2F-14D87D6BCEB1}"/>
    <dgm:cxn modelId="{6EF9C12E-EE60-41FB-8D19-6952D67ED24D}" type="presOf" srcId="{55E2C4AE-C185-4323-A3DD-388890A47B3A}" destId="{F9F5B1B9-0947-4D20-8134-9AC3C92E358A}" srcOrd="0" destOrd="4" presId="urn:microsoft.com/office/officeart/2005/8/layout/hList1"/>
    <dgm:cxn modelId="{B3826E31-91EC-4408-9231-B2DA7A4ACA20}" type="presOf" srcId="{04C90419-8137-41AF-AFEB-7D0D17EF35A6}" destId="{BA2CB5CA-2898-48B8-B4CF-6267FBF6A287}" srcOrd="0" destOrd="11" presId="urn:microsoft.com/office/officeart/2005/8/layout/hList1"/>
    <dgm:cxn modelId="{D47BC131-C308-451D-A8D9-BE484CC41EE9}" type="presOf" srcId="{70B26B71-40AB-4AB6-AF0B-65124A9995A2}" destId="{F9F5B1B9-0947-4D20-8134-9AC3C92E358A}" srcOrd="0" destOrd="8" presId="urn:microsoft.com/office/officeart/2005/8/layout/hList1"/>
    <dgm:cxn modelId="{F6C23C3A-97D5-4F5F-8CF9-B1EB8679C82E}" type="presOf" srcId="{17DC08C7-3B7B-44C1-9F3A-8A2C031173C9}" destId="{C80E78EA-C7CF-4D58-B093-72ABEE0509A1}" srcOrd="0" destOrd="0" presId="urn:microsoft.com/office/officeart/2005/8/layout/hList1"/>
    <dgm:cxn modelId="{CFBAA93A-D548-4264-93E1-D04FD01A15DB}" srcId="{7EAE3280-A3DC-4F6F-A43B-223E12473134}" destId="{7D27DFCE-5DEE-4AB6-B4AB-44253B90344E}" srcOrd="7" destOrd="0" parTransId="{D600AEB2-5DD0-4925-A217-0548FA8ACDD8}" sibTransId="{D32B75F2-1996-4588-9143-CED95B3B59D7}"/>
    <dgm:cxn modelId="{CBF7A840-44C3-40A1-9F3B-E74FEA182A49}" type="presOf" srcId="{815A3CBA-3577-4DF1-9647-BDEE26ED1F6C}" destId="{EC242ACE-5F6A-4D0D-BAF6-235F66C2CDAE}" srcOrd="0" destOrd="0" presId="urn:microsoft.com/office/officeart/2005/8/layout/hList1"/>
    <dgm:cxn modelId="{F5DF9D5C-076C-4125-923B-E62240322C33}" type="presOf" srcId="{3E48B998-A950-4A83-9F48-F7D8DC6F7DED}" destId="{F9F5B1B9-0947-4D20-8134-9AC3C92E358A}" srcOrd="0" destOrd="19" presId="urn:microsoft.com/office/officeart/2005/8/layout/hList1"/>
    <dgm:cxn modelId="{3838B060-8001-4160-8D11-DF72EDDB8EE5}" srcId="{7EAE3280-A3DC-4F6F-A43B-223E12473134}" destId="{DFE914AC-BA7C-406F-B794-9819D9098E1A}" srcOrd="6" destOrd="0" parTransId="{7E00F7F7-5571-4CF8-8602-87B6928D7B3A}" sibTransId="{618B629F-859F-498C-B412-85A90F7B5646}"/>
    <dgm:cxn modelId="{58F73F42-19C6-4779-B4CD-5CB9DD33E491}" srcId="{7EAE3280-A3DC-4F6F-A43B-223E12473134}" destId="{3E48B998-A950-4A83-9F48-F7D8DC6F7DED}" srcOrd="19" destOrd="0" parTransId="{79BCC5B3-B470-4B6B-8F20-EF155EDD4A3A}" sibTransId="{C14F1B2C-2A24-46FA-A5D5-47558CE376BA}"/>
    <dgm:cxn modelId="{34FC8F42-AC6E-4D8D-B1A0-342C20E3565F}" type="presOf" srcId="{A86C93B6-107C-462F-B173-80493A864B91}" destId="{BA2CB5CA-2898-48B8-B4CF-6267FBF6A287}" srcOrd="0" destOrd="6" presId="urn:microsoft.com/office/officeart/2005/8/layout/hList1"/>
    <dgm:cxn modelId="{608A8143-D1F0-434D-A2CC-C8C82705224D}" type="presOf" srcId="{3FA3AD4B-44D1-496A-87B2-6CA02342BBC1}" destId="{F9F5B1B9-0947-4D20-8134-9AC3C92E358A}" srcOrd="0" destOrd="14" presId="urn:microsoft.com/office/officeart/2005/8/layout/hList1"/>
    <dgm:cxn modelId="{3CCE9763-0003-4BF4-A55D-A97EABB161D6}" srcId="{7EAE3280-A3DC-4F6F-A43B-223E12473134}" destId="{0539C778-3D4A-4AE7-BE30-91BF658E5A91}" srcOrd="1" destOrd="0" parTransId="{FEE898FC-610E-432B-A716-0489F22446EC}" sibTransId="{099B9312-AA2A-445C-A4C9-A3695B72EADA}"/>
    <dgm:cxn modelId="{5D90F963-0802-4579-90D3-22D073D493F1}" srcId="{7EAE3280-A3DC-4F6F-A43B-223E12473134}" destId="{DA7B254B-9A84-4F00-BEDD-7D2DEF9BD119}" srcOrd="12" destOrd="0" parTransId="{6B0FC1A2-C943-4946-8E33-C3744FA8764E}" sibTransId="{03E5EBFB-C20B-4C16-8C07-2DE08258499F}"/>
    <dgm:cxn modelId="{195E6067-8D1A-4C7F-8F10-EE5C73206B1C}" srcId="{7EAE3280-A3DC-4F6F-A43B-223E12473134}" destId="{2952117C-3895-4C62-AE1D-FDF80FDAB531}" srcOrd="9" destOrd="0" parTransId="{8375F9FF-769D-4752-9106-32897536B425}" sibTransId="{70EECA57-C93E-47D1-87AC-CBCC875DC9F1}"/>
    <dgm:cxn modelId="{C37C6167-38EE-41FE-B734-79F07A66774B}" srcId="{7EAE3280-A3DC-4F6F-A43B-223E12473134}" destId="{3FA3AD4B-44D1-496A-87B2-6CA02342BBC1}" srcOrd="14" destOrd="0" parTransId="{3D6EFA1E-54C5-4AFE-9AE3-88C79DFCE20E}" sibTransId="{FE228370-C785-47E2-B5A2-6554AEB3C449}"/>
    <dgm:cxn modelId="{7C964448-C7FC-490F-9CAC-32572642B4EC}" type="presOf" srcId="{55B49DE4-2CB7-4CEC-81FB-8FF82EA090D6}" destId="{BA2CB5CA-2898-48B8-B4CF-6267FBF6A287}" srcOrd="0" destOrd="7" presId="urn:microsoft.com/office/officeart/2005/8/layout/hList1"/>
    <dgm:cxn modelId="{008AD048-C28A-4E03-92C2-4A4FD24F72F8}" type="presOf" srcId="{0B409B5E-AE12-4087-B112-9CD935B41397}" destId="{BA2CB5CA-2898-48B8-B4CF-6267FBF6A287}" srcOrd="0" destOrd="2" presId="urn:microsoft.com/office/officeart/2005/8/layout/hList1"/>
    <dgm:cxn modelId="{4B16CE49-09BF-4043-9F7E-8779C35CE92C}" srcId="{7EAE3280-A3DC-4F6F-A43B-223E12473134}" destId="{A65D372D-4438-4656-BADA-AD11084AF9B2}" srcOrd="17" destOrd="0" parTransId="{37CD8BE2-3F3E-4B42-AAF5-E0853C1D76A3}" sibTransId="{FBCCDE42-6B6D-4EFA-94CA-77E34EAB884A}"/>
    <dgm:cxn modelId="{8284834D-4EB9-4E7D-8B75-087D21869F88}" type="presOf" srcId="{708BD302-C7B4-4BE4-A115-319047FAF322}" destId="{BA2CB5CA-2898-48B8-B4CF-6267FBF6A287}" srcOrd="0" destOrd="0" presId="urn:microsoft.com/office/officeart/2005/8/layout/hList1"/>
    <dgm:cxn modelId="{0F57606E-019B-4D62-A22C-72BCE3C03DFD}" srcId="{7EAE3280-A3DC-4F6F-A43B-223E12473134}" destId="{19F6F236-2A9B-484F-A65C-EBA094A29CA3}" srcOrd="2" destOrd="0" parTransId="{7BF36045-A676-4CEA-901E-5E9C7C27D6F7}" sibTransId="{E104BB42-8E5B-4E77-95BA-1EE38E7A03DF}"/>
    <dgm:cxn modelId="{A4732E4F-C395-4CBA-BDF1-2A569BBE9C89}" type="presOf" srcId="{2783BD3D-6999-4BC0-9042-620ECD9D65EE}" destId="{F9F5B1B9-0947-4D20-8134-9AC3C92E358A}" srcOrd="0" destOrd="15" presId="urn:microsoft.com/office/officeart/2005/8/layout/hList1"/>
    <dgm:cxn modelId="{FBCB1C51-95E2-4FE9-AB9C-D8FA46935458}" srcId="{17DC08C7-3B7B-44C1-9F3A-8A2C031173C9}" destId="{A4B1A633-7E5D-4707-910A-9817DD3E6FBA}" srcOrd="15" destOrd="0" parTransId="{80B0B4ED-CCB8-465A-B219-92A54DB040B2}" sibTransId="{A7A2D351-444B-4EF0-BEB8-3557956EDCF5}"/>
    <dgm:cxn modelId="{B89C2873-8497-45E3-AF0A-BF79E65B482A}" type="presOf" srcId="{169B0949-2101-45E2-910D-E449E0366B50}" destId="{F9F5B1B9-0947-4D20-8134-9AC3C92E358A}" srcOrd="0" destOrd="16" presId="urn:microsoft.com/office/officeart/2005/8/layout/hList1"/>
    <dgm:cxn modelId="{AF4C5573-BF97-46BB-A53E-AB1FA017801D}" type="presOf" srcId="{DA7B254B-9A84-4F00-BEDD-7D2DEF9BD119}" destId="{F9F5B1B9-0947-4D20-8134-9AC3C92E358A}" srcOrd="0" destOrd="12" presId="urn:microsoft.com/office/officeart/2005/8/layout/hList1"/>
    <dgm:cxn modelId="{9C52F474-74A4-4E51-B2D4-54317C5E7F9A}" srcId="{E0E10D75-320F-46DE-BC29-25815F9FA5F5}" destId="{7EAE3280-A3DC-4F6F-A43B-223E12473134}" srcOrd="1" destOrd="0" parTransId="{2F4F302A-9895-41FC-A505-969A3AF7C8DA}" sibTransId="{F501352A-34B2-42A5-9E27-D9C8BB8CC0AE}"/>
    <dgm:cxn modelId="{D3FEF455-E3F9-4E36-BD73-9C472DE46A95}" type="presOf" srcId="{A76758AD-68DA-449A-8F20-C0F3E62609CB}" destId="{BA2CB5CA-2898-48B8-B4CF-6267FBF6A287}" srcOrd="0" destOrd="5" presId="urn:microsoft.com/office/officeart/2005/8/layout/hList1"/>
    <dgm:cxn modelId="{7356DD76-8806-4FE8-9D45-586F63759610}" type="presOf" srcId="{0539C778-3D4A-4AE7-BE30-91BF658E5A91}" destId="{F9F5B1B9-0947-4D20-8134-9AC3C92E358A}" srcOrd="0" destOrd="1" presId="urn:microsoft.com/office/officeart/2005/8/layout/hList1"/>
    <dgm:cxn modelId="{5CDDDD77-5662-4E85-A593-C70AC909A499}" type="presOf" srcId="{A4B1A633-7E5D-4707-910A-9817DD3E6FBA}" destId="{BA2CB5CA-2898-48B8-B4CF-6267FBF6A287}" srcOrd="0" destOrd="15" presId="urn:microsoft.com/office/officeart/2005/8/layout/hList1"/>
    <dgm:cxn modelId="{A3D79759-0DCC-440A-BBF4-F3BE22143CB4}" type="presOf" srcId="{6F9FFD1B-6DE2-4216-8CB0-714F21E8F16C}" destId="{EC242ACE-5F6A-4D0D-BAF6-235F66C2CDAE}" srcOrd="0" destOrd="2" presId="urn:microsoft.com/office/officeart/2005/8/layout/hList1"/>
    <dgm:cxn modelId="{2F604F7A-3D08-4BF1-AA54-7CECA30A99C6}" type="presOf" srcId="{9D2E807F-04D6-43AF-A708-90A3C1EF9FC3}" destId="{F9F5B1B9-0947-4D20-8134-9AC3C92E358A}" srcOrd="0" destOrd="20" presId="urn:microsoft.com/office/officeart/2005/8/layout/hList1"/>
    <dgm:cxn modelId="{A12E9E5A-ECCE-485F-BB6C-C5DC52FED184}" type="presOf" srcId="{BFA95181-7180-4518-94CB-953CF57A8852}" destId="{EC242ACE-5F6A-4D0D-BAF6-235F66C2CDAE}" srcOrd="0" destOrd="3" presId="urn:microsoft.com/office/officeart/2005/8/layout/hList1"/>
    <dgm:cxn modelId="{FA0EE35A-6965-454F-A189-1AAE3136F470}" type="presOf" srcId="{5A02BBB4-2E20-4FFF-A523-D7DE51F58F52}" destId="{A99084A7-7E1A-4AF2-9A46-A0293EC73C3A}" srcOrd="0" destOrd="0" presId="urn:microsoft.com/office/officeart/2005/8/layout/hList1"/>
    <dgm:cxn modelId="{E461377C-19B9-4D71-879A-DD948B6BA86D}" srcId="{7EAE3280-A3DC-4F6F-A43B-223E12473134}" destId="{169B0949-2101-45E2-910D-E449E0366B50}" srcOrd="16" destOrd="0" parTransId="{1240B2DC-3BAB-4E59-8B63-E39073D41840}" sibTransId="{9E4574B3-2390-4FB4-A0E3-B73F01F7FF0D}"/>
    <dgm:cxn modelId="{E170E37F-BD55-4F19-9E54-6A160A20ADB0}" srcId="{7EAE3280-A3DC-4F6F-A43B-223E12473134}" destId="{70B26B71-40AB-4AB6-AF0B-65124A9995A2}" srcOrd="8" destOrd="0" parTransId="{5CB847D3-2506-4249-8C74-7EC86CF01B39}" sibTransId="{1D4E7057-6487-45BE-BE1C-7A8ED1E44661}"/>
    <dgm:cxn modelId="{38E10F83-7DEF-4C6D-A109-78DDE6E32B24}" type="presOf" srcId="{EE837896-42CB-40ED-BF77-83CDF1F20AC0}" destId="{BA2CB5CA-2898-48B8-B4CF-6267FBF6A287}" srcOrd="0" destOrd="16" presId="urn:microsoft.com/office/officeart/2005/8/layout/hList1"/>
    <dgm:cxn modelId="{0D4CE183-4D5C-4B16-8A3C-E48BF057321D}" type="presOf" srcId="{0A305FBF-E879-463A-B4EF-ECE8834130D1}" destId="{F9F5B1B9-0947-4D20-8134-9AC3C92E358A}" srcOrd="0" destOrd="3" presId="urn:microsoft.com/office/officeart/2005/8/layout/hList1"/>
    <dgm:cxn modelId="{0230AA85-178A-431A-AFD5-CF9F31961E65}" srcId="{17DC08C7-3B7B-44C1-9F3A-8A2C031173C9}" destId="{04C90419-8137-41AF-AFEB-7D0D17EF35A6}" srcOrd="11" destOrd="0" parTransId="{0DE23EAD-F808-4367-B103-F5573CA60C9A}" sibTransId="{DA3F290B-8B9D-4ABD-8F76-8D9F2A1A6844}"/>
    <dgm:cxn modelId="{E86CC985-ECAD-4AA7-9407-1064BB147E66}" srcId="{5A02BBB4-2E20-4FFF-A523-D7DE51F58F52}" destId="{FE3B575B-D33D-4D75-9E67-4C2DF010D040}" srcOrd="4" destOrd="0" parTransId="{9EED9BA2-6182-4E28-A26F-1C72B13C82ED}" sibTransId="{CDE1C0DE-1CA1-4C95-A5E4-B4401281BE94}"/>
    <dgm:cxn modelId="{DC05F386-73BE-42B9-AAE1-F978DE9EE9B1}" srcId="{7EAE3280-A3DC-4F6F-A43B-223E12473134}" destId="{0A305FBF-E879-463A-B4EF-ECE8834130D1}" srcOrd="3" destOrd="0" parTransId="{0FB4D0FC-C379-4C73-8D48-ACD23C5D0EBD}" sibTransId="{0593BD7A-511B-454B-8043-A0483A8986D5}"/>
    <dgm:cxn modelId="{B762B288-78D7-4F06-879F-62B324690EE0}" type="presOf" srcId="{2952117C-3895-4C62-AE1D-FDF80FDAB531}" destId="{F9F5B1B9-0947-4D20-8134-9AC3C92E358A}" srcOrd="0" destOrd="9" presId="urn:microsoft.com/office/officeart/2005/8/layout/hList1"/>
    <dgm:cxn modelId="{C35F6D8A-3981-49FA-824F-CA4324D00D63}" srcId="{7EAE3280-A3DC-4F6F-A43B-223E12473134}" destId="{A37D3D5C-781F-4395-A92B-6D53C1C95496}" srcOrd="18" destOrd="0" parTransId="{76516C46-4879-4DAD-A029-3FF02EAB7793}" sibTransId="{ECDE3EFC-D9F3-4C8E-93A4-070BE68920BE}"/>
    <dgm:cxn modelId="{7EEA7E8C-816D-49D5-9698-EEDB3B44104D}" srcId="{5A02BBB4-2E20-4FFF-A523-D7DE51F58F52}" destId="{BFA95181-7180-4518-94CB-953CF57A8852}" srcOrd="3" destOrd="0" parTransId="{E7EB20BE-63BD-43B7-BA35-3035B70E2EC4}" sibTransId="{9FCE7335-071C-463D-B703-EDFBB328B45C}"/>
    <dgm:cxn modelId="{28481D98-05A9-4412-8201-E601EFBFFB7A}" type="presOf" srcId="{A65D372D-4438-4656-BADA-AD11084AF9B2}" destId="{F9F5B1B9-0947-4D20-8134-9AC3C92E358A}" srcOrd="0" destOrd="17" presId="urn:microsoft.com/office/officeart/2005/8/layout/hList1"/>
    <dgm:cxn modelId="{ADF80599-9E83-48AA-9F6F-3EE99AE9E4C0}" srcId="{17DC08C7-3B7B-44C1-9F3A-8A2C031173C9}" destId="{32EDFB40-48B1-420D-AD7B-561E1770920E}" srcOrd="8" destOrd="0" parTransId="{646A5B98-923B-4DE0-901F-EBCE79137A9D}" sibTransId="{01418F74-9747-4149-B246-9E0ADD273D6C}"/>
    <dgm:cxn modelId="{1665519C-6578-4085-AB0E-A489666BA0FD}" srcId="{7EAE3280-A3DC-4F6F-A43B-223E12473134}" destId="{8D6EEB10-8803-46B6-A88B-1DA60F2B9830}" srcOrd="13" destOrd="0" parTransId="{ECC26FF8-5C1B-48FF-A017-4730757DA961}" sibTransId="{4D7D5D05-C40B-4678-9EDA-A31F62131A44}"/>
    <dgm:cxn modelId="{8D85A99C-9238-4988-BA3E-C9BB3CB79E67}" type="presOf" srcId="{E0E10D75-320F-46DE-BC29-25815F9FA5F5}" destId="{6276D821-D8E1-45EE-B46A-D5DCD9E7970E}" srcOrd="0" destOrd="0" presId="urn:microsoft.com/office/officeart/2005/8/layout/hList1"/>
    <dgm:cxn modelId="{4A06E7A4-4C82-4204-B88A-F6AC5B960C3C}" srcId="{7EAE3280-A3DC-4F6F-A43B-223E12473134}" destId="{55E2C4AE-C185-4323-A3DD-388890A47B3A}" srcOrd="4" destOrd="0" parTransId="{759511BA-3858-4E21-8CCC-1DB9ABAE1F6D}" sibTransId="{BDAA84C2-033D-4A07-809F-92E6ED6FA0FE}"/>
    <dgm:cxn modelId="{79FFD4AD-CD8F-4EF3-B2B2-3F5F1B0BB3C9}" srcId="{17DC08C7-3B7B-44C1-9F3A-8A2C031173C9}" destId="{586FE5A6-CB69-4428-98EB-2BB2149E4335}" srcOrd="4" destOrd="0" parTransId="{1823BDFC-D0A9-47D0-BE1E-AB1C2191CBBA}" sibTransId="{15692D73-512B-4DD8-A685-52CA09776F1D}"/>
    <dgm:cxn modelId="{7BB195B1-5D03-4BF0-9C0D-C4F53B1BEFB1}" srcId="{7EAE3280-A3DC-4F6F-A43B-223E12473134}" destId="{2783BD3D-6999-4BC0-9042-620ECD9D65EE}" srcOrd="15" destOrd="0" parTransId="{04B3387E-445C-4A72-8D0E-4746F3699257}" sibTransId="{B8D68EE5-D86F-46B7-A1C3-B621FB9023E1}"/>
    <dgm:cxn modelId="{0134B4B6-6BA4-448F-BE3F-6DF8922F2D26}" type="presOf" srcId="{12808E00-0950-4D59-8B4A-22CD09954F52}" destId="{BA2CB5CA-2898-48B8-B4CF-6267FBF6A287}" srcOrd="0" destOrd="13" presId="urn:microsoft.com/office/officeart/2005/8/layout/hList1"/>
    <dgm:cxn modelId="{45A36CB7-44C4-4C84-BFB0-E57E6737CA96}" type="presOf" srcId="{586FE5A6-CB69-4428-98EB-2BB2149E4335}" destId="{BA2CB5CA-2898-48B8-B4CF-6267FBF6A287}" srcOrd="0" destOrd="4" presId="urn:microsoft.com/office/officeart/2005/8/layout/hList1"/>
    <dgm:cxn modelId="{CA2462BF-E992-48C5-BB14-24EB0EDE8FBA}" srcId="{17DC08C7-3B7B-44C1-9F3A-8A2C031173C9}" destId="{A76758AD-68DA-449A-8F20-C0F3E62609CB}" srcOrd="5" destOrd="0" parTransId="{4B1CEB61-92BC-43A1-AA47-4C5D44288D34}" sibTransId="{CF38A163-2709-44AD-9021-10C513529972}"/>
    <dgm:cxn modelId="{E12F87BF-1C2A-48AF-A9EE-671DC07DB2AA}" srcId="{7EAE3280-A3DC-4F6F-A43B-223E12473134}" destId="{9D2E807F-04D6-43AF-A708-90A3C1EF9FC3}" srcOrd="20" destOrd="0" parTransId="{AECB0BEF-009E-49DB-8E63-14FB8800F4EE}" sibTransId="{B0BA1B08-650D-4F92-89AD-BF58526269EF}"/>
    <dgm:cxn modelId="{21AE71C1-AEB8-4554-997E-67E4F344FA99}" type="presOf" srcId="{A37D3D5C-781F-4395-A92B-6D53C1C95496}" destId="{F9F5B1B9-0947-4D20-8134-9AC3C92E358A}" srcOrd="0" destOrd="18" presId="urn:microsoft.com/office/officeart/2005/8/layout/hList1"/>
    <dgm:cxn modelId="{546E48C7-864E-41AD-8DF0-08BB3EF62EAE}" type="presOf" srcId="{8224BE7B-4D7F-4184-9D2B-7F1BCFD29F47}" destId="{BA2CB5CA-2898-48B8-B4CF-6267FBF6A287}" srcOrd="0" destOrd="12" presId="urn:microsoft.com/office/officeart/2005/8/layout/hList1"/>
    <dgm:cxn modelId="{ECD696CA-5D3D-47DC-978E-CC485EAC0A7A}" srcId="{E0E10D75-320F-46DE-BC29-25815F9FA5F5}" destId="{5A02BBB4-2E20-4FFF-A523-D7DE51F58F52}" srcOrd="2" destOrd="0" parTransId="{907A4D21-4EDB-4C14-A0FA-C203931448BA}" sibTransId="{56E8FF4F-490A-4F82-9C4E-5FDDCE6763BA}"/>
    <dgm:cxn modelId="{CCE435CB-0BF6-4B07-A22E-913E28885036}" srcId="{7EAE3280-A3DC-4F6F-A43B-223E12473134}" destId="{F7B3AB0B-EDEF-4875-BDAD-4F2AA71ED040}" srcOrd="11" destOrd="0" parTransId="{CDA88CC7-D4B5-49A0-AB48-ACCFF807F18B}" sibTransId="{E9A703B5-D4C6-4808-887C-8F8331D7635E}"/>
    <dgm:cxn modelId="{D6DD77CB-EC01-4405-8180-7CF8D331CF0C}" srcId="{7EAE3280-A3DC-4F6F-A43B-223E12473134}" destId="{2FD12783-BF88-48E0-AC99-F58B294F9121}" srcOrd="0" destOrd="0" parTransId="{F8640797-B06D-45C3-BEE7-85E41DD245FF}" sibTransId="{45109306-DAE3-4F30-90C0-4F4E76C6247E}"/>
    <dgm:cxn modelId="{4D2CE7CD-6BDC-45C9-8253-4AFC86BBC19B}" srcId="{17DC08C7-3B7B-44C1-9F3A-8A2C031173C9}" destId="{3CCA304E-BC64-45C6-AB2F-FD977EE3AD3A}" srcOrd="10" destOrd="0" parTransId="{D7C993D9-2EB1-4614-82A6-892336E4ECC1}" sibTransId="{0FD2DA86-B6BB-42ED-A70A-5A5EB04FB055}"/>
    <dgm:cxn modelId="{56EF77CE-CB0C-489F-BEF3-2147CEF96743}" srcId="{17DC08C7-3B7B-44C1-9F3A-8A2C031173C9}" destId="{8224BE7B-4D7F-4184-9D2B-7F1BCFD29F47}" srcOrd="12" destOrd="0" parTransId="{5B168D57-16B8-4504-B631-8523F7B09C3E}" sibTransId="{52945BC3-B7DC-4E95-8A92-21976C6E6B1A}"/>
    <dgm:cxn modelId="{00C64BD1-C9A2-492F-AF3D-DE607F325E0B}" srcId="{7EAE3280-A3DC-4F6F-A43B-223E12473134}" destId="{AA1F1176-7C29-44E2-A967-56B94967E8C5}" srcOrd="5" destOrd="0" parTransId="{498C9FF9-86F3-470F-83C6-7226DB34FDD1}" sibTransId="{39D0A83A-98B3-4877-B9BC-96B732E7D945}"/>
    <dgm:cxn modelId="{3D71BED1-DB08-41DD-8107-D87D805F955F}" type="presOf" srcId="{3CCA304E-BC64-45C6-AB2F-FD977EE3AD3A}" destId="{BA2CB5CA-2898-48B8-B4CF-6267FBF6A287}" srcOrd="0" destOrd="10" presId="urn:microsoft.com/office/officeart/2005/8/layout/hList1"/>
    <dgm:cxn modelId="{9A4DB7D6-7B0F-4CB5-B65F-B18B32BA64A8}" srcId="{17DC08C7-3B7B-44C1-9F3A-8A2C031173C9}" destId="{12808E00-0950-4D59-8B4A-22CD09954F52}" srcOrd="13" destOrd="0" parTransId="{61A382EA-396C-4BF5-BC37-49BCCD5F0282}" sibTransId="{9F86781F-1A1F-48F8-A22C-ABC781FB9FA2}"/>
    <dgm:cxn modelId="{57FDF6D9-D23F-467E-8CD7-85C7ADE0D7ED}" type="presOf" srcId="{C1BA06FB-095F-4923-92F2-DC45FA178336}" destId="{BA2CB5CA-2898-48B8-B4CF-6267FBF6A287}" srcOrd="0" destOrd="1" presId="urn:microsoft.com/office/officeart/2005/8/layout/hList1"/>
    <dgm:cxn modelId="{F8C17DE1-2E7F-4BEA-8EA1-4BFB08B4B6A7}" type="presOf" srcId="{FE3B575B-D33D-4D75-9E67-4C2DF010D040}" destId="{EC242ACE-5F6A-4D0D-BAF6-235F66C2CDAE}" srcOrd="0" destOrd="4" presId="urn:microsoft.com/office/officeart/2005/8/layout/hList1"/>
    <dgm:cxn modelId="{9574C5E2-6E75-4B11-A167-8CF232090665}" srcId="{5A02BBB4-2E20-4FFF-A523-D7DE51F58F52}" destId="{D60A9123-79B1-4E68-96ED-1D7A262BFD70}" srcOrd="6" destOrd="0" parTransId="{DC6FE2E9-A959-44DE-BFAD-C6F34D8196E6}" sibTransId="{F524DD7C-B4A1-478B-8248-D51AC700976E}"/>
    <dgm:cxn modelId="{D782FEE3-F7B1-4279-88EF-7F8DF8014560}" type="presOf" srcId="{D60A9123-79B1-4E68-96ED-1D7A262BFD70}" destId="{EC242ACE-5F6A-4D0D-BAF6-235F66C2CDAE}" srcOrd="0" destOrd="6" presId="urn:microsoft.com/office/officeart/2005/8/layout/hList1"/>
    <dgm:cxn modelId="{B73C36E4-5521-4328-9947-3B1FEE15340D}" type="presOf" srcId="{32EDFB40-48B1-420D-AD7B-561E1770920E}" destId="{BA2CB5CA-2898-48B8-B4CF-6267FBF6A287}" srcOrd="0" destOrd="8" presId="urn:microsoft.com/office/officeart/2005/8/layout/hList1"/>
    <dgm:cxn modelId="{E386BFE5-8818-4B48-BA77-0A552E6D3E11}" srcId="{7EAE3280-A3DC-4F6F-A43B-223E12473134}" destId="{1A819F9B-BDF8-4B5A-84F6-52453EFBB200}" srcOrd="10" destOrd="0" parTransId="{98C362CE-2BFD-45D8-B87D-9B5297F8F269}" sibTransId="{7AB5387B-12DC-4C24-ACCF-2FAEDA024C0B}"/>
    <dgm:cxn modelId="{7E21F4E5-A3AF-481D-8B9A-6BE7D60B0688}" type="presOf" srcId="{F225904C-A4B5-49CF-AA3E-4450E71ED22B}" destId="{BA2CB5CA-2898-48B8-B4CF-6267FBF6A287}" srcOrd="0" destOrd="14" presId="urn:microsoft.com/office/officeart/2005/8/layout/hList1"/>
    <dgm:cxn modelId="{CE7934E9-058E-4543-9DB4-0F2EF1896833}" type="presOf" srcId="{2FD12783-BF88-48E0-AC99-F58B294F9121}" destId="{F9F5B1B9-0947-4D20-8134-9AC3C92E358A}" srcOrd="0" destOrd="0" presId="urn:microsoft.com/office/officeart/2005/8/layout/hList1"/>
    <dgm:cxn modelId="{8DB9BAE9-1238-4318-A68C-E47DEC1A6F4A}" srcId="{5A02BBB4-2E20-4FFF-A523-D7DE51F58F52}" destId="{6F9FFD1B-6DE2-4216-8CB0-714F21E8F16C}" srcOrd="2" destOrd="0" parTransId="{7BD1A2E8-E8EF-4591-B0B6-D8A3CEE8F23D}" sibTransId="{EDF72B64-CB88-4E34-A1E0-05263F3B2C76}"/>
    <dgm:cxn modelId="{CDB709EE-7586-4DAF-A9C4-4B5FF0282577}" srcId="{17DC08C7-3B7B-44C1-9F3A-8A2C031173C9}" destId="{3086C40E-45E3-406A-8714-C39DCB059D43}" srcOrd="9" destOrd="0" parTransId="{9EBE6701-D305-47D9-8133-691BC0F14BBF}" sibTransId="{50750544-4416-4E12-ACA3-789AD0740BAD}"/>
    <dgm:cxn modelId="{B1F4F8F0-9231-4CDE-8958-DB78082F8210}" srcId="{17DC08C7-3B7B-44C1-9F3A-8A2C031173C9}" destId="{F225904C-A4B5-49CF-AA3E-4450E71ED22B}" srcOrd="14" destOrd="0" parTransId="{792DE883-3C5B-4B0D-B2BB-2CF0FCB9C58B}" sibTransId="{9E899E51-B685-43C4-87B9-21D5B8110175}"/>
    <dgm:cxn modelId="{518F0EF1-1FAC-4340-BE97-01709B729B8A}" type="presOf" srcId="{3086C40E-45E3-406A-8714-C39DCB059D43}" destId="{BA2CB5CA-2898-48B8-B4CF-6267FBF6A287}" srcOrd="0" destOrd="9" presId="urn:microsoft.com/office/officeart/2005/8/layout/hList1"/>
    <dgm:cxn modelId="{8E3FBAF2-FF8F-4F59-A939-7B684BF2CBD1}" type="presOf" srcId="{8D6EEB10-8803-46B6-A88B-1DA60F2B9830}" destId="{F9F5B1B9-0947-4D20-8134-9AC3C92E358A}" srcOrd="0" destOrd="13" presId="urn:microsoft.com/office/officeart/2005/8/layout/hList1"/>
    <dgm:cxn modelId="{5AF3ACF4-C741-43B4-A791-AEF1707798B3}" srcId="{17DC08C7-3B7B-44C1-9F3A-8A2C031173C9}" destId="{55B49DE4-2CB7-4CEC-81FB-8FF82EA090D6}" srcOrd="7" destOrd="0" parTransId="{4FE6C71D-FB60-4F05-9404-4A1BF4456B28}" sibTransId="{8C857637-96DF-40A5-9115-30913079ADF7}"/>
    <dgm:cxn modelId="{84EFBEF7-EA20-4161-8BC5-B4953B9215A4}" type="presOf" srcId="{DFE914AC-BA7C-406F-B794-9819D9098E1A}" destId="{F9F5B1B9-0947-4D20-8134-9AC3C92E358A}" srcOrd="0" destOrd="6" presId="urn:microsoft.com/office/officeart/2005/8/layout/hList1"/>
    <dgm:cxn modelId="{755A57F8-C206-4B86-971B-06D6C686889D}" srcId="{E0E10D75-320F-46DE-BC29-25815F9FA5F5}" destId="{17DC08C7-3B7B-44C1-9F3A-8A2C031173C9}" srcOrd="0" destOrd="0" parTransId="{C8DB6AA3-9B24-43C8-A870-9916C9B0DA5E}" sibTransId="{862941F0-B760-499D-8CBD-944241BFC7F4}"/>
    <dgm:cxn modelId="{A971B9FD-301C-4EDE-830D-8E80D6EEDC53}" srcId="{5A02BBB4-2E20-4FFF-A523-D7DE51F58F52}" destId="{56007C01-6BED-4445-ABB0-1F9B3E3DAA1F}" srcOrd="5" destOrd="0" parTransId="{D09BDF19-E72B-44C0-9361-8EBE4C57E2EB}" sibTransId="{A0E42B1A-AE28-4525-834F-E3D4172C053E}"/>
    <dgm:cxn modelId="{1F0B614D-3906-484E-924C-FF8A41C7CAE6}" type="presParOf" srcId="{6276D821-D8E1-45EE-B46A-D5DCD9E7970E}" destId="{8B755129-9017-42E4-9C87-24E17C7B5C09}" srcOrd="0" destOrd="0" presId="urn:microsoft.com/office/officeart/2005/8/layout/hList1"/>
    <dgm:cxn modelId="{7B7F9EB3-E6C9-4133-AE13-8AC5A09D6B40}" type="presParOf" srcId="{8B755129-9017-42E4-9C87-24E17C7B5C09}" destId="{C80E78EA-C7CF-4D58-B093-72ABEE0509A1}" srcOrd="0" destOrd="0" presId="urn:microsoft.com/office/officeart/2005/8/layout/hList1"/>
    <dgm:cxn modelId="{12CBC60D-EC20-4269-93CD-D05A43009901}" type="presParOf" srcId="{8B755129-9017-42E4-9C87-24E17C7B5C09}" destId="{BA2CB5CA-2898-48B8-B4CF-6267FBF6A287}" srcOrd="1" destOrd="0" presId="urn:microsoft.com/office/officeart/2005/8/layout/hList1"/>
    <dgm:cxn modelId="{B8715336-76AD-4923-B981-568C370FE889}" type="presParOf" srcId="{6276D821-D8E1-45EE-B46A-D5DCD9E7970E}" destId="{CA59A9F7-6553-4990-BB8B-B4D5EAD2D702}" srcOrd="1" destOrd="0" presId="urn:microsoft.com/office/officeart/2005/8/layout/hList1"/>
    <dgm:cxn modelId="{8D141FF2-2400-49BC-8BBE-F0F21751A750}" type="presParOf" srcId="{6276D821-D8E1-45EE-B46A-D5DCD9E7970E}" destId="{6B192646-4A25-4D49-9F58-8C107600A19E}" srcOrd="2" destOrd="0" presId="urn:microsoft.com/office/officeart/2005/8/layout/hList1"/>
    <dgm:cxn modelId="{5449F79A-6E75-44F7-8D45-32AC13029F59}" type="presParOf" srcId="{6B192646-4A25-4D49-9F58-8C107600A19E}" destId="{D1CF1AF1-5C93-406C-85D4-27058FCC560A}" srcOrd="0" destOrd="0" presId="urn:microsoft.com/office/officeart/2005/8/layout/hList1"/>
    <dgm:cxn modelId="{5BB37153-44BC-4611-8761-3E00F9782180}" type="presParOf" srcId="{6B192646-4A25-4D49-9F58-8C107600A19E}" destId="{F9F5B1B9-0947-4D20-8134-9AC3C92E358A}" srcOrd="1" destOrd="0" presId="urn:microsoft.com/office/officeart/2005/8/layout/hList1"/>
    <dgm:cxn modelId="{E107A542-3236-46C2-8836-442549AB510D}" type="presParOf" srcId="{6276D821-D8E1-45EE-B46A-D5DCD9E7970E}" destId="{77F760B6-C64B-4691-8199-B20B349E2A56}" srcOrd="3" destOrd="0" presId="urn:microsoft.com/office/officeart/2005/8/layout/hList1"/>
    <dgm:cxn modelId="{3F155BAF-2C3F-424F-9445-0C5E8C6FA875}" type="presParOf" srcId="{6276D821-D8E1-45EE-B46A-D5DCD9E7970E}" destId="{D70EF9F4-0501-40CD-A3E5-7D518C96346A}" srcOrd="4" destOrd="0" presId="urn:microsoft.com/office/officeart/2005/8/layout/hList1"/>
    <dgm:cxn modelId="{7871F384-4B04-4513-B122-9CB47CB7FFC4}" type="presParOf" srcId="{D70EF9F4-0501-40CD-A3E5-7D518C96346A}" destId="{A99084A7-7E1A-4AF2-9A46-A0293EC73C3A}" srcOrd="0" destOrd="0" presId="urn:microsoft.com/office/officeart/2005/8/layout/hList1"/>
    <dgm:cxn modelId="{859EBD45-CF12-47FF-AE3C-4131D740943F}" type="presParOf" srcId="{D70EF9F4-0501-40CD-A3E5-7D518C96346A}" destId="{EC242ACE-5F6A-4D0D-BAF6-235F66C2CDA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E78EA-C7CF-4D58-B093-72ABEE0509A1}">
      <dsp:nvSpPr>
        <dsp:cNvPr id="0" name=""/>
        <dsp:cNvSpPr/>
      </dsp:nvSpPr>
      <dsp:spPr>
        <a:xfrm>
          <a:off x="3881" y="76645"/>
          <a:ext cx="3784401" cy="374400"/>
        </a:xfrm>
        <a:prstGeom prst="rect">
          <a:avLst/>
        </a:prstGeom>
        <a:solidFill>
          <a:srgbClr val="3B8729"/>
        </a:solidFill>
        <a:ln w="12700" cap="flat" cmpd="sng" algn="ctr">
          <a:solidFill>
            <a:srgbClr val="3B87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Full $10,000 Benefit</a:t>
          </a:r>
          <a:endParaRPr lang="en-US" sz="1600" kern="1200" dirty="0"/>
        </a:p>
      </dsp:txBody>
      <dsp:txXfrm>
        <a:off x="3881" y="76645"/>
        <a:ext cx="3784401" cy="374400"/>
      </dsp:txXfrm>
    </dsp:sp>
    <dsp:sp modelId="{BA2CB5CA-2898-48B8-B4CF-6267FBF6A287}">
      <dsp:nvSpPr>
        <dsp:cNvPr id="0" name=""/>
        <dsp:cNvSpPr/>
      </dsp:nvSpPr>
      <dsp:spPr>
        <a:xfrm>
          <a:off x="3881" y="527690"/>
          <a:ext cx="3784401" cy="4349109"/>
        </a:xfrm>
        <a:prstGeom prst="rect">
          <a:avLst/>
        </a:prstGeom>
        <a:solidFill>
          <a:srgbClr val="FFFFFF"/>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0" i="0" kern="1200" baseline="0" dirty="0">
              <a:solidFill>
                <a:srgbClr val="095641"/>
              </a:solidFill>
            </a:rPr>
            <a:t>Cancer</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Heart Attack</a:t>
          </a:r>
        </a:p>
        <a:p>
          <a:pPr marL="114300" lvl="1" indent="-114300" algn="l" defTabSz="577850">
            <a:lnSpc>
              <a:spcPct val="90000"/>
            </a:lnSpc>
            <a:spcBef>
              <a:spcPct val="0"/>
            </a:spcBef>
            <a:spcAft>
              <a:spcPct val="15000"/>
            </a:spcAft>
            <a:buChar char="•"/>
          </a:pPr>
          <a:r>
            <a:rPr lang="en-US" sz="1300" b="0" i="0" kern="1200" baseline="0" dirty="0">
              <a:solidFill>
                <a:srgbClr val="095641"/>
              </a:solidFill>
            </a:rPr>
            <a:t>Stroke</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ALS (Lou Gehrig’s Disease)</a:t>
          </a:r>
        </a:p>
        <a:p>
          <a:pPr marL="114300" lvl="1" indent="-114300" algn="l" defTabSz="577850">
            <a:lnSpc>
              <a:spcPct val="90000"/>
            </a:lnSpc>
            <a:spcBef>
              <a:spcPct val="0"/>
            </a:spcBef>
            <a:spcAft>
              <a:spcPct val="15000"/>
            </a:spcAft>
            <a:buChar char="•"/>
          </a:pPr>
          <a:r>
            <a:rPr lang="en-US" sz="1300" kern="1200" dirty="0">
              <a:solidFill>
                <a:srgbClr val="095641"/>
              </a:solidFill>
            </a:rPr>
            <a:t>Sustained Multiple Sclerosis</a:t>
          </a:r>
        </a:p>
        <a:p>
          <a:pPr marL="114300" lvl="1" indent="-114300" algn="l" defTabSz="577850">
            <a:lnSpc>
              <a:spcPct val="90000"/>
            </a:lnSpc>
            <a:spcBef>
              <a:spcPct val="0"/>
            </a:spcBef>
            <a:spcAft>
              <a:spcPct val="15000"/>
            </a:spcAft>
            <a:buChar char="•"/>
          </a:pPr>
          <a:r>
            <a:rPr lang="en-US" sz="1300" kern="1200" dirty="0">
              <a:solidFill>
                <a:srgbClr val="095641"/>
              </a:solidFill>
            </a:rPr>
            <a:t>Kidney Failure</a:t>
          </a:r>
        </a:p>
        <a:p>
          <a:pPr marL="114300" lvl="1" indent="-114300" algn="l" defTabSz="577850">
            <a:lnSpc>
              <a:spcPct val="90000"/>
            </a:lnSpc>
            <a:spcBef>
              <a:spcPct val="0"/>
            </a:spcBef>
            <a:spcAft>
              <a:spcPct val="15000"/>
            </a:spcAft>
            <a:buChar char="•"/>
          </a:pPr>
          <a:r>
            <a:rPr lang="en-US" sz="1300" b="0" i="0" kern="1200" baseline="0" dirty="0">
              <a:solidFill>
                <a:srgbClr val="095641"/>
              </a:solidFill>
            </a:rPr>
            <a:t>Bone Marrow / Stem Cell Transplant</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b="0" i="0" kern="1200" baseline="0" dirty="0">
              <a:solidFill>
                <a:srgbClr val="095641"/>
              </a:solidFill>
            </a:rPr>
            <a:t>Sudden Cardiac Arrest</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Major Organ Transplant</a:t>
          </a:r>
        </a:p>
        <a:p>
          <a:pPr marL="114300" lvl="1" indent="-114300" algn="l" defTabSz="577850">
            <a:lnSpc>
              <a:spcPct val="90000"/>
            </a:lnSpc>
            <a:spcBef>
              <a:spcPct val="0"/>
            </a:spcBef>
            <a:spcAft>
              <a:spcPct val="15000"/>
            </a:spcAft>
            <a:buChar char="•"/>
          </a:pPr>
          <a:r>
            <a:rPr lang="en-US" sz="1300" b="0" i="0" kern="1200" baseline="0" dirty="0">
              <a:solidFill>
                <a:srgbClr val="095641"/>
              </a:solidFill>
            </a:rPr>
            <a:t>Coma</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a:solidFill>
                <a:srgbClr val="095641"/>
              </a:solidFill>
            </a:rPr>
            <a:t>Paralysis</a:t>
          </a:r>
        </a:p>
        <a:p>
          <a:pPr marL="114300" lvl="1" indent="-114300" algn="l" defTabSz="577850">
            <a:lnSpc>
              <a:spcPct val="90000"/>
            </a:lnSpc>
            <a:spcBef>
              <a:spcPct val="0"/>
            </a:spcBef>
            <a:spcAft>
              <a:spcPct val="15000"/>
            </a:spcAft>
            <a:buChar char="•"/>
          </a:pPr>
          <a:r>
            <a:rPr lang="en-US" sz="1300" b="0" i="0" kern="1200" baseline="0" dirty="0">
              <a:solidFill>
                <a:srgbClr val="095641"/>
              </a:solidFill>
            </a:rPr>
            <a:t>Loss of Sight</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Loss of Hearing</a:t>
          </a:r>
        </a:p>
        <a:p>
          <a:pPr marL="114300" lvl="1" indent="-114300" algn="l" defTabSz="577850">
            <a:lnSpc>
              <a:spcPct val="90000"/>
            </a:lnSpc>
            <a:spcBef>
              <a:spcPct val="0"/>
            </a:spcBef>
            <a:spcAft>
              <a:spcPct val="15000"/>
            </a:spcAft>
            <a:buChar char="•"/>
          </a:pPr>
          <a:r>
            <a:rPr lang="en-US" sz="1300" b="0" i="0" kern="1200" baseline="0" dirty="0">
              <a:solidFill>
                <a:srgbClr val="095641"/>
              </a:solidFill>
            </a:rPr>
            <a:t>Loss of Speech</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Benign Brain Tumor</a:t>
          </a:r>
        </a:p>
        <a:p>
          <a:pPr marL="114300" lvl="1" indent="-114300" algn="l" defTabSz="577850">
            <a:lnSpc>
              <a:spcPct val="90000"/>
            </a:lnSpc>
            <a:spcBef>
              <a:spcPct val="0"/>
            </a:spcBef>
            <a:spcAft>
              <a:spcPct val="15000"/>
            </a:spcAft>
            <a:buChar char="•"/>
          </a:pPr>
          <a:r>
            <a:rPr lang="en-US" sz="1300" b="0" i="0" kern="1200" baseline="0" dirty="0">
              <a:solidFill>
                <a:srgbClr val="095641"/>
              </a:solidFill>
            </a:rPr>
            <a:t>Type 1 Diabetes</a:t>
          </a: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Coronary Artery Bypass Surgery</a:t>
          </a:r>
        </a:p>
      </dsp:txBody>
      <dsp:txXfrm>
        <a:off x="3881" y="527690"/>
        <a:ext cx="3784401" cy="4349109"/>
      </dsp:txXfrm>
    </dsp:sp>
    <dsp:sp modelId="{D1CF1AF1-5C93-406C-85D4-27058FCC560A}">
      <dsp:nvSpPr>
        <dsp:cNvPr id="0" name=""/>
        <dsp:cNvSpPr/>
      </dsp:nvSpPr>
      <dsp:spPr>
        <a:xfrm>
          <a:off x="4318099" y="76645"/>
          <a:ext cx="3784401" cy="374400"/>
        </a:xfrm>
        <a:prstGeom prst="rect">
          <a:avLst/>
        </a:prstGeom>
        <a:solidFill>
          <a:srgbClr val="3B8729"/>
        </a:solidFill>
        <a:ln w="12700" cap="flat" cmpd="sng" algn="ctr">
          <a:solidFill>
            <a:srgbClr val="3B87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$2,500 Benefit</a:t>
          </a:r>
        </a:p>
      </dsp:txBody>
      <dsp:txXfrm>
        <a:off x="4318099" y="76645"/>
        <a:ext cx="3784401" cy="374400"/>
      </dsp:txXfrm>
    </dsp:sp>
    <dsp:sp modelId="{F9F5B1B9-0947-4D20-8134-9AC3C92E358A}">
      <dsp:nvSpPr>
        <dsp:cNvPr id="0" name=""/>
        <dsp:cNvSpPr/>
      </dsp:nvSpPr>
      <dsp:spPr>
        <a:xfrm>
          <a:off x="4318099" y="451045"/>
          <a:ext cx="3784401" cy="4349109"/>
        </a:xfrm>
        <a:prstGeom prst="rect">
          <a:avLst/>
        </a:prstGeom>
        <a:solidFill>
          <a:srgbClr val="FFFFFF"/>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rgbClr val="095641"/>
              </a:solidFill>
            </a:rPr>
            <a:t>Advanced Alzheimer’s Disease</a:t>
          </a:r>
        </a:p>
        <a:p>
          <a:pPr marL="114300" lvl="1" indent="-114300" algn="l" defTabSz="577850">
            <a:lnSpc>
              <a:spcPct val="90000"/>
            </a:lnSpc>
            <a:spcBef>
              <a:spcPct val="0"/>
            </a:spcBef>
            <a:spcAft>
              <a:spcPct val="15000"/>
            </a:spcAft>
            <a:buChar char="•"/>
          </a:pPr>
          <a:r>
            <a:rPr lang="en-US" sz="1300" kern="1200" dirty="0">
              <a:solidFill>
                <a:srgbClr val="095641"/>
              </a:solidFill>
            </a:rPr>
            <a:t>Advanced Parkinson’s Disease</a:t>
          </a:r>
        </a:p>
        <a:p>
          <a:pPr marL="114300" lvl="1" indent="-114300" algn="l" defTabSz="577850">
            <a:lnSpc>
              <a:spcPct val="90000"/>
            </a:lnSpc>
            <a:spcBef>
              <a:spcPct val="0"/>
            </a:spcBef>
            <a:spcAft>
              <a:spcPct val="15000"/>
            </a:spcAft>
            <a:buChar char="•"/>
          </a:pPr>
          <a:r>
            <a:rPr lang="en-US" sz="1300" kern="1200" dirty="0">
              <a:solidFill>
                <a:srgbClr val="095641"/>
              </a:solidFill>
            </a:rPr>
            <a:t>COPD</a:t>
          </a:r>
        </a:p>
        <a:p>
          <a:pPr marL="114300" lvl="1" indent="-114300" algn="l" defTabSz="577850">
            <a:lnSpc>
              <a:spcPct val="90000"/>
            </a:lnSpc>
            <a:spcBef>
              <a:spcPct val="0"/>
            </a:spcBef>
            <a:spcAft>
              <a:spcPct val="15000"/>
            </a:spcAft>
            <a:buChar char="•"/>
          </a:pPr>
          <a:r>
            <a:rPr lang="en-US" sz="1300" kern="1200" dirty="0">
              <a:solidFill>
                <a:srgbClr val="095641"/>
              </a:solidFill>
            </a:rPr>
            <a:t>Crohn’s Disease</a:t>
          </a:r>
        </a:p>
        <a:p>
          <a:pPr marL="114300" lvl="1" indent="-114300" algn="l" defTabSz="577850">
            <a:lnSpc>
              <a:spcPct val="90000"/>
            </a:lnSpc>
            <a:spcBef>
              <a:spcPct val="0"/>
            </a:spcBef>
            <a:spcAft>
              <a:spcPct val="15000"/>
            </a:spcAft>
            <a:buChar char="•"/>
          </a:pPr>
          <a:r>
            <a:rPr lang="en-US" sz="1300" kern="1200">
              <a:solidFill>
                <a:srgbClr val="095641"/>
              </a:solidFill>
            </a:rPr>
            <a:t>Addison’s </a:t>
          </a:r>
          <a:r>
            <a:rPr lang="en-US" sz="1300" kern="1200" dirty="0">
              <a:solidFill>
                <a:srgbClr val="095641"/>
              </a:solidFill>
            </a:rPr>
            <a:t>Disease</a:t>
          </a:r>
        </a:p>
        <a:p>
          <a:pPr marL="114300" lvl="1" indent="-114300" algn="l" defTabSz="577850">
            <a:lnSpc>
              <a:spcPct val="90000"/>
            </a:lnSpc>
            <a:spcBef>
              <a:spcPct val="0"/>
            </a:spcBef>
            <a:spcAft>
              <a:spcPct val="15000"/>
            </a:spcAft>
            <a:buChar char="•"/>
          </a:pPr>
          <a:r>
            <a:rPr lang="en-US" sz="1300" kern="1200" dirty="0">
              <a:solidFill>
                <a:srgbClr val="095641"/>
              </a:solidFill>
            </a:rPr>
            <a:t>Cerebrospinal Meningitis</a:t>
          </a:r>
        </a:p>
        <a:p>
          <a:pPr marL="114300" lvl="1" indent="-114300" algn="l" defTabSz="577850">
            <a:lnSpc>
              <a:spcPct val="90000"/>
            </a:lnSpc>
            <a:spcBef>
              <a:spcPct val="0"/>
            </a:spcBef>
            <a:spcAft>
              <a:spcPct val="15000"/>
            </a:spcAft>
            <a:buChar char="•"/>
          </a:pPr>
          <a:r>
            <a:rPr lang="en-US" sz="1300" kern="1200" dirty="0">
              <a:solidFill>
                <a:srgbClr val="095641"/>
              </a:solidFill>
            </a:rPr>
            <a:t>Diphtheria</a:t>
          </a:r>
        </a:p>
        <a:p>
          <a:pPr marL="114300" lvl="1" indent="-114300" algn="l" defTabSz="577850">
            <a:lnSpc>
              <a:spcPct val="90000"/>
            </a:lnSpc>
            <a:spcBef>
              <a:spcPct val="0"/>
            </a:spcBef>
            <a:spcAft>
              <a:spcPct val="15000"/>
            </a:spcAft>
            <a:buChar char="•"/>
          </a:pPr>
          <a:r>
            <a:rPr lang="en-US" sz="1300" kern="1200" dirty="0">
              <a:solidFill>
                <a:srgbClr val="095641"/>
              </a:solidFill>
            </a:rPr>
            <a:t>Huntington’s Chorea</a:t>
          </a:r>
        </a:p>
        <a:p>
          <a:pPr marL="114300" lvl="1" indent="-114300" algn="l" defTabSz="577850">
            <a:lnSpc>
              <a:spcPct val="90000"/>
            </a:lnSpc>
            <a:spcBef>
              <a:spcPct val="0"/>
            </a:spcBef>
            <a:spcAft>
              <a:spcPct val="15000"/>
            </a:spcAft>
            <a:buChar char="•"/>
          </a:pPr>
          <a:r>
            <a:rPr lang="en-US" sz="1300" kern="1200" dirty="0">
              <a:solidFill>
                <a:srgbClr val="095641"/>
              </a:solidFill>
            </a:rPr>
            <a:t>Legionnaire’s Disease,</a:t>
          </a:r>
        </a:p>
        <a:p>
          <a:pPr marL="114300" lvl="1" indent="-114300" algn="l" defTabSz="577850">
            <a:lnSpc>
              <a:spcPct val="90000"/>
            </a:lnSpc>
            <a:spcBef>
              <a:spcPct val="0"/>
            </a:spcBef>
            <a:spcAft>
              <a:spcPct val="15000"/>
            </a:spcAft>
            <a:buChar char="•"/>
          </a:pPr>
          <a:r>
            <a:rPr lang="en-US" sz="1300" kern="1200" dirty="0">
              <a:solidFill>
                <a:srgbClr val="095641"/>
              </a:solidFill>
            </a:rPr>
            <a:t>Malaria</a:t>
          </a:r>
        </a:p>
        <a:p>
          <a:pPr marL="114300" lvl="1" indent="-114300" algn="l" defTabSz="577850">
            <a:lnSpc>
              <a:spcPct val="90000"/>
            </a:lnSpc>
            <a:spcBef>
              <a:spcPct val="0"/>
            </a:spcBef>
            <a:spcAft>
              <a:spcPct val="15000"/>
            </a:spcAft>
            <a:buChar char="•"/>
          </a:pPr>
          <a:r>
            <a:rPr lang="en-US" sz="1300" kern="1200" dirty="0">
              <a:solidFill>
                <a:srgbClr val="095641"/>
              </a:solidFill>
            </a:rPr>
            <a:t>Muscular Dystrophy</a:t>
          </a:r>
        </a:p>
        <a:p>
          <a:pPr marL="114300" lvl="1" indent="-114300" algn="l" defTabSz="577850">
            <a:lnSpc>
              <a:spcPct val="90000"/>
            </a:lnSpc>
            <a:spcBef>
              <a:spcPct val="0"/>
            </a:spcBef>
            <a:spcAft>
              <a:spcPct val="15000"/>
            </a:spcAft>
            <a:buChar char="•"/>
          </a:pPr>
          <a:r>
            <a:rPr lang="en-US" sz="1300" kern="1200" dirty="0">
              <a:solidFill>
                <a:srgbClr val="095641"/>
              </a:solidFill>
            </a:rPr>
            <a:t>Myasthenia Gravis</a:t>
          </a:r>
        </a:p>
        <a:p>
          <a:pPr marL="114300" lvl="1" indent="-114300" algn="l" defTabSz="577850">
            <a:lnSpc>
              <a:spcPct val="90000"/>
            </a:lnSpc>
            <a:spcBef>
              <a:spcPct val="0"/>
            </a:spcBef>
            <a:spcAft>
              <a:spcPct val="15000"/>
            </a:spcAft>
            <a:buChar char="•"/>
          </a:pPr>
          <a:r>
            <a:rPr lang="en-US" sz="1300" kern="1200" dirty="0">
              <a:solidFill>
                <a:srgbClr val="095641"/>
              </a:solidFill>
            </a:rPr>
            <a:t>Necrotizing Fasciitis</a:t>
          </a:r>
        </a:p>
        <a:p>
          <a:pPr marL="114300" lvl="1" indent="-114300" algn="l" defTabSz="577850">
            <a:lnSpc>
              <a:spcPct val="90000"/>
            </a:lnSpc>
            <a:spcBef>
              <a:spcPct val="0"/>
            </a:spcBef>
            <a:spcAft>
              <a:spcPct val="15000"/>
            </a:spcAft>
            <a:buChar char="•"/>
          </a:pPr>
          <a:r>
            <a:rPr lang="en-US" sz="1300" kern="1200" dirty="0">
              <a:solidFill>
                <a:srgbClr val="095641"/>
              </a:solidFill>
            </a:rPr>
            <a:t>Osteomyelitis</a:t>
          </a:r>
        </a:p>
        <a:p>
          <a:pPr marL="114300" lvl="1" indent="-114300" algn="l" defTabSz="577850">
            <a:lnSpc>
              <a:spcPct val="90000"/>
            </a:lnSpc>
            <a:spcBef>
              <a:spcPct val="0"/>
            </a:spcBef>
            <a:spcAft>
              <a:spcPct val="15000"/>
            </a:spcAft>
            <a:buChar char="•"/>
          </a:pPr>
          <a:r>
            <a:rPr lang="en-US" sz="1300" kern="1200" dirty="0">
              <a:solidFill>
                <a:srgbClr val="095641"/>
              </a:solidFill>
            </a:rPr>
            <a:t>Polio</a:t>
          </a:r>
        </a:p>
        <a:p>
          <a:pPr marL="114300" lvl="1" indent="-114300" algn="l" defTabSz="577850">
            <a:lnSpc>
              <a:spcPct val="90000"/>
            </a:lnSpc>
            <a:spcBef>
              <a:spcPct val="0"/>
            </a:spcBef>
            <a:spcAft>
              <a:spcPct val="15000"/>
            </a:spcAft>
            <a:buChar char="•"/>
          </a:pPr>
          <a:r>
            <a:rPr lang="en-US" sz="1300" kern="1200" dirty="0">
              <a:solidFill>
                <a:srgbClr val="095641"/>
              </a:solidFill>
            </a:rPr>
            <a:t>Rabies</a:t>
          </a:r>
        </a:p>
        <a:p>
          <a:pPr marL="114300" lvl="1" indent="-114300" algn="l" defTabSz="577850">
            <a:lnSpc>
              <a:spcPct val="90000"/>
            </a:lnSpc>
            <a:spcBef>
              <a:spcPct val="0"/>
            </a:spcBef>
            <a:spcAft>
              <a:spcPct val="15000"/>
            </a:spcAft>
            <a:buChar char="•"/>
          </a:pPr>
          <a:r>
            <a:rPr lang="en-US" sz="1300" kern="1200" dirty="0">
              <a:solidFill>
                <a:srgbClr val="095641"/>
              </a:solidFill>
            </a:rPr>
            <a:t>Sickle Cell Anemia</a:t>
          </a:r>
        </a:p>
        <a:p>
          <a:pPr marL="114300" lvl="1" indent="-114300" algn="l" defTabSz="577850">
            <a:lnSpc>
              <a:spcPct val="90000"/>
            </a:lnSpc>
            <a:spcBef>
              <a:spcPct val="0"/>
            </a:spcBef>
            <a:spcAft>
              <a:spcPct val="15000"/>
            </a:spcAft>
            <a:buChar char="•"/>
          </a:pPr>
          <a:r>
            <a:rPr lang="en-US" sz="1300" kern="1200" dirty="0">
              <a:solidFill>
                <a:srgbClr val="095641"/>
              </a:solidFill>
            </a:rPr>
            <a:t>Systemic Lupus</a:t>
          </a:r>
        </a:p>
        <a:p>
          <a:pPr marL="114300" lvl="1" indent="-114300" algn="l" defTabSz="577850">
            <a:lnSpc>
              <a:spcPct val="90000"/>
            </a:lnSpc>
            <a:spcBef>
              <a:spcPct val="0"/>
            </a:spcBef>
            <a:spcAft>
              <a:spcPct val="15000"/>
            </a:spcAft>
            <a:buChar char="•"/>
          </a:pPr>
          <a:r>
            <a:rPr lang="en-US" sz="1300" kern="1200" dirty="0">
              <a:solidFill>
                <a:srgbClr val="095641"/>
              </a:solidFill>
            </a:rPr>
            <a:t>Systemic Sclerosis (Scleroderma)</a:t>
          </a:r>
        </a:p>
        <a:p>
          <a:pPr marL="114300" lvl="1" indent="-114300" algn="l" defTabSz="577850">
            <a:lnSpc>
              <a:spcPct val="90000"/>
            </a:lnSpc>
            <a:spcBef>
              <a:spcPct val="0"/>
            </a:spcBef>
            <a:spcAft>
              <a:spcPct val="15000"/>
            </a:spcAft>
            <a:buChar char="•"/>
          </a:pPr>
          <a:r>
            <a:rPr lang="en-US" sz="1300" kern="1200" dirty="0">
              <a:solidFill>
                <a:srgbClr val="095641"/>
              </a:solidFill>
            </a:rPr>
            <a:t>Tetanus,</a:t>
          </a:r>
        </a:p>
        <a:p>
          <a:pPr marL="114300" lvl="1" indent="-114300" algn="l" defTabSz="577850">
            <a:lnSpc>
              <a:spcPct val="90000"/>
            </a:lnSpc>
            <a:spcBef>
              <a:spcPct val="0"/>
            </a:spcBef>
            <a:spcAft>
              <a:spcPct val="15000"/>
            </a:spcAft>
            <a:buChar char="•"/>
          </a:pPr>
          <a:r>
            <a:rPr lang="en-US" sz="1300" kern="1200" dirty="0">
              <a:solidFill>
                <a:srgbClr val="095641"/>
              </a:solidFill>
            </a:rPr>
            <a:t>Tuberculosis</a:t>
          </a:r>
        </a:p>
      </dsp:txBody>
      <dsp:txXfrm>
        <a:off x="4318099" y="451045"/>
        <a:ext cx="3784401" cy="4349109"/>
      </dsp:txXfrm>
    </dsp:sp>
    <dsp:sp modelId="{A99084A7-7E1A-4AF2-9A46-A0293EC73C3A}">
      <dsp:nvSpPr>
        <dsp:cNvPr id="0" name=""/>
        <dsp:cNvSpPr/>
      </dsp:nvSpPr>
      <dsp:spPr>
        <a:xfrm>
          <a:off x="8632317" y="76645"/>
          <a:ext cx="3784401" cy="374400"/>
        </a:xfrm>
        <a:prstGeom prst="rect">
          <a:avLst/>
        </a:prstGeom>
        <a:solidFill>
          <a:srgbClr val="3B8729"/>
        </a:solidFill>
        <a:ln w="12700" cap="flat" cmpd="sng" algn="ctr">
          <a:solidFill>
            <a:srgbClr val="3B87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$5,000 for these Childhood Conditions</a:t>
          </a:r>
        </a:p>
      </dsp:txBody>
      <dsp:txXfrm>
        <a:off x="8632317" y="76645"/>
        <a:ext cx="3784401" cy="374400"/>
      </dsp:txXfrm>
    </dsp:sp>
    <dsp:sp modelId="{EC242ACE-5F6A-4D0D-BAF6-235F66C2CDAE}">
      <dsp:nvSpPr>
        <dsp:cNvPr id="0" name=""/>
        <dsp:cNvSpPr/>
      </dsp:nvSpPr>
      <dsp:spPr>
        <a:xfrm>
          <a:off x="8632317" y="451045"/>
          <a:ext cx="3784401" cy="4349109"/>
        </a:xfrm>
        <a:prstGeom prst="rect">
          <a:avLst/>
        </a:prstGeom>
        <a:solidFill>
          <a:srgbClr val="FFFFFF"/>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rgbClr val="095641"/>
              </a:solidFill>
            </a:rPr>
            <a:t>Cystic Fibrosis</a:t>
          </a:r>
        </a:p>
        <a:p>
          <a:pPr marL="114300" lvl="1" indent="-114300" algn="l" defTabSz="577850">
            <a:lnSpc>
              <a:spcPct val="90000"/>
            </a:lnSpc>
            <a:spcBef>
              <a:spcPct val="0"/>
            </a:spcBef>
            <a:spcAft>
              <a:spcPct val="15000"/>
            </a:spcAft>
            <a:buChar char="•"/>
          </a:pPr>
          <a:r>
            <a:rPr lang="en-US" sz="1300" kern="1200" dirty="0">
              <a:solidFill>
                <a:srgbClr val="095641"/>
              </a:solidFill>
            </a:rPr>
            <a:t>Cerebral Palsy</a:t>
          </a:r>
        </a:p>
        <a:p>
          <a:pPr marL="114300" lvl="1" indent="-114300" algn="l" defTabSz="577850">
            <a:lnSpc>
              <a:spcPct val="90000"/>
            </a:lnSpc>
            <a:spcBef>
              <a:spcPct val="0"/>
            </a:spcBef>
            <a:spcAft>
              <a:spcPct val="15000"/>
            </a:spcAft>
            <a:buChar char="•"/>
          </a:pPr>
          <a:r>
            <a:rPr lang="en-US" sz="1300" kern="1200" dirty="0">
              <a:solidFill>
                <a:srgbClr val="095641"/>
              </a:solidFill>
            </a:rPr>
            <a:t>Cleft Lip or Palate</a:t>
          </a:r>
        </a:p>
        <a:p>
          <a:pPr marL="114300" lvl="1" indent="-114300" algn="l" defTabSz="577850">
            <a:lnSpc>
              <a:spcPct val="90000"/>
            </a:lnSpc>
            <a:spcBef>
              <a:spcPct val="0"/>
            </a:spcBef>
            <a:spcAft>
              <a:spcPct val="15000"/>
            </a:spcAft>
            <a:buChar char="•"/>
          </a:pPr>
          <a:r>
            <a:rPr lang="en-US" sz="1300" kern="1200" dirty="0">
              <a:solidFill>
                <a:srgbClr val="095641"/>
              </a:solidFill>
            </a:rPr>
            <a:t>Down Syndrome</a:t>
          </a:r>
        </a:p>
        <a:p>
          <a:pPr marL="114300" lvl="1" indent="-114300" algn="l" defTabSz="577850">
            <a:lnSpc>
              <a:spcPct val="90000"/>
            </a:lnSpc>
            <a:spcBef>
              <a:spcPct val="0"/>
            </a:spcBef>
            <a:spcAft>
              <a:spcPct val="15000"/>
            </a:spcAft>
            <a:buChar char="•"/>
          </a:pPr>
          <a:r>
            <a:rPr lang="en-US" sz="1300" kern="1200" dirty="0">
              <a:solidFill>
                <a:srgbClr val="095641"/>
              </a:solidFill>
            </a:rPr>
            <a:t>PKU</a:t>
          </a:r>
        </a:p>
        <a:p>
          <a:pPr marL="114300" lvl="1" indent="-114300" algn="l" defTabSz="577850">
            <a:lnSpc>
              <a:spcPct val="90000"/>
            </a:lnSpc>
            <a:spcBef>
              <a:spcPct val="0"/>
            </a:spcBef>
            <a:spcAft>
              <a:spcPct val="15000"/>
            </a:spcAft>
            <a:buChar char="•"/>
          </a:pPr>
          <a:r>
            <a:rPr lang="en-US" sz="1300" kern="1200" dirty="0">
              <a:solidFill>
                <a:srgbClr val="095641"/>
              </a:solidFill>
            </a:rPr>
            <a:t>Spina Bifida</a:t>
          </a:r>
        </a:p>
        <a:p>
          <a:pPr marL="114300" lvl="1" indent="-114300" algn="l" defTabSz="577850">
            <a:lnSpc>
              <a:spcPct val="90000"/>
            </a:lnSpc>
            <a:spcBef>
              <a:spcPct val="0"/>
            </a:spcBef>
            <a:spcAft>
              <a:spcPct val="15000"/>
            </a:spcAft>
            <a:buChar char="•"/>
          </a:pPr>
          <a:endParaRPr lang="en-US" sz="1300" kern="1200" dirty="0">
            <a:solidFill>
              <a:srgbClr val="095641"/>
            </a:solidFill>
          </a:endParaRPr>
        </a:p>
        <a:p>
          <a:pPr marL="114300" lvl="1" indent="-114300" algn="l" defTabSz="577850">
            <a:lnSpc>
              <a:spcPct val="90000"/>
            </a:lnSpc>
            <a:spcBef>
              <a:spcPct val="0"/>
            </a:spcBef>
            <a:spcAft>
              <a:spcPct val="15000"/>
            </a:spcAft>
            <a:buChar char="•"/>
          </a:pPr>
          <a:r>
            <a:rPr lang="en-US" sz="1300" kern="1200" dirty="0">
              <a:solidFill>
                <a:srgbClr val="095641"/>
              </a:solidFill>
            </a:rPr>
            <a:t>$3,000 upon diagnosis with Autism</a:t>
          </a:r>
        </a:p>
      </dsp:txBody>
      <dsp:txXfrm>
        <a:off x="8632317" y="451045"/>
        <a:ext cx="3784401" cy="434910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B468EB-08E8-47FE-8B55-B39DCE94CC96}"/>
              </a:ext>
            </a:extLst>
          </p:cNvPr>
          <p:cNvSpPr>
            <a:spLocks noGrp="1"/>
          </p:cNvSpPr>
          <p:nvPr>
            <p:ph type="hdr" sz="quarter"/>
          </p:nvPr>
        </p:nvSpPr>
        <p:spPr>
          <a:xfrm>
            <a:off x="0" y="1"/>
            <a:ext cx="4161305" cy="367145"/>
          </a:xfrm>
          <a:prstGeom prst="rect">
            <a:avLst/>
          </a:prstGeom>
        </p:spPr>
        <p:txBody>
          <a:bodyPr vert="horz" lIns="86749" tIns="43375" rIns="86749" bIns="43375" rtlCol="0"/>
          <a:lstStyle>
            <a:lvl1pPr algn="l">
              <a:defRPr sz="1100"/>
            </a:lvl1pPr>
          </a:lstStyle>
          <a:p>
            <a:endParaRPr lang="en-US"/>
          </a:p>
        </p:txBody>
      </p:sp>
      <p:sp>
        <p:nvSpPr>
          <p:cNvPr id="3" name="Date Placeholder 2">
            <a:extLst>
              <a:ext uri="{FF2B5EF4-FFF2-40B4-BE49-F238E27FC236}">
                <a16:creationId xmlns:a16="http://schemas.microsoft.com/office/drawing/2014/main" id="{13B85DB4-F73A-408A-B515-34B50AFEDF25}"/>
              </a:ext>
            </a:extLst>
          </p:cNvPr>
          <p:cNvSpPr>
            <a:spLocks noGrp="1"/>
          </p:cNvSpPr>
          <p:nvPr>
            <p:ph type="dt" sz="quarter" idx="1"/>
          </p:nvPr>
        </p:nvSpPr>
        <p:spPr>
          <a:xfrm>
            <a:off x="5437936" y="1"/>
            <a:ext cx="4161305" cy="367145"/>
          </a:xfrm>
          <a:prstGeom prst="rect">
            <a:avLst/>
          </a:prstGeom>
        </p:spPr>
        <p:txBody>
          <a:bodyPr vert="horz" lIns="86749" tIns="43375" rIns="86749" bIns="43375" rtlCol="0"/>
          <a:lstStyle>
            <a:lvl1pPr algn="r">
              <a:defRPr sz="1100"/>
            </a:lvl1pPr>
          </a:lstStyle>
          <a:p>
            <a:fld id="{A0321747-A912-4698-97C5-C526DDE7AE15}" type="datetimeFigureOut">
              <a:rPr lang="en-US" smtClean="0"/>
              <a:t>10/15/2024</a:t>
            </a:fld>
            <a:endParaRPr lang="en-US"/>
          </a:p>
        </p:txBody>
      </p:sp>
      <p:sp>
        <p:nvSpPr>
          <p:cNvPr id="4" name="Footer Placeholder 3">
            <a:extLst>
              <a:ext uri="{FF2B5EF4-FFF2-40B4-BE49-F238E27FC236}">
                <a16:creationId xmlns:a16="http://schemas.microsoft.com/office/drawing/2014/main" id="{227000BE-5C4D-4BD8-9A0E-78AB12595404}"/>
              </a:ext>
            </a:extLst>
          </p:cNvPr>
          <p:cNvSpPr>
            <a:spLocks noGrp="1"/>
          </p:cNvSpPr>
          <p:nvPr>
            <p:ph type="ftr" sz="quarter" idx="2"/>
          </p:nvPr>
        </p:nvSpPr>
        <p:spPr>
          <a:xfrm>
            <a:off x="0" y="6948055"/>
            <a:ext cx="4161305" cy="367145"/>
          </a:xfrm>
          <a:prstGeom prst="rect">
            <a:avLst/>
          </a:prstGeom>
        </p:spPr>
        <p:txBody>
          <a:bodyPr vert="horz" lIns="86749" tIns="43375" rIns="86749" bIns="4337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999B9A31-950B-479F-BBF1-7E97E3FF14A0}"/>
              </a:ext>
            </a:extLst>
          </p:cNvPr>
          <p:cNvSpPr>
            <a:spLocks noGrp="1"/>
          </p:cNvSpPr>
          <p:nvPr>
            <p:ph type="sldNum" sz="quarter" idx="3"/>
          </p:nvPr>
        </p:nvSpPr>
        <p:spPr>
          <a:xfrm>
            <a:off x="5437936" y="6948055"/>
            <a:ext cx="4161305" cy="367145"/>
          </a:xfrm>
          <a:prstGeom prst="rect">
            <a:avLst/>
          </a:prstGeom>
        </p:spPr>
        <p:txBody>
          <a:bodyPr vert="horz" lIns="86749" tIns="43375" rIns="86749" bIns="43375" rtlCol="0" anchor="b"/>
          <a:lstStyle>
            <a:lvl1pPr algn="r">
              <a:defRPr sz="1100"/>
            </a:lvl1pPr>
          </a:lstStyle>
          <a:p>
            <a:fld id="{C8FEBE4A-BA8D-4C44-9FEF-7F3C6272BE41}" type="slidenum">
              <a:rPr lang="en-US" smtClean="0"/>
              <a:t>‹#›</a:t>
            </a:fld>
            <a:endParaRPr lang="en-US"/>
          </a:p>
        </p:txBody>
      </p:sp>
    </p:spTree>
    <p:extLst>
      <p:ext uri="{BB962C8B-B14F-4D97-AF65-F5344CB8AC3E}">
        <p14:creationId xmlns:p14="http://schemas.microsoft.com/office/powerpoint/2010/main" val="27623060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1305" cy="367145"/>
          </a:xfrm>
          <a:prstGeom prst="rect">
            <a:avLst/>
          </a:prstGeom>
        </p:spPr>
        <p:txBody>
          <a:bodyPr vert="horz" lIns="86749" tIns="43375" rIns="86749" bIns="43375" rtlCol="0"/>
          <a:lstStyle>
            <a:lvl1pPr algn="l">
              <a:defRPr sz="1100"/>
            </a:lvl1pPr>
          </a:lstStyle>
          <a:p>
            <a:endParaRPr lang="en-US"/>
          </a:p>
        </p:txBody>
      </p:sp>
      <p:sp>
        <p:nvSpPr>
          <p:cNvPr id="3" name="Date Placeholder 2"/>
          <p:cNvSpPr>
            <a:spLocks noGrp="1"/>
          </p:cNvSpPr>
          <p:nvPr>
            <p:ph type="dt" idx="1"/>
          </p:nvPr>
        </p:nvSpPr>
        <p:spPr>
          <a:xfrm>
            <a:off x="5437936" y="1"/>
            <a:ext cx="4161305" cy="367145"/>
          </a:xfrm>
          <a:prstGeom prst="rect">
            <a:avLst/>
          </a:prstGeom>
        </p:spPr>
        <p:txBody>
          <a:bodyPr vert="horz" lIns="86749" tIns="43375" rIns="86749" bIns="43375" rtlCol="0"/>
          <a:lstStyle>
            <a:lvl1pPr algn="r">
              <a:defRPr sz="1100"/>
            </a:lvl1pPr>
          </a:lstStyle>
          <a:p>
            <a:fld id="{EF1D8080-02ED-41C3-82B1-0D1DCF4D0ADB}" type="datetimeFigureOut">
              <a:rPr lang="en-US" smtClean="0"/>
              <a:t>10/15/2024</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86749" tIns="43375" rIns="86749" bIns="43375" rtlCol="0" anchor="ctr"/>
          <a:lstStyle/>
          <a:p>
            <a:endParaRPr lang="en-US"/>
          </a:p>
        </p:txBody>
      </p:sp>
      <p:sp>
        <p:nvSpPr>
          <p:cNvPr id="5" name="Notes Placeholder 4"/>
          <p:cNvSpPr>
            <a:spLocks noGrp="1"/>
          </p:cNvSpPr>
          <p:nvPr>
            <p:ph type="body" sz="quarter" idx="3"/>
          </p:nvPr>
        </p:nvSpPr>
        <p:spPr>
          <a:xfrm>
            <a:off x="960905" y="3520210"/>
            <a:ext cx="7679392" cy="2880590"/>
          </a:xfrm>
          <a:prstGeom prst="rect">
            <a:avLst/>
          </a:prstGeom>
        </p:spPr>
        <p:txBody>
          <a:bodyPr vert="horz" lIns="86749" tIns="43375" rIns="86749" bIns="433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055"/>
            <a:ext cx="4161305" cy="367145"/>
          </a:xfrm>
          <a:prstGeom prst="rect">
            <a:avLst/>
          </a:prstGeom>
        </p:spPr>
        <p:txBody>
          <a:bodyPr vert="horz" lIns="86749" tIns="43375" rIns="86749" bIns="43375" rtlCol="0" anchor="b"/>
          <a:lstStyle>
            <a:lvl1pPr algn="l">
              <a:defRPr sz="1100"/>
            </a:lvl1pPr>
          </a:lstStyle>
          <a:p>
            <a:endParaRPr lang="en-US"/>
          </a:p>
        </p:txBody>
      </p:sp>
      <p:sp>
        <p:nvSpPr>
          <p:cNvPr id="7" name="Slide Number Placeholder 6"/>
          <p:cNvSpPr>
            <a:spLocks noGrp="1"/>
          </p:cNvSpPr>
          <p:nvPr>
            <p:ph type="sldNum" sz="quarter" idx="5"/>
          </p:nvPr>
        </p:nvSpPr>
        <p:spPr>
          <a:xfrm>
            <a:off x="5437936" y="6948055"/>
            <a:ext cx="4161305" cy="367145"/>
          </a:xfrm>
          <a:prstGeom prst="rect">
            <a:avLst/>
          </a:prstGeom>
        </p:spPr>
        <p:txBody>
          <a:bodyPr vert="horz" lIns="86749" tIns="43375" rIns="86749" bIns="43375" rtlCol="0" anchor="b"/>
          <a:lstStyle>
            <a:lvl1pPr algn="r">
              <a:defRPr sz="1100"/>
            </a:lvl1pPr>
          </a:lstStyle>
          <a:p>
            <a:fld id="{443EEFA1-3F8E-4804-9203-CC212845E6AE}" type="slidenum">
              <a:rPr lang="en-US" smtClean="0"/>
              <a:t>‹#›</a:t>
            </a:fld>
            <a:endParaRPr lang="en-US"/>
          </a:p>
        </p:txBody>
      </p:sp>
    </p:spTree>
    <p:extLst>
      <p:ext uri="{BB962C8B-B14F-4D97-AF65-F5344CB8AC3E}">
        <p14:creationId xmlns:p14="http://schemas.microsoft.com/office/powerpoint/2010/main" val="22378148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58FA8-D41C-4857-96FC-7B4A4D7760CE}" type="slidenum">
              <a:rPr lang="id-ID" smtClean="0"/>
              <a:t>8</a:t>
            </a:fld>
            <a:endParaRPr lang="id-ID" dirty="0"/>
          </a:p>
        </p:txBody>
      </p:sp>
    </p:spTree>
    <p:extLst>
      <p:ext uri="{BB962C8B-B14F-4D97-AF65-F5344CB8AC3E}">
        <p14:creationId xmlns:p14="http://schemas.microsoft.com/office/powerpoint/2010/main" val="195168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6A4A0-A6A9-425B-A388-8E755085DA12}" type="slidenum">
              <a:rPr lang="en-US" smtClean="0"/>
              <a:t>23</a:t>
            </a:fld>
            <a:endParaRPr lang="en-US" dirty="0"/>
          </a:p>
        </p:txBody>
      </p:sp>
    </p:spTree>
    <p:extLst>
      <p:ext uri="{BB962C8B-B14F-4D97-AF65-F5344CB8AC3E}">
        <p14:creationId xmlns:p14="http://schemas.microsoft.com/office/powerpoint/2010/main" val="3215386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6320" y="2409444"/>
            <a:ext cx="1174496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72640" y="4352546"/>
            <a:ext cx="96723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
        <p:nvSpPr>
          <p:cNvPr id="4" name="Text Placeholder 4">
            <a:extLst>
              <a:ext uri="{FF2B5EF4-FFF2-40B4-BE49-F238E27FC236}">
                <a16:creationId xmlns:a16="http://schemas.microsoft.com/office/drawing/2014/main" id="{5D2AF13E-0B16-4EBD-B4B6-1601AB317D27}"/>
              </a:ext>
            </a:extLst>
          </p:cNvPr>
          <p:cNvSpPr>
            <a:spLocks noGrp="1"/>
          </p:cNvSpPr>
          <p:nvPr>
            <p:ph type="body" sz="quarter" idx="13" hasCustomPrompt="1"/>
          </p:nvPr>
        </p:nvSpPr>
        <p:spPr>
          <a:xfrm>
            <a:off x="690880" y="298843"/>
            <a:ext cx="4126089" cy="227989"/>
          </a:xfrm>
        </p:spPr>
        <p:txBody>
          <a:bodyPr rIns="0">
            <a:spAutoFit/>
          </a:bodyPr>
          <a:lstStyle>
            <a:lvl1pPr>
              <a:defRPr sz="1360" cap="all" baseline="0">
                <a:solidFill>
                  <a:schemeClr val="tx1"/>
                </a:solidFill>
              </a:defRPr>
            </a:lvl1pPr>
          </a:lstStyle>
          <a:p>
            <a:pPr lvl="0"/>
            <a:r>
              <a:rPr lang="en-US"/>
              <a:t>Title Line 1</a:t>
            </a:r>
          </a:p>
        </p:txBody>
      </p:sp>
    </p:spTree>
    <p:extLst>
      <p:ext uri="{BB962C8B-B14F-4D97-AF65-F5344CB8AC3E}">
        <p14:creationId xmlns:p14="http://schemas.microsoft.com/office/powerpoint/2010/main" val="31262024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58453809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2531-9E0E-4258-AB87-DAC008A08039}"/>
              </a:ext>
            </a:extLst>
          </p:cNvPr>
          <p:cNvSpPr>
            <a:spLocks noGrp="1"/>
          </p:cNvSpPr>
          <p:nvPr>
            <p:ph type="title"/>
          </p:nvPr>
        </p:nvSpPr>
        <p:spPr>
          <a:xfrm>
            <a:off x="7766189" y="526832"/>
            <a:ext cx="5622996" cy="46508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67E489-2575-4CF5-BC26-AFA0FAB2863E}"/>
              </a:ext>
            </a:extLst>
          </p:cNvPr>
          <p:cNvSpPr>
            <a:spLocks noGrp="1"/>
          </p:cNvSpPr>
          <p:nvPr>
            <p:ph type="sldNum" sz="quarter" idx="10"/>
          </p:nvPr>
        </p:nvSpPr>
        <p:spPr/>
        <p:txBody>
          <a:bodyPr/>
          <a:lstStyle/>
          <a:p>
            <a:r>
              <a:rPr lang="en-US"/>
              <a:t>BROWN &amp; BROWN  |  </a:t>
            </a:r>
            <a:fld id="{0BDBB283-31B7-430F-95E5-02359FF226F2}" type="slidenum">
              <a:rPr lang="en-US" smtClean="0"/>
              <a:pPr/>
              <a:t>‹#›</a:t>
            </a:fld>
            <a:endParaRPr lang="en-US"/>
          </a:p>
        </p:txBody>
      </p:sp>
      <p:pic>
        <p:nvPicPr>
          <p:cNvPr id="8" name="Picture 7">
            <a:extLst>
              <a:ext uri="{FF2B5EF4-FFF2-40B4-BE49-F238E27FC236}">
                <a16:creationId xmlns:a16="http://schemas.microsoft.com/office/drawing/2014/main" id="{3F9A3BC8-EB3A-4E60-A93E-DAB820358A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737976" y="3133952"/>
            <a:ext cx="3162970" cy="6156972"/>
          </a:xfrm>
          <a:prstGeom prst="rect">
            <a:avLst/>
          </a:prstGeom>
          <a:effectLst/>
        </p:spPr>
      </p:pic>
      <p:sp>
        <p:nvSpPr>
          <p:cNvPr id="9" name="Picture Placeholder 26">
            <a:extLst>
              <a:ext uri="{FF2B5EF4-FFF2-40B4-BE49-F238E27FC236}">
                <a16:creationId xmlns:a16="http://schemas.microsoft.com/office/drawing/2014/main" id="{147B64D7-44C7-4A49-839C-4FE64C5957B7}"/>
              </a:ext>
            </a:extLst>
          </p:cNvPr>
          <p:cNvSpPr>
            <a:spLocks noGrp="1"/>
          </p:cNvSpPr>
          <p:nvPr>
            <p:ph type="pic" sz="quarter" idx="14" hasCustomPrompt="1"/>
          </p:nvPr>
        </p:nvSpPr>
        <p:spPr>
          <a:xfrm rot="19800000">
            <a:off x="2041399" y="3410548"/>
            <a:ext cx="2570211" cy="5569368"/>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pic>
        <p:nvPicPr>
          <p:cNvPr id="10" name="Picture 9">
            <a:extLst>
              <a:ext uri="{FF2B5EF4-FFF2-40B4-BE49-F238E27FC236}">
                <a16:creationId xmlns:a16="http://schemas.microsoft.com/office/drawing/2014/main" id="{0C646EBF-674A-49B6-B2D1-60DF0FBA8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2862223" y="-1506220"/>
            <a:ext cx="3162970" cy="6156972"/>
          </a:xfrm>
          <a:prstGeom prst="rect">
            <a:avLst/>
          </a:prstGeom>
          <a:effectLst/>
        </p:spPr>
      </p:pic>
      <p:sp>
        <p:nvSpPr>
          <p:cNvPr id="11" name="Picture Placeholder 26">
            <a:extLst>
              <a:ext uri="{FF2B5EF4-FFF2-40B4-BE49-F238E27FC236}">
                <a16:creationId xmlns:a16="http://schemas.microsoft.com/office/drawing/2014/main" id="{3D44DB29-7929-462A-8222-C403E6443925}"/>
              </a:ext>
            </a:extLst>
          </p:cNvPr>
          <p:cNvSpPr>
            <a:spLocks noGrp="1"/>
          </p:cNvSpPr>
          <p:nvPr>
            <p:ph type="pic" sz="quarter" idx="15" hasCustomPrompt="1"/>
          </p:nvPr>
        </p:nvSpPr>
        <p:spPr>
          <a:xfrm rot="19800000">
            <a:off x="3173292" y="-1217119"/>
            <a:ext cx="2570210" cy="5587894"/>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pic>
        <p:nvPicPr>
          <p:cNvPr id="12" name="Picture 11">
            <a:extLst>
              <a:ext uri="{FF2B5EF4-FFF2-40B4-BE49-F238E27FC236}">
                <a16:creationId xmlns:a16="http://schemas.microsoft.com/office/drawing/2014/main" id="{EC9B69A1-BD40-461A-AE3A-5A8D51921D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1429387" y="-2338802"/>
            <a:ext cx="3162970" cy="6156972"/>
          </a:xfrm>
          <a:prstGeom prst="rect">
            <a:avLst/>
          </a:prstGeom>
          <a:effectLst/>
        </p:spPr>
      </p:pic>
      <p:sp>
        <p:nvSpPr>
          <p:cNvPr id="13" name="Picture Placeholder 26">
            <a:extLst>
              <a:ext uri="{FF2B5EF4-FFF2-40B4-BE49-F238E27FC236}">
                <a16:creationId xmlns:a16="http://schemas.microsoft.com/office/drawing/2014/main" id="{1C72C9D0-DE66-46C7-BD79-9A6983FE26F8}"/>
              </a:ext>
            </a:extLst>
          </p:cNvPr>
          <p:cNvSpPr>
            <a:spLocks noGrp="1"/>
          </p:cNvSpPr>
          <p:nvPr>
            <p:ph type="pic" sz="quarter" idx="16" hasCustomPrompt="1"/>
          </p:nvPr>
        </p:nvSpPr>
        <p:spPr>
          <a:xfrm rot="19800000">
            <a:off x="-1107371" y="-2038388"/>
            <a:ext cx="2570210" cy="5586333"/>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pic>
        <p:nvPicPr>
          <p:cNvPr id="14" name="Picture 13">
            <a:extLst>
              <a:ext uri="{FF2B5EF4-FFF2-40B4-BE49-F238E27FC236}">
                <a16:creationId xmlns:a16="http://schemas.microsoft.com/office/drawing/2014/main" id="{377D96F4-0657-4D53-A0DC-18A75EDC5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800000">
            <a:off x="6068195" y="3965643"/>
            <a:ext cx="3162970" cy="6156972"/>
          </a:xfrm>
          <a:prstGeom prst="rect">
            <a:avLst/>
          </a:prstGeom>
          <a:effectLst/>
        </p:spPr>
      </p:pic>
      <p:sp>
        <p:nvSpPr>
          <p:cNvPr id="15" name="Picture Placeholder 26">
            <a:extLst>
              <a:ext uri="{FF2B5EF4-FFF2-40B4-BE49-F238E27FC236}">
                <a16:creationId xmlns:a16="http://schemas.microsoft.com/office/drawing/2014/main" id="{042E91CE-EA20-44CE-BC72-9EC24C7DFF36}"/>
              </a:ext>
            </a:extLst>
          </p:cNvPr>
          <p:cNvSpPr>
            <a:spLocks noGrp="1"/>
          </p:cNvSpPr>
          <p:nvPr>
            <p:ph type="pic" sz="quarter" idx="17" hasCustomPrompt="1"/>
          </p:nvPr>
        </p:nvSpPr>
        <p:spPr>
          <a:xfrm rot="19800000">
            <a:off x="6391561" y="4241663"/>
            <a:ext cx="2570211" cy="5578008"/>
          </a:xfrm>
          <a:custGeom>
            <a:avLst/>
            <a:gdLst>
              <a:gd name="connsiteX0" fmla="*/ 175875 w 1878807"/>
              <a:gd name="connsiteY0" fmla="*/ 0 h 4098133"/>
              <a:gd name="connsiteX1" fmla="*/ 416720 w 1878807"/>
              <a:gd name="connsiteY1" fmla="*/ 0 h 4098133"/>
              <a:gd name="connsiteX2" fmla="*/ 416720 w 1878807"/>
              <a:gd name="connsiteY2" fmla="*/ 70297 h 4098133"/>
              <a:gd name="connsiteX3" fmla="*/ 496728 w 1878807"/>
              <a:gd name="connsiteY3" fmla="*/ 150632 h 4098133"/>
              <a:gd name="connsiteX4" fmla="*/ 1379699 w 1878807"/>
              <a:gd name="connsiteY4" fmla="*/ 150632 h 4098133"/>
              <a:gd name="connsiteX5" fmla="*/ 1459707 w 1878807"/>
              <a:gd name="connsiteY5" fmla="*/ 70297 h 4098133"/>
              <a:gd name="connsiteX6" fmla="*/ 1459707 w 1878807"/>
              <a:gd name="connsiteY6" fmla="*/ 0 h 4098133"/>
              <a:gd name="connsiteX7" fmla="*/ 1702932 w 1878807"/>
              <a:gd name="connsiteY7" fmla="*/ 0 h 4098133"/>
              <a:gd name="connsiteX8" fmla="*/ 1878807 w 1878807"/>
              <a:gd name="connsiteY8" fmla="*/ 176593 h 4098133"/>
              <a:gd name="connsiteX9" fmla="*/ 1878807 w 1878807"/>
              <a:gd name="connsiteY9" fmla="*/ 3921540 h 4098133"/>
              <a:gd name="connsiteX10" fmla="*/ 1702932 w 1878807"/>
              <a:gd name="connsiteY10" fmla="*/ 4098133 h 4098133"/>
              <a:gd name="connsiteX11" fmla="*/ 175875 w 1878807"/>
              <a:gd name="connsiteY11" fmla="*/ 4098133 h 4098133"/>
              <a:gd name="connsiteX12" fmla="*/ 0 w 1878807"/>
              <a:gd name="connsiteY12" fmla="*/ 3921540 h 4098133"/>
              <a:gd name="connsiteX13" fmla="*/ 0 w 1878807"/>
              <a:gd name="connsiteY13" fmla="*/ 176593 h 4098133"/>
              <a:gd name="connsiteX14" fmla="*/ 175875 w 1878807"/>
              <a:gd name="connsiteY14" fmla="*/ 0 h 40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8807" h="4098133">
                <a:moveTo>
                  <a:pt x="175875" y="0"/>
                </a:moveTo>
                <a:lnTo>
                  <a:pt x="416720" y="0"/>
                </a:lnTo>
                <a:lnTo>
                  <a:pt x="416720" y="70297"/>
                </a:lnTo>
                <a:cubicBezTo>
                  <a:pt x="416720" y="114664"/>
                  <a:pt x="452541" y="150632"/>
                  <a:pt x="496728" y="150632"/>
                </a:cubicBezTo>
                <a:lnTo>
                  <a:pt x="1379699" y="150632"/>
                </a:lnTo>
                <a:cubicBezTo>
                  <a:pt x="1423886" y="150632"/>
                  <a:pt x="1459707" y="114664"/>
                  <a:pt x="1459707" y="70297"/>
                </a:cubicBezTo>
                <a:lnTo>
                  <a:pt x="1459707" y="0"/>
                </a:lnTo>
                <a:lnTo>
                  <a:pt x="1702932" y="0"/>
                </a:lnTo>
                <a:cubicBezTo>
                  <a:pt x="1800065" y="0"/>
                  <a:pt x="1878807" y="79064"/>
                  <a:pt x="1878807" y="176593"/>
                </a:cubicBezTo>
                <a:lnTo>
                  <a:pt x="1878807" y="3921540"/>
                </a:lnTo>
                <a:cubicBezTo>
                  <a:pt x="1878807" y="4019070"/>
                  <a:pt x="1800065" y="4098133"/>
                  <a:pt x="1702932" y="4098133"/>
                </a:cubicBezTo>
                <a:lnTo>
                  <a:pt x="175875" y="4098133"/>
                </a:lnTo>
                <a:cubicBezTo>
                  <a:pt x="78742" y="4098133"/>
                  <a:pt x="0" y="4019070"/>
                  <a:pt x="0" y="3921540"/>
                </a:cubicBezTo>
                <a:lnTo>
                  <a:pt x="0" y="176593"/>
                </a:lnTo>
                <a:cubicBezTo>
                  <a:pt x="0" y="79064"/>
                  <a:pt x="78742" y="0"/>
                  <a:pt x="175875" y="0"/>
                </a:cubicBezTo>
                <a:close/>
              </a:path>
            </a:pathLst>
          </a:custGeom>
          <a:solidFill>
            <a:schemeClr val="bg1">
              <a:lumMod val="85000"/>
            </a:schemeClr>
          </a:solidFill>
        </p:spPr>
        <p:txBody>
          <a:bodyPr wrap="square" anchor="t">
            <a:noAutofit/>
          </a:bodyPr>
          <a:lstStyle>
            <a:lvl1pPr marL="0" indent="0">
              <a:buNone/>
              <a:defRPr sz="1813">
                <a:solidFill>
                  <a:schemeClr val="bg1"/>
                </a:solidFill>
              </a:defRPr>
            </a:lvl1pPr>
          </a:lstStyle>
          <a:p>
            <a:r>
              <a:rPr lang="en-US"/>
              <a:t>Image Placeholder</a:t>
            </a:r>
          </a:p>
        </p:txBody>
      </p:sp>
      <p:sp>
        <p:nvSpPr>
          <p:cNvPr id="20" name="Rectangle 19">
            <a:extLst>
              <a:ext uri="{FF2B5EF4-FFF2-40B4-BE49-F238E27FC236}">
                <a16:creationId xmlns:a16="http://schemas.microsoft.com/office/drawing/2014/main" id="{F555D64D-C0C4-4B5C-8712-63103D0F4B1A}"/>
              </a:ext>
            </a:extLst>
          </p:cNvPr>
          <p:cNvSpPr/>
          <p:nvPr userDrawn="1"/>
        </p:nvSpPr>
        <p:spPr>
          <a:xfrm>
            <a:off x="0" y="7254244"/>
            <a:ext cx="13817600" cy="525929"/>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036507"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srgbClr val="FFFFFF"/>
              </a:solidFill>
              <a:effectLst/>
              <a:uLnTx/>
              <a:uFillTx/>
              <a:latin typeface="Calibri"/>
              <a:ea typeface="+mn-ea"/>
              <a:cs typeface="+mn-cs"/>
            </a:endParaRPr>
          </a:p>
        </p:txBody>
      </p:sp>
      <p:sp>
        <p:nvSpPr>
          <p:cNvPr id="21" name="Slide Number Placeholder 5">
            <a:extLst>
              <a:ext uri="{FF2B5EF4-FFF2-40B4-BE49-F238E27FC236}">
                <a16:creationId xmlns:a16="http://schemas.microsoft.com/office/drawing/2014/main" id="{DBCA0302-1E0D-4BA1-AA93-F1717188D536}"/>
              </a:ext>
            </a:extLst>
          </p:cNvPr>
          <p:cNvSpPr txBox="1">
            <a:spLocks/>
          </p:cNvSpPr>
          <p:nvPr userDrawn="1"/>
        </p:nvSpPr>
        <p:spPr>
          <a:xfrm>
            <a:off x="10444931" y="7366362"/>
            <a:ext cx="3108960" cy="326734"/>
          </a:xfrm>
          <a:prstGeom prst="rect">
            <a:avLst/>
          </a:prstGeom>
        </p:spPr>
        <p:txBody>
          <a:bodyPr vert="horz" lIns="138176" tIns="69088" rIns="138176" bIns="69088" rtlCol="0" anchor="ctr"/>
          <a:lstStyle>
            <a:defPPr>
              <a:defRPr lang="en-US"/>
            </a:defPPr>
            <a:lvl1pPr marL="0" algn="r" defTabSz="233730" rtl="0" eaLnBrk="1" latinLnBrk="0" hangingPunct="1">
              <a:defRPr sz="600" kern="1200" spc="51" baseline="0">
                <a:solidFill>
                  <a:schemeClr val="accent6"/>
                </a:solidFill>
                <a:latin typeface="Arial" panose="020B0604020202020204" pitchFamily="34" charset="0"/>
                <a:ea typeface="+mn-ea"/>
                <a:cs typeface="Arial" panose="020B0604020202020204" pitchFamily="34" charset="0"/>
              </a:defRPr>
            </a:lvl1pPr>
            <a:lvl2pPr marL="233730" algn="l" defTabSz="233730" rtl="0" eaLnBrk="1" latinLnBrk="0" hangingPunct="1">
              <a:defRPr sz="920" kern="1200">
                <a:solidFill>
                  <a:schemeClr val="tx1"/>
                </a:solidFill>
                <a:latin typeface="+mn-lt"/>
                <a:ea typeface="+mn-ea"/>
                <a:cs typeface="+mn-cs"/>
              </a:defRPr>
            </a:lvl2pPr>
            <a:lvl3pPr marL="467462" algn="l" defTabSz="233730" rtl="0" eaLnBrk="1" latinLnBrk="0" hangingPunct="1">
              <a:defRPr sz="920" kern="1200">
                <a:solidFill>
                  <a:schemeClr val="tx1"/>
                </a:solidFill>
                <a:latin typeface="+mn-lt"/>
                <a:ea typeface="+mn-ea"/>
                <a:cs typeface="+mn-cs"/>
              </a:defRPr>
            </a:lvl3pPr>
            <a:lvl4pPr marL="701192" algn="l" defTabSz="233730" rtl="0" eaLnBrk="1" latinLnBrk="0" hangingPunct="1">
              <a:defRPr sz="920" kern="1200">
                <a:solidFill>
                  <a:schemeClr val="tx1"/>
                </a:solidFill>
                <a:latin typeface="+mn-lt"/>
                <a:ea typeface="+mn-ea"/>
                <a:cs typeface="+mn-cs"/>
              </a:defRPr>
            </a:lvl4pPr>
            <a:lvl5pPr marL="934922" algn="l" defTabSz="233730" rtl="0" eaLnBrk="1" latinLnBrk="0" hangingPunct="1">
              <a:defRPr sz="920" kern="1200">
                <a:solidFill>
                  <a:schemeClr val="tx1"/>
                </a:solidFill>
                <a:latin typeface="+mn-lt"/>
                <a:ea typeface="+mn-ea"/>
                <a:cs typeface="+mn-cs"/>
              </a:defRPr>
            </a:lvl5pPr>
            <a:lvl6pPr marL="1168653" algn="l" defTabSz="233730" rtl="0" eaLnBrk="1" latinLnBrk="0" hangingPunct="1">
              <a:defRPr sz="920" kern="1200">
                <a:solidFill>
                  <a:schemeClr val="tx1"/>
                </a:solidFill>
                <a:latin typeface="+mn-lt"/>
                <a:ea typeface="+mn-ea"/>
                <a:cs typeface="+mn-cs"/>
              </a:defRPr>
            </a:lvl6pPr>
            <a:lvl7pPr marL="1402383" algn="l" defTabSz="233730" rtl="0" eaLnBrk="1" latinLnBrk="0" hangingPunct="1">
              <a:defRPr sz="920" kern="1200">
                <a:solidFill>
                  <a:schemeClr val="tx1"/>
                </a:solidFill>
                <a:latin typeface="+mn-lt"/>
                <a:ea typeface="+mn-ea"/>
                <a:cs typeface="+mn-cs"/>
              </a:defRPr>
            </a:lvl7pPr>
            <a:lvl8pPr marL="1636115" algn="l" defTabSz="233730" rtl="0" eaLnBrk="1" latinLnBrk="0" hangingPunct="1">
              <a:defRPr sz="920" kern="1200">
                <a:solidFill>
                  <a:schemeClr val="tx1"/>
                </a:solidFill>
                <a:latin typeface="+mn-lt"/>
                <a:ea typeface="+mn-ea"/>
                <a:cs typeface="+mn-cs"/>
              </a:defRPr>
            </a:lvl8pPr>
            <a:lvl9pPr marL="1869845" algn="l" defTabSz="233730" rtl="0" eaLnBrk="1" latinLnBrk="0" hangingPunct="1">
              <a:defRPr sz="920" kern="1200">
                <a:solidFill>
                  <a:schemeClr val="tx1"/>
                </a:solidFill>
                <a:latin typeface="+mn-lt"/>
                <a:ea typeface="+mn-ea"/>
                <a:cs typeface="+mn-cs"/>
              </a:defRPr>
            </a:lvl9pPr>
          </a:lstStyle>
          <a:p>
            <a:r>
              <a:rPr lang="en-US" sz="907"/>
              <a:t>BROWN &amp; BROWN  |  </a:t>
            </a:r>
            <a:fld id="{0BDBB283-31B7-430F-95E5-02359FF226F2}" type="slidenum">
              <a:rPr lang="en-US" sz="907" smtClean="0"/>
              <a:pPr/>
              <a:t>‹#›</a:t>
            </a:fld>
            <a:endParaRPr lang="en-US" sz="907"/>
          </a:p>
        </p:txBody>
      </p:sp>
      <p:grpSp>
        <p:nvGrpSpPr>
          <p:cNvPr id="22" name="Graphic 3">
            <a:extLst>
              <a:ext uri="{FF2B5EF4-FFF2-40B4-BE49-F238E27FC236}">
                <a16:creationId xmlns:a16="http://schemas.microsoft.com/office/drawing/2014/main" id="{22F19A90-CE05-4A8F-9771-C8967D135C8D}"/>
              </a:ext>
            </a:extLst>
          </p:cNvPr>
          <p:cNvGrpSpPr/>
          <p:nvPr userDrawn="1"/>
        </p:nvGrpSpPr>
        <p:grpSpPr>
          <a:xfrm>
            <a:off x="205007" y="7360941"/>
            <a:ext cx="303339" cy="312531"/>
            <a:chOff x="159273" y="4591205"/>
            <a:chExt cx="485114" cy="499814"/>
          </a:xfrm>
        </p:grpSpPr>
        <p:sp>
          <p:nvSpPr>
            <p:cNvPr id="23" name="Freeform: Shape 22">
              <a:extLst>
                <a:ext uri="{FF2B5EF4-FFF2-40B4-BE49-F238E27FC236}">
                  <a16:creationId xmlns:a16="http://schemas.microsoft.com/office/drawing/2014/main" id="{C3D924BD-4415-4B6C-92BC-84BED414DD55}"/>
                </a:ext>
              </a:extLst>
            </p:cNvPr>
            <p:cNvSpPr/>
            <p:nvPr/>
          </p:nvSpPr>
          <p:spPr>
            <a:xfrm>
              <a:off x="614466" y="5058377"/>
              <a:ext cx="30287" cy="30289"/>
            </a:xfrm>
            <a:custGeom>
              <a:avLst/>
              <a:gdLst>
                <a:gd name="connsiteX0" fmla="*/ 15186 w 30287"/>
                <a:gd name="connsiteY0" fmla="*/ -31 h 30289"/>
                <a:gd name="connsiteX1" fmla="*/ 30253 w 30287"/>
                <a:gd name="connsiteY1" fmla="*/ 15184 h 30289"/>
                <a:gd name="connsiteX2" fmla="*/ 15038 w 30287"/>
                <a:gd name="connsiteY2" fmla="*/ 30251 h 30289"/>
                <a:gd name="connsiteX3" fmla="*/ -29 w 30287"/>
                <a:gd name="connsiteY3" fmla="*/ 15037 h 30289"/>
                <a:gd name="connsiteX4" fmla="*/ 14292 w 30287"/>
                <a:gd name="connsiteY4" fmla="*/ -33 h 30289"/>
                <a:gd name="connsiteX5" fmla="*/ 15112 w 30287"/>
                <a:gd name="connsiteY5" fmla="*/ -31 h 30289"/>
                <a:gd name="connsiteX6" fmla="*/ 15186 w 30287"/>
                <a:gd name="connsiteY6" fmla="*/ 2982 h 30289"/>
                <a:gd name="connsiteX7" fmla="*/ 4038 w 30287"/>
                <a:gd name="connsiteY7" fmla="*/ 16017 h 30289"/>
                <a:gd name="connsiteX8" fmla="*/ 15186 w 30287"/>
                <a:gd name="connsiteY8" fmla="*/ 27165 h 30289"/>
                <a:gd name="connsiteX9" fmla="*/ 26730 w 30287"/>
                <a:gd name="connsiteY9" fmla="*/ 15337 h 30289"/>
                <a:gd name="connsiteX10" fmla="*/ 26726 w 30287"/>
                <a:gd name="connsiteY10" fmla="*/ 15110 h 30289"/>
                <a:gd name="connsiteX11" fmla="*/ 15193 w 30287"/>
                <a:gd name="connsiteY11" fmla="*/ 2983 h 30289"/>
                <a:gd name="connsiteX12" fmla="*/ 15186 w 30287"/>
                <a:gd name="connsiteY12" fmla="*/ 2982 h 30289"/>
                <a:gd name="connsiteX13" fmla="*/ 12687 w 30287"/>
                <a:gd name="connsiteY13" fmla="*/ 23857 h 30289"/>
                <a:gd name="connsiteX14" fmla="*/ 9085 w 30287"/>
                <a:gd name="connsiteY14" fmla="*/ 23857 h 30289"/>
                <a:gd name="connsiteX15" fmla="*/ 9085 w 30287"/>
                <a:gd name="connsiteY15" fmla="*/ 7099 h 30289"/>
                <a:gd name="connsiteX16" fmla="*/ 14451 w 30287"/>
                <a:gd name="connsiteY16" fmla="*/ 6584 h 30289"/>
                <a:gd name="connsiteX17" fmla="*/ 20257 w 30287"/>
                <a:gd name="connsiteY17" fmla="*/ 7907 h 30289"/>
                <a:gd name="connsiteX18" fmla="*/ 21727 w 30287"/>
                <a:gd name="connsiteY18" fmla="*/ 11582 h 30289"/>
                <a:gd name="connsiteX19" fmla="*/ 18493 w 30287"/>
                <a:gd name="connsiteY19" fmla="*/ 15478 h 30289"/>
                <a:gd name="connsiteX20" fmla="*/ 18493 w 30287"/>
                <a:gd name="connsiteY20" fmla="*/ 15478 h 30289"/>
                <a:gd name="connsiteX21" fmla="*/ 21213 w 30287"/>
                <a:gd name="connsiteY21" fmla="*/ 19594 h 30289"/>
                <a:gd name="connsiteX22" fmla="*/ 22095 w 30287"/>
                <a:gd name="connsiteY22" fmla="*/ 23784 h 30289"/>
                <a:gd name="connsiteX23" fmla="*/ 18420 w 30287"/>
                <a:gd name="connsiteY23" fmla="*/ 23784 h 30289"/>
                <a:gd name="connsiteX24" fmla="*/ 17464 w 30287"/>
                <a:gd name="connsiteY24" fmla="*/ 19373 h 30289"/>
                <a:gd name="connsiteX25" fmla="*/ 14416 w 30287"/>
                <a:gd name="connsiteY25" fmla="*/ 16861 h 30289"/>
                <a:gd name="connsiteX26" fmla="*/ 14304 w 30287"/>
                <a:gd name="connsiteY26" fmla="*/ 16874 h 30289"/>
                <a:gd name="connsiteX27" fmla="*/ 12687 w 30287"/>
                <a:gd name="connsiteY27" fmla="*/ 16874 h 30289"/>
                <a:gd name="connsiteX28" fmla="*/ 12687 w 30287"/>
                <a:gd name="connsiteY28" fmla="*/ 14155 h 30289"/>
                <a:gd name="connsiteX29" fmla="*/ 14377 w 30287"/>
                <a:gd name="connsiteY29" fmla="*/ 14155 h 30289"/>
                <a:gd name="connsiteX30" fmla="*/ 18052 w 30287"/>
                <a:gd name="connsiteY30" fmla="*/ 11729 h 30289"/>
                <a:gd name="connsiteX31" fmla="*/ 14598 w 30287"/>
                <a:gd name="connsiteY31" fmla="*/ 9304 h 30289"/>
                <a:gd name="connsiteX32" fmla="*/ 12687 w 30287"/>
                <a:gd name="connsiteY32" fmla="*/ 9304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87" h="30289">
                  <a:moveTo>
                    <a:pt x="15186" y="-31"/>
                  </a:moveTo>
                  <a:cubicBezTo>
                    <a:pt x="23548" y="10"/>
                    <a:pt x="30294" y="6821"/>
                    <a:pt x="30253" y="15184"/>
                  </a:cubicBezTo>
                  <a:cubicBezTo>
                    <a:pt x="30213" y="23546"/>
                    <a:pt x="23401" y="30292"/>
                    <a:pt x="15038" y="30251"/>
                  </a:cubicBezTo>
                  <a:cubicBezTo>
                    <a:pt x="6676" y="30211"/>
                    <a:pt x="-70" y="23399"/>
                    <a:pt x="-29" y="15037"/>
                  </a:cubicBezTo>
                  <a:cubicBezTo>
                    <a:pt x="-236" y="6921"/>
                    <a:pt x="6176" y="174"/>
                    <a:pt x="14292" y="-33"/>
                  </a:cubicBezTo>
                  <a:cubicBezTo>
                    <a:pt x="14566" y="-40"/>
                    <a:pt x="14839" y="-39"/>
                    <a:pt x="15112" y="-31"/>
                  </a:cubicBezTo>
                  <a:close/>
                  <a:moveTo>
                    <a:pt x="15186" y="2982"/>
                  </a:moveTo>
                  <a:cubicBezTo>
                    <a:pt x="8508" y="3503"/>
                    <a:pt x="3517" y="9339"/>
                    <a:pt x="4038" y="16017"/>
                  </a:cubicBezTo>
                  <a:cubicBezTo>
                    <a:pt x="4503" y="21971"/>
                    <a:pt x="9232" y="26700"/>
                    <a:pt x="15186" y="27165"/>
                  </a:cubicBezTo>
                  <a:cubicBezTo>
                    <a:pt x="21640" y="27087"/>
                    <a:pt x="26808" y="21791"/>
                    <a:pt x="26730" y="15337"/>
                  </a:cubicBezTo>
                  <a:cubicBezTo>
                    <a:pt x="26730" y="15262"/>
                    <a:pt x="26728" y="15186"/>
                    <a:pt x="26726" y="15110"/>
                  </a:cubicBezTo>
                  <a:cubicBezTo>
                    <a:pt x="26890" y="8577"/>
                    <a:pt x="21727" y="3147"/>
                    <a:pt x="15193" y="2983"/>
                  </a:cubicBezTo>
                  <a:cubicBezTo>
                    <a:pt x="15191" y="2983"/>
                    <a:pt x="15188" y="2983"/>
                    <a:pt x="15186" y="2982"/>
                  </a:cubicBezTo>
                  <a:close/>
                  <a:moveTo>
                    <a:pt x="12687" y="23857"/>
                  </a:moveTo>
                  <a:lnTo>
                    <a:pt x="9085" y="23857"/>
                  </a:lnTo>
                  <a:lnTo>
                    <a:pt x="9085" y="7099"/>
                  </a:lnTo>
                  <a:cubicBezTo>
                    <a:pt x="10854" y="6763"/>
                    <a:pt x="12650" y="6591"/>
                    <a:pt x="14451" y="6584"/>
                  </a:cubicBezTo>
                  <a:cubicBezTo>
                    <a:pt x="16476" y="6415"/>
                    <a:pt x="18505" y="6877"/>
                    <a:pt x="20257" y="7907"/>
                  </a:cubicBezTo>
                  <a:cubicBezTo>
                    <a:pt x="21300" y="8831"/>
                    <a:pt x="21846" y="10194"/>
                    <a:pt x="21727" y="11582"/>
                  </a:cubicBezTo>
                  <a:cubicBezTo>
                    <a:pt x="21697" y="13479"/>
                    <a:pt x="20352" y="15099"/>
                    <a:pt x="18493" y="15478"/>
                  </a:cubicBezTo>
                  <a:lnTo>
                    <a:pt x="18493" y="15478"/>
                  </a:lnTo>
                  <a:cubicBezTo>
                    <a:pt x="19963" y="15478"/>
                    <a:pt x="20919" y="17095"/>
                    <a:pt x="21213" y="19594"/>
                  </a:cubicBezTo>
                  <a:cubicBezTo>
                    <a:pt x="21308" y="21025"/>
                    <a:pt x="21605" y="22436"/>
                    <a:pt x="22095" y="23784"/>
                  </a:cubicBezTo>
                  <a:lnTo>
                    <a:pt x="18420" y="23784"/>
                  </a:lnTo>
                  <a:cubicBezTo>
                    <a:pt x="17886" y="22369"/>
                    <a:pt x="17564" y="20882"/>
                    <a:pt x="17464" y="19373"/>
                  </a:cubicBezTo>
                  <a:cubicBezTo>
                    <a:pt x="17316" y="17838"/>
                    <a:pt x="15952" y="16713"/>
                    <a:pt x="14416" y="16861"/>
                  </a:cubicBezTo>
                  <a:cubicBezTo>
                    <a:pt x="14379" y="16865"/>
                    <a:pt x="14341" y="16869"/>
                    <a:pt x="14304" y="16874"/>
                  </a:cubicBezTo>
                  <a:lnTo>
                    <a:pt x="12687" y="16874"/>
                  </a:lnTo>
                  <a:close/>
                  <a:moveTo>
                    <a:pt x="12687" y="14155"/>
                  </a:moveTo>
                  <a:lnTo>
                    <a:pt x="14377" y="14155"/>
                  </a:lnTo>
                  <a:cubicBezTo>
                    <a:pt x="16435" y="14155"/>
                    <a:pt x="18052" y="13493"/>
                    <a:pt x="18052" y="11729"/>
                  </a:cubicBezTo>
                  <a:cubicBezTo>
                    <a:pt x="18052" y="9965"/>
                    <a:pt x="17023" y="9304"/>
                    <a:pt x="14598" y="9304"/>
                  </a:cubicBezTo>
                  <a:lnTo>
                    <a:pt x="12687" y="9304"/>
                  </a:lnTo>
                  <a:close/>
                </a:path>
              </a:pathLst>
            </a:custGeom>
            <a:solidFill>
              <a:srgbClr val="231F20"/>
            </a:solidFill>
            <a:ln w="721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E4A5513-B10B-485A-8273-C2A05A86AD52}"/>
                </a:ext>
              </a:extLst>
            </p:cNvPr>
            <p:cNvSpPr/>
            <p:nvPr/>
          </p:nvSpPr>
          <p:spPr>
            <a:xfrm>
              <a:off x="159273" y="4591205"/>
              <a:ext cx="444393" cy="483129"/>
            </a:xfrm>
            <a:custGeom>
              <a:avLst/>
              <a:gdLst>
                <a:gd name="connsiteX0" fmla="*/ 0 w 444393"/>
                <a:gd name="connsiteY0" fmla="*/ 0 h 483129"/>
                <a:gd name="connsiteX1" fmla="*/ 444394 w 444393"/>
                <a:gd name="connsiteY1" fmla="*/ 0 h 483129"/>
                <a:gd name="connsiteX2" fmla="*/ 444394 w 444393"/>
                <a:gd name="connsiteY2" fmla="*/ 483129 h 483129"/>
                <a:gd name="connsiteX3" fmla="*/ 0 w 444393"/>
                <a:gd name="connsiteY3" fmla="*/ 483129 h 483129"/>
              </a:gdLst>
              <a:ahLst/>
              <a:cxnLst>
                <a:cxn ang="0">
                  <a:pos x="connsiteX0" y="connsiteY0"/>
                </a:cxn>
                <a:cxn ang="0">
                  <a:pos x="connsiteX1" y="connsiteY1"/>
                </a:cxn>
                <a:cxn ang="0">
                  <a:pos x="connsiteX2" y="connsiteY2"/>
                </a:cxn>
                <a:cxn ang="0">
                  <a:pos x="connsiteX3" y="connsiteY3"/>
                </a:cxn>
              </a:cxnLst>
              <a:rect l="l" t="t" r="r" b="b"/>
              <a:pathLst>
                <a:path w="444393" h="483129">
                  <a:moveTo>
                    <a:pt x="0" y="0"/>
                  </a:moveTo>
                  <a:lnTo>
                    <a:pt x="444394" y="0"/>
                  </a:lnTo>
                  <a:lnTo>
                    <a:pt x="444394" y="483129"/>
                  </a:lnTo>
                  <a:lnTo>
                    <a:pt x="0" y="483129"/>
                  </a:lnTo>
                  <a:close/>
                </a:path>
              </a:pathLst>
            </a:custGeom>
            <a:solidFill>
              <a:schemeClr val="tx1"/>
            </a:solidFill>
            <a:ln w="721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DE1B6C3-3D57-4357-B98F-0A27B729E704}"/>
                </a:ext>
              </a:extLst>
            </p:cNvPr>
            <p:cNvSpPr/>
            <p:nvPr/>
          </p:nvSpPr>
          <p:spPr>
            <a:xfrm>
              <a:off x="261073" y="4644714"/>
              <a:ext cx="240792" cy="376183"/>
            </a:xfrm>
            <a:custGeom>
              <a:avLst/>
              <a:gdLst>
                <a:gd name="connsiteX0" fmla="*/ 184309 w 240792"/>
                <a:gd name="connsiteY0" fmla="*/ 250384 h 376183"/>
                <a:gd name="connsiteX1" fmla="*/ 184309 w 240792"/>
                <a:gd name="connsiteY1" fmla="*/ 249649 h 376183"/>
                <a:gd name="connsiteX2" fmla="*/ 226573 w 240792"/>
                <a:gd name="connsiteY2" fmla="*/ 200623 h 376183"/>
                <a:gd name="connsiteX3" fmla="*/ 179238 w 240792"/>
                <a:gd name="connsiteY3" fmla="*/ 151376 h 376183"/>
                <a:gd name="connsiteX4" fmla="*/ 123670 w 240792"/>
                <a:gd name="connsiteY4" fmla="*/ 99925 h 376183"/>
                <a:gd name="connsiteX5" fmla="*/ 123670 w 240792"/>
                <a:gd name="connsiteY5" fmla="*/ 99116 h 376183"/>
                <a:gd name="connsiteX6" fmla="*/ 165787 w 240792"/>
                <a:gd name="connsiteY6" fmla="*/ 50090 h 376183"/>
                <a:gd name="connsiteX7" fmla="*/ 106250 w 240792"/>
                <a:gd name="connsiteY7" fmla="*/ -38 h 376183"/>
                <a:gd name="connsiteX8" fmla="*/ -34 w 240792"/>
                <a:gd name="connsiteY8" fmla="*/ -38 h 376183"/>
                <a:gd name="connsiteX9" fmla="*/ -34 w 240792"/>
                <a:gd name="connsiteY9" fmla="*/ 10620 h 376183"/>
                <a:gd name="connsiteX10" fmla="*/ 20914 w 240792"/>
                <a:gd name="connsiteY10" fmla="*/ 10620 h 376183"/>
                <a:gd name="connsiteX11" fmla="*/ 30837 w 240792"/>
                <a:gd name="connsiteY11" fmla="*/ 60748 h 376183"/>
                <a:gd name="connsiteX12" fmla="*/ 30837 w 240792"/>
                <a:gd name="connsiteY12" fmla="*/ 209222 h 376183"/>
                <a:gd name="connsiteX13" fmla="*/ 26649 w 240792"/>
                <a:gd name="connsiteY13" fmla="*/ 214917 h 376183"/>
                <a:gd name="connsiteX14" fmla="*/ 25471 w 240792"/>
                <a:gd name="connsiteY14" fmla="*/ 214956 h 376183"/>
                <a:gd name="connsiteX15" fmla="*/ 8860 w 240792"/>
                <a:gd name="connsiteY15" fmla="*/ 214956 h 376183"/>
                <a:gd name="connsiteX16" fmla="*/ 8860 w 240792"/>
                <a:gd name="connsiteY16" fmla="*/ 225613 h 376183"/>
                <a:gd name="connsiteX17" fmla="*/ 91623 w 240792"/>
                <a:gd name="connsiteY17" fmla="*/ 225613 h 376183"/>
                <a:gd name="connsiteX18" fmla="*/ 91623 w 240792"/>
                <a:gd name="connsiteY18" fmla="*/ 359828 h 376183"/>
                <a:gd name="connsiteX19" fmla="*/ 87350 w 240792"/>
                <a:gd name="connsiteY19" fmla="*/ 365459 h 376183"/>
                <a:gd name="connsiteX20" fmla="*/ 86257 w 240792"/>
                <a:gd name="connsiteY20" fmla="*/ 365488 h 376183"/>
                <a:gd name="connsiteX21" fmla="*/ 69646 w 240792"/>
                <a:gd name="connsiteY21" fmla="*/ 365488 h 376183"/>
                <a:gd name="connsiteX22" fmla="*/ 69646 w 240792"/>
                <a:gd name="connsiteY22" fmla="*/ 376146 h 376183"/>
                <a:gd name="connsiteX23" fmla="*/ 151086 w 240792"/>
                <a:gd name="connsiteY23" fmla="*/ 376146 h 376183"/>
                <a:gd name="connsiteX24" fmla="*/ 240759 w 240792"/>
                <a:gd name="connsiteY24" fmla="*/ 310802 h 376183"/>
                <a:gd name="connsiteX25" fmla="*/ 184309 w 240792"/>
                <a:gd name="connsiteY25" fmla="*/ 250384 h 376183"/>
                <a:gd name="connsiteX26" fmla="*/ 60899 w 240792"/>
                <a:gd name="connsiteY26" fmla="*/ 19146 h 376183"/>
                <a:gd name="connsiteX27" fmla="*/ 68249 w 240792"/>
                <a:gd name="connsiteY27" fmla="*/ 12751 h 376183"/>
                <a:gd name="connsiteX28" fmla="*/ 96107 w 240792"/>
                <a:gd name="connsiteY28" fmla="*/ 12751 h 376183"/>
                <a:gd name="connsiteX29" fmla="*/ 138250 w 240792"/>
                <a:gd name="connsiteY29" fmla="*/ 53207 h 376183"/>
                <a:gd name="connsiteX30" fmla="*/ 138223 w 240792"/>
                <a:gd name="connsiteY30" fmla="*/ 55750 h 376183"/>
                <a:gd name="connsiteX31" fmla="*/ 111322 w 240792"/>
                <a:gd name="connsiteY31" fmla="*/ 96250 h 376183"/>
                <a:gd name="connsiteX32" fmla="*/ 60973 w 240792"/>
                <a:gd name="connsiteY32" fmla="*/ 93383 h 376183"/>
                <a:gd name="connsiteX33" fmla="*/ 80451 w 240792"/>
                <a:gd name="connsiteY33" fmla="*/ 104041 h 376183"/>
                <a:gd name="connsiteX34" fmla="*/ 148440 w 240792"/>
                <a:gd name="connsiteY34" fmla="*/ 150568 h 376183"/>
                <a:gd name="connsiteX35" fmla="*/ 60899 w 240792"/>
                <a:gd name="connsiteY35" fmla="*/ 150568 h 376183"/>
                <a:gd name="connsiteX36" fmla="*/ 60899 w 240792"/>
                <a:gd name="connsiteY36" fmla="*/ 104041 h 376183"/>
                <a:gd name="connsiteX37" fmla="*/ 149837 w 240792"/>
                <a:gd name="connsiteY37" fmla="*/ 163357 h 376183"/>
                <a:gd name="connsiteX38" fmla="*/ 121685 w 240792"/>
                <a:gd name="connsiteY38" fmla="*/ 208487 h 376183"/>
                <a:gd name="connsiteX39" fmla="*/ 121685 w 240792"/>
                <a:gd name="connsiteY39" fmla="*/ 169752 h 376183"/>
                <a:gd name="connsiteX40" fmla="*/ 129036 w 240792"/>
                <a:gd name="connsiteY40" fmla="*/ 163357 h 376183"/>
                <a:gd name="connsiteX41" fmla="*/ 75453 w 240792"/>
                <a:gd name="connsiteY41" fmla="*/ 212824 h 376183"/>
                <a:gd name="connsiteX42" fmla="*/ 60752 w 240792"/>
                <a:gd name="connsiteY42" fmla="*/ 168723 h 376183"/>
                <a:gd name="connsiteX43" fmla="*/ 60752 w 240792"/>
                <a:gd name="connsiteY43" fmla="*/ 161373 h 376183"/>
                <a:gd name="connsiteX44" fmla="*/ 81406 w 240792"/>
                <a:gd name="connsiteY44" fmla="*/ 161373 h 376183"/>
                <a:gd name="connsiteX45" fmla="*/ 91329 w 240792"/>
                <a:gd name="connsiteY45" fmla="*/ 211428 h 376183"/>
                <a:gd name="connsiteX46" fmla="*/ 91329 w 240792"/>
                <a:gd name="connsiteY46" fmla="*/ 212971 h 376183"/>
                <a:gd name="connsiteX47" fmla="*/ 179238 w 240792"/>
                <a:gd name="connsiteY47" fmla="*/ 169605 h 376183"/>
                <a:gd name="connsiteX48" fmla="*/ 198936 w 240792"/>
                <a:gd name="connsiteY48" fmla="*/ 206356 h 376183"/>
                <a:gd name="connsiteX49" fmla="*/ 172034 w 240792"/>
                <a:gd name="connsiteY49" fmla="*/ 246856 h 376183"/>
                <a:gd name="connsiteX50" fmla="*/ 121685 w 240792"/>
                <a:gd name="connsiteY50" fmla="*/ 243989 h 376183"/>
                <a:gd name="connsiteX51" fmla="*/ 121685 w 240792"/>
                <a:gd name="connsiteY51" fmla="*/ 222673 h 376183"/>
                <a:gd name="connsiteX52" fmla="*/ 179238 w 240792"/>
                <a:gd name="connsiteY52" fmla="*/ 169605 h 376183"/>
                <a:gd name="connsiteX53" fmla="*/ 158584 w 240792"/>
                <a:gd name="connsiteY53" fmla="*/ 363356 h 376183"/>
                <a:gd name="connsiteX54" fmla="*/ 136533 w 240792"/>
                <a:gd name="connsiteY54" fmla="*/ 363356 h 376183"/>
                <a:gd name="connsiteX55" fmla="*/ 121832 w 240792"/>
                <a:gd name="connsiteY55" fmla="*/ 319255 h 376183"/>
                <a:gd name="connsiteX56" fmla="*/ 121832 w 240792"/>
                <a:gd name="connsiteY56" fmla="*/ 254573 h 376183"/>
                <a:gd name="connsiteX57" fmla="*/ 141311 w 240792"/>
                <a:gd name="connsiteY57" fmla="*/ 254573 h 376183"/>
                <a:gd name="connsiteX58" fmla="*/ 210770 w 240792"/>
                <a:gd name="connsiteY58" fmla="*/ 313375 h 376183"/>
                <a:gd name="connsiteX59" fmla="*/ 158584 w 240792"/>
                <a:gd name="connsiteY59" fmla="*/ 363356 h 37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792" h="376183">
                  <a:moveTo>
                    <a:pt x="184309" y="250384"/>
                  </a:moveTo>
                  <a:lnTo>
                    <a:pt x="184309" y="249649"/>
                  </a:lnTo>
                  <a:cubicBezTo>
                    <a:pt x="206360" y="241490"/>
                    <a:pt x="226573" y="226275"/>
                    <a:pt x="226573" y="200623"/>
                  </a:cubicBezTo>
                  <a:cubicBezTo>
                    <a:pt x="226573" y="173721"/>
                    <a:pt x="207903" y="155419"/>
                    <a:pt x="179238" y="151376"/>
                  </a:cubicBezTo>
                  <a:cubicBezTo>
                    <a:pt x="175122" y="123372"/>
                    <a:pt x="151307" y="105291"/>
                    <a:pt x="123670" y="99925"/>
                  </a:cubicBezTo>
                  <a:lnTo>
                    <a:pt x="123670" y="99116"/>
                  </a:lnTo>
                  <a:cubicBezTo>
                    <a:pt x="145280" y="90958"/>
                    <a:pt x="165787" y="75302"/>
                    <a:pt x="165787" y="50090"/>
                  </a:cubicBezTo>
                  <a:cubicBezTo>
                    <a:pt x="165787" y="19514"/>
                    <a:pt x="141678" y="-38"/>
                    <a:pt x="106250" y="-38"/>
                  </a:cubicBezTo>
                  <a:lnTo>
                    <a:pt x="-34" y="-38"/>
                  </a:lnTo>
                  <a:lnTo>
                    <a:pt x="-34" y="10620"/>
                  </a:lnTo>
                  <a:lnTo>
                    <a:pt x="20914" y="10620"/>
                  </a:lnTo>
                  <a:cubicBezTo>
                    <a:pt x="30102" y="10620"/>
                    <a:pt x="30837" y="24144"/>
                    <a:pt x="30837" y="60748"/>
                  </a:cubicBezTo>
                  <a:lnTo>
                    <a:pt x="30837" y="209222"/>
                  </a:lnTo>
                  <a:cubicBezTo>
                    <a:pt x="31253" y="211951"/>
                    <a:pt x="29378" y="214501"/>
                    <a:pt x="26649" y="214917"/>
                  </a:cubicBezTo>
                  <a:cubicBezTo>
                    <a:pt x="26259" y="214976"/>
                    <a:pt x="25864" y="214989"/>
                    <a:pt x="25471" y="214956"/>
                  </a:cubicBezTo>
                  <a:lnTo>
                    <a:pt x="8860" y="214956"/>
                  </a:lnTo>
                  <a:lnTo>
                    <a:pt x="8860" y="225613"/>
                  </a:lnTo>
                  <a:lnTo>
                    <a:pt x="91623" y="225613"/>
                  </a:lnTo>
                  <a:lnTo>
                    <a:pt x="91623" y="359828"/>
                  </a:lnTo>
                  <a:cubicBezTo>
                    <a:pt x="91998" y="362563"/>
                    <a:pt x="90085" y="365084"/>
                    <a:pt x="87350" y="365459"/>
                  </a:cubicBezTo>
                  <a:cubicBezTo>
                    <a:pt x="86988" y="365508"/>
                    <a:pt x="86622" y="365518"/>
                    <a:pt x="86257" y="365488"/>
                  </a:cubicBezTo>
                  <a:lnTo>
                    <a:pt x="69646" y="365488"/>
                  </a:lnTo>
                  <a:lnTo>
                    <a:pt x="69646" y="376146"/>
                  </a:lnTo>
                  <a:lnTo>
                    <a:pt x="151086" y="376146"/>
                  </a:lnTo>
                  <a:cubicBezTo>
                    <a:pt x="220913" y="376146"/>
                    <a:pt x="240759" y="340277"/>
                    <a:pt x="240759" y="310802"/>
                  </a:cubicBezTo>
                  <a:cubicBezTo>
                    <a:pt x="240759" y="277726"/>
                    <a:pt x="214886" y="256411"/>
                    <a:pt x="184309" y="250384"/>
                  </a:cubicBezTo>
                  <a:close/>
                  <a:moveTo>
                    <a:pt x="60899" y="19146"/>
                  </a:moveTo>
                  <a:cubicBezTo>
                    <a:pt x="60899" y="12751"/>
                    <a:pt x="62737" y="12751"/>
                    <a:pt x="68249" y="12751"/>
                  </a:cubicBezTo>
                  <a:lnTo>
                    <a:pt x="96107" y="12751"/>
                  </a:lnTo>
                  <a:cubicBezTo>
                    <a:pt x="118916" y="12286"/>
                    <a:pt x="137784" y="30398"/>
                    <a:pt x="138250" y="53207"/>
                  </a:cubicBezTo>
                  <a:cubicBezTo>
                    <a:pt x="138267" y="54055"/>
                    <a:pt x="138258" y="54903"/>
                    <a:pt x="138223" y="55750"/>
                  </a:cubicBezTo>
                  <a:cubicBezTo>
                    <a:pt x="138223" y="75302"/>
                    <a:pt x="127639" y="87356"/>
                    <a:pt x="111322" y="96250"/>
                  </a:cubicBezTo>
                  <a:cubicBezTo>
                    <a:pt x="100296" y="93751"/>
                    <a:pt x="93975" y="93383"/>
                    <a:pt x="60973" y="93383"/>
                  </a:cubicBezTo>
                  <a:close/>
                  <a:moveTo>
                    <a:pt x="80451" y="104041"/>
                  </a:moveTo>
                  <a:cubicBezTo>
                    <a:pt x="127713" y="104041"/>
                    <a:pt x="144030" y="130722"/>
                    <a:pt x="148440" y="150568"/>
                  </a:cubicBezTo>
                  <a:lnTo>
                    <a:pt x="60899" y="150568"/>
                  </a:lnTo>
                  <a:lnTo>
                    <a:pt x="60899" y="104041"/>
                  </a:lnTo>
                  <a:close/>
                  <a:moveTo>
                    <a:pt x="149837" y="163357"/>
                  </a:moveTo>
                  <a:cubicBezTo>
                    <a:pt x="150591" y="182749"/>
                    <a:pt x="139433" y="200637"/>
                    <a:pt x="121685" y="208487"/>
                  </a:cubicBezTo>
                  <a:lnTo>
                    <a:pt x="121685" y="169752"/>
                  </a:lnTo>
                  <a:cubicBezTo>
                    <a:pt x="121685" y="163357"/>
                    <a:pt x="123450" y="163357"/>
                    <a:pt x="129036" y="163357"/>
                  </a:cubicBezTo>
                  <a:close/>
                  <a:moveTo>
                    <a:pt x="75453" y="212824"/>
                  </a:moveTo>
                  <a:cubicBezTo>
                    <a:pt x="64795" y="212824"/>
                    <a:pt x="60752" y="212824"/>
                    <a:pt x="60752" y="168723"/>
                  </a:cubicBezTo>
                  <a:lnTo>
                    <a:pt x="60752" y="161373"/>
                  </a:lnTo>
                  <a:lnTo>
                    <a:pt x="81406" y="161373"/>
                  </a:lnTo>
                  <a:cubicBezTo>
                    <a:pt x="90594" y="161373"/>
                    <a:pt x="91329" y="174897"/>
                    <a:pt x="91329" y="211428"/>
                  </a:cubicBezTo>
                  <a:lnTo>
                    <a:pt x="91329" y="212971"/>
                  </a:lnTo>
                  <a:close/>
                  <a:moveTo>
                    <a:pt x="179238" y="169605"/>
                  </a:moveTo>
                  <a:cubicBezTo>
                    <a:pt x="192140" y="177227"/>
                    <a:pt x="199732" y="191392"/>
                    <a:pt x="198936" y="206356"/>
                  </a:cubicBezTo>
                  <a:cubicBezTo>
                    <a:pt x="198936" y="225907"/>
                    <a:pt x="188278" y="237962"/>
                    <a:pt x="172034" y="246856"/>
                  </a:cubicBezTo>
                  <a:cubicBezTo>
                    <a:pt x="161009" y="244356"/>
                    <a:pt x="154688" y="243989"/>
                    <a:pt x="121685" y="243989"/>
                  </a:cubicBezTo>
                  <a:lnTo>
                    <a:pt x="121685" y="222673"/>
                  </a:lnTo>
                  <a:cubicBezTo>
                    <a:pt x="160642" y="214662"/>
                    <a:pt x="176004" y="191655"/>
                    <a:pt x="179238" y="169605"/>
                  </a:cubicBezTo>
                  <a:close/>
                  <a:moveTo>
                    <a:pt x="158584" y="363356"/>
                  </a:moveTo>
                  <a:lnTo>
                    <a:pt x="136533" y="363356"/>
                  </a:lnTo>
                  <a:cubicBezTo>
                    <a:pt x="125875" y="363356"/>
                    <a:pt x="121832" y="363356"/>
                    <a:pt x="121832" y="319255"/>
                  </a:cubicBezTo>
                  <a:lnTo>
                    <a:pt x="121832" y="254573"/>
                  </a:lnTo>
                  <a:lnTo>
                    <a:pt x="141311" y="254573"/>
                  </a:lnTo>
                  <a:cubicBezTo>
                    <a:pt x="199451" y="254573"/>
                    <a:pt x="210770" y="294705"/>
                    <a:pt x="210770" y="313375"/>
                  </a:cubicBezTo>
                  <a:cubicBezTo>
                    <a:pt x="210623" y="336014"/>
                    <a:pt x="197907" y="363356"/>
                    <a:pt x="158584" y="363356"/>
                  </a:cubicBezTo>
                  <a:close/>
                </a:path>
              </a:pathLst>
            </a:custGeom>
            <a:solidFill>
              <a:srgbClr val="FFFFFF"/>
            </a:solidFill>
            <a:ln w="721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83A3B96-A0D6-4562-95FD-CE229179C8F3}"/>
                </a:ext>
              </a:extLst>
            </p:cNvPr>
            <p:cNvSpPr/>
            <p:nvPr/>
          </p:nvSpPr>
          <p:spPr>
            <a:xfrm>
              <a:off x="159273" y="5074334"/>
              <a:ext cx="444393" cy="13891"/>
            </a:xfrm>
            <a:custGeom>
              <a:avLst/>
              <a:gdLst>
                <a:gd name="connsiteX0" fmla="*/ 0 w 444393"/>
                <a:gd name="connsiteY0" fmla="*/ 0 h 13891"/>
                <a:gd name="connsiteX1" fmla="*/ 444394 w 444393"/>
                <a:gd name="connsiteY1" fmla="*/ 0 h 13891"/>
                <a:gd name="connsiteX2" fmla="*/ 444394 w 444393"/>
                <a:gd name="connsiteY2" fmla="*/ 13892 h 13891"/>
                <a:gd name="connsiteX3" fmla="*/ 0 w 444393"/>
                <a:gd name="connsiteY3" fmla="*/ 13892 h 13891"/>
              </a:gdLst>
              <a:ahLst/>
              <a:cxnLst>
                <a:cxn ang="0">
                  <a:pos x="connsiteX0" y="connsiteY0"/>
                </a:cxn>
                <a:cxn ang="0">
                  <a:pos x="connsiteX1" y="connsiteY1"/>
                </a:cxn>
                <a:cxn ang="0">
                  <a:pos x="connsiteX2" y="connsiteY2"/>
                </a:cxn>
                <a:cxn ang="0">
                  <a:pos x="connsiteX3" y="connsiteY3"/>
                </a:cxn>
              </a:cxnLst>
              <a:rect l="l" t="t" r="r" b="b"/>
              <a:pathLst>
                <a:path w="444393" h="13891">
                  <a:moveTo>
                    <a:pt x="0" y="0"/>
                  </a:moveTo>
                  <a:lnTo>
                    <a:pt x="444394" y="0"/>
                  </a:lnTo>
                  <a:lnTo>
                    <a:pt x="444394" y="13892"/>
                  </a:lnTo>
                  <a:lnTo>
                    <a:pt x="0" y="13892"/>
                  </a:lnTo>
                  <a:close/>
                </a:path>
              </a:pathLst>
            </a:custGeom>
            <a:solidFill>
              <a:schemeClr val="accent3"/>
            </a:solidFill>
            <a:ln w="7216" cap="flat">
              <a:noFill/>
              <a:prstDash val="solid"/>
              <a:miter/>
            </a:ln>
          </p:spPr>
          <p:txBody>
            <a:bodyPr rtlCol="0" anchor="ctr"/>
            <a:lstStyle/>
            <a:p>
              <a:endParaRPr lang="en-US"/>
            </a:p>
          </p:txBody>
        </p:sp>
      </p:grpSp>
      <p:sp>
        <p:nvSpPr>
          <p:cNvPr id="19" name="Text Placeholder 4">
            <a:extLst>
              <a:ext uri="{FF2B5EF4-FFF2-40B4-BE49-F238E27FC236}">
                <a16:creationId xmlns:a16="http://schemas.microsoft.com/office/drawing/2014/main" id="{468E460E-941D-41E6-9D98-ECE43C21E65E}"/>
              </a:ext>
            </a:extLst>
          </p:cNvPr>
          <p:cNvSpPr>
            <a:spLocks noGrp="1"/>
          </p:cNvSpPr>
          <p:nvPr>
            <p:ph type="body" sz="quarter" idx="13" hasCustomPrompt="1"/>
          </p:nvPr>
        </p:nvSpPr>
        <p:spPr>
          <a:xfrm>
            <a:off x="7766189" y="298843"/>
            <a:ext cx="4126089" cy="227989"/>
          </a:xfrm>
        </p:spPr>
        <p:txBody>
          <a:bodyPr rIns="0">
            <a:spAutoFit/>
          </a:bodyPr>
          <a:lstStyle>
            <a:lvl1pPr>
              <a:defRPr sz="1360" cap="all" baseline="0">
                <a:solidFill>
                  <a:schemeClr val="tx1"/>
                </a:solidFill>
              </a:defRPr>
            </a:lvl1pPr>
          </a:lstStyle>
          <a:p>
            <a:pPr lvl="0"/>
            <a:r>
              <a:rPr lang="en-US"/>
              <a:t>Title Line 1</a:t>
            </a:r>
          </a:p>
        </p:txBody>
      </p:sp>
      <p:cxnSp>
        <p:nvCxnSpPr>
          <p:cNvPr id="27" name="Straight Connector 26">
            <a:extLst>
              <a:ext uri="{FF2B5EF4-FFF2-40B4-BE49-F238E27FC236}">
                <a16:creationId xmlns:a16="http://schemas.microsoft.com/office/drawing/2014/main" id="{BE58ADD3-47CC-41AA-8C46-D5646DC63720}"/>
              </a:ext>
            </a:extLst>
          </p:cNvPr>
          <p:cNvCxnSpPr>
            <a:cxnSpLocks/>
          </p:cNvCxnSpPr>
          <p:nvPr userDrawn="1"/>
        </p:nvCxnSpPr>
        <p:spPr>
          <a:xfrm>
            <a:off x="7627054" y="364631"/>
            <a:ext cx="0" cy="5640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05881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AYS_Table Slide_Blu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921175" y="1603058"/>
            <a:ext cx="11118851" cy="5339927"/>
          </a:xfrm>
          <a:prstGeom prst="rect">
            <a:avLst/>
          </a:prstGeom>
        </p:spPr>
        <p:txBody>
          <a:bodyPr/>
          <a:lstStyle>
            <a:lvl1pPr>
              <a:defRPr>
                <a:solidFill>
                  <a:schemeClr val="tx1"/>
                </a:solidFill>
              </a:defRPr>
            </a:lvl1pPr>
          </a:lstStyle>
          <a:p>
            <a:pPr lvl="0"/>
            <a:endParaRPr lang="en-US" noProof="0"/>
          </a:p>
        </p:txBody>
      </p:sp>
      <p:sp>
        <p:nvSpPr>
          <p:cNvPr id="8" name="Rectangle 3"/>
          <p:cNvSpPr>
            <a:spLocks noGrp="1" noChangeArrowheads="1"/>
          </p:cNvSpPr>
          <p:nvPr>
            <p:ph type="title"/>
          </p:nvPr>
        </p:nvSpPr>
        <p:spPr bwMode="auto">
          <a:xfrm>
            <a:off x="671689" y="679047"/>
            <a:ext cx="12435840" cy="46506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4" name="Slide Number Placeholder 5"/>
          <p:cNvSpPr>
            <a:spLocks noGrp="1"/>
          </p:cNvSpPr>
          <p:nvPr>
            <p:ph type="sldNum" sz="quarter" idx="10"/>
          </p:nvPr>
        </p:nvSpPr>
        <p:spPr>
          <a:xfrm>
            <a:off x="2470855" y="7306415"/>
            <a:ext cx="818022" cy="178118"/>
          </a:xfrm>
        </p:spPr>
        <p:txBody>
          <a:bodyPr/>
          <a:lstStyle>
            <a:lvl1pPr algn="l">
              <a:defRPr sz="1133" b="0" smtClean="0">
                <a:solidFill>
                  <a:srgbClr val="002D72"/>
                </a:solidFill>
              </a:defRPr>
            </a:lvl1pPr>
          </a:lstStyle>
          <a:p>
            <a:pPr>
              <a:defRPr/>
            </a:pPr>
            <a:fld id="{BA33EEBE-8F22-1D4D-AAB3-F2322FBA0E9C}" type="slidenum">
              <a:rPr lang="en-US"/>
              <a:pPr>
                <a:defRPr/>
              </a:pPr>
              <a:t>‹#›</a:t>
            </a:fld>
            <a:endParaRPr lang="en-US"/>
          </a:p>
        </p:txBody>
      </p:sp>
    </p:spTree>
    <p:extLst>
      <p:ext uri="{BB962C8B-B14F-4D97-AF65-F5344CB8AC3E}">
        <p14:creationId xmlns:p14="http://schemas.microsoft.com/office/powerpoint/2010/main" val="571198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444647"/>
                </a:solidFill>
              </a:defRPr>
            </a:lvl1pPr>
            <a:lvl2pPr marL="782632" indent="-332844">
              <a:defRPr>
                <a:solidFill>
                  <a:srgbClr val="444647"/>
                </a:solidFill>
              </a:defRPr>
            </a:lvl2pPr>
            <a:lvl3pPr marL="1164053" indent="-255480">
              <a:defRPr>
                <a:solidFill>
                  <a:srgbClr val="444647"/>
                </a:solidFill>
              </a:defRPr>
            </a:lvl3pPr>
            <a:lvl4pPr marL="1622837" indent="-264476">
              <a:defRPr>
                <a:solidFill>
                  <a:srgbClr val="444647"/>
                </a:solidFill>
              </a:defRPr>
            </a:lvl4pPr>
            <a:lvl5pPr>
              <a:defRPr>
                <a:solidFill>
                  <a:srgbClr val="44464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 y="566454"/>
            <a:ext cx="404806" cy="303605"/>
          </a:xfrm>
          <a:prstGeom prst="rect">
            <a:avLst/>
          </a:prstGeom>
          <a:solidFill>
            <a:srgbClr val="002D72"/>
          </a:solidFill>
          <a:ln w="25400" cap="flat" cmpd="sng" algn="ctr">
            <a:noFill/>
            <a:prstDash val="solid"/>
          </a:ln>
          <a:effectLst/>
        </p:spPr>
        <p:txBody>
          <a:bodyPr lIns="103623" tIns="51811" rIns="103623" bIns="51811" rtlCol="0" anchor="ctr"/>
          <a:lstStyle/>
          <a:p>
            <a:pPr algn="ctr" defTabSz="1036226">
              <a:defRPr/>
            </a:pPr>
            <a:endParaRPr lang="en-US" sz="2040" kern="0" dirty="0">
              <a:solidFill>
                <a:srgbClr val="0072CE"/>
              </a:solidFill>
            </a:endParaRPr>
          </a:p>
        </p:txBody>
      </p:sp>
      <p:sp>
        <p:nvSpPr>
          <p:cNvPr id="8" name="Rectangle 7"/>
          <p:cNvSpPr/>
          <p:nvPr userDrawn="1"/>
        </p:nvSpPr>
        <p:spPr>
          <a:xfrm>
            <a:off x="1612055" y="566454"/>
            <a:ext cx="12205547" cy="303605"/>
          </a:xfrm>
          <a:prstGeom prst="rect">
            <a:avLst/>
          </a:prstGeom>
          <a:solidFill>
            <a:srgbClr val="002D72">
              <a:alpha val="25000"/>
            </a:srgbClr>
          </a:solidFill>
          <a:ln w="25400" cap="flat" cmpd="sng" algn="ctr">
            <a:noFill/>
            <a:prstDash val="solid"/>
          </a:ln>
          <a:effectLst/>
        </p:spPr>
        <p:txBody>
          <a:bodyPr lIns="103623" tIns="51811" rIns="103623" bIns="51811" rtlCol="0" anchor="ctr"/>
          <a:lstStyle/>
          <a:p>
            <a:pPr algn="ctr" defTabSz="1036226">
              <a:defRPr/>
            </a:pPr>
            <a:endParaRPr lang="en-US" sz="2040" kern="0" dirty="0">
              <a:solidFill>
                <a:srgbClr val="0072CE"/>
              </a:solidFill>
            </a:endParaRPr>
          </a:p>
        </p:txBody>
      </p:sp>
      <p:sp>
        <p:nvSpPr>
          <p:cNvPr id="2" name="Title 1"/>
          <p:cNvSpPr>
            <a:spLocks noGrp="1"/>
          </p:cNvSpPr>
          <p:nvPr>
            <p:ph type="title"/>
          </p:nvPr>
        </p:nvSpPr>
        <p:spPr>
          <a:xfrm>
            <a:off x="690881" y="543846"/>
            <a:ext cx="4213377" cy="348813"/>
          </a:xfrm>
          <a:solidFill>
            <a:schemeClr val="bg1"/>
          </a:solidFill>
        </p:spPr>
        <p:txBody>
          <a:bodyPr wrap="none" lIns="0" rIns="137160"/>
          <a:lstStyle>
            <a:lvl1pPr>
              <a:defRPr sz="2267" b="1">
                <a:solidFill>
                  <a:srgbClr val="002D72"/>
                </a:solidFill>
              </a:defRPr>
            </a:lvl1pPr>
          </a:lstStyle>
          <a:p>
            <a:r>
              <a:rPr lang="en-US" dirty="0"/>
              <a:t>Click to edit Master title style</a:t>
            </a:r>
          </a:p>
        </p:txBody>
      </p:sp>
      <p:sp>
        <p:nvSpPr>
          <p:cNvPr id="22" name="Footer Placeholder 12"/>
          <p:cNvSpPr>
            <a:spLocks noGrp="1"/>
          </p:cNvSpPr>
          <p:nvPr>
            <p:ph type="ftr" sz="quarter" idx="11"/>
          </p:nvPr>
        </p:nvSpPr>
        <p:spPr>
          <a:xfrm>
            <a:off x="0" y="7462044"/>
            <a:ext cx="4375573" cy="310357"/>
          </a:xfrm>
        </p:spPr>
        <p:txBody>
          <a:bodyPr/>
          <a:lstStyle>
            <a:lvl1pPr>
              <a:defRPr>
                <a:solidFill>
                  <a:schemeClr val="bg1">
                    <a:lumMod val="50000"/>
                  </a:schemeClr>
                </a:solidFill>
              </a:defRPr>
            </a:lvl1pPr>
          </a:lstStyle>
          <a:p>
            <a:pPr algn="l"/>
            <a:r>
              <a:rPr lang="en-US" sz="793" dirty="0">
                <a:cs typeface="Arial" panose="020B0604020202020204" pitchFamily="34" charset="0"/>
              </a:rPr>
              <a:t>Hays Companies | </a:t>
            </a:r>
            <a:fld id="{91A8ACAE-3572-4A3B-965A-23CC8B65ED99}" type="slidenum">
              <a:rPr lang="en-US" sz="793" smtClean="0">
                <a:solidFill>
                  <a:srgbClr val="002D72"/>
                </a:solidFill>
                <a:cs typeface="Arial" panose="020B0604020202020204" pitchFamily="34" charset="0"/>
              </a:rPr>
              <a:pPr algn="l"/>
              <a:t>‹#›</a:t>
            </a:fld>
            <a:endParaRPr lang="en-US" sz="793" dirty="0">
              <a:solidFill>
                <a:srgbClr val="002D72"/>
              </a:solidFill>
              <a:cs typeface="Arial" panose="020B0604020202020204" pitchFamily="34" charset="0"/>
            </a:endParaRPr>
          </a:p>
        </p:txBody>
      </p:sp>
    </p:spTree>
    <p:extLst>
      <p:ext uri="{BB962C8B-B14F-4D97-AF65-F5344CB8AC3E}">
        <p14:creationId xmlns:p14="http://schemas.microsoft.com/office/powerpoint/2010/main" val="130475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C553588-D46E-364F-B51A-5F97516C4B36}"/>
              </a:ext>
            </a:extLst>
          </p:cNvPr>
          <p:cNvSpPr>
            <a:spLocks noGrp="1"/>
          </p:cNvSpPr>
          <p:nvPr>
            <p:ph type="title"/>
          </p:nvPr>
        </p:nvSpPr>
        <p:spPr>
          <a:xfrm>
            <a:off x="350448" y="267903"/>
            <a:ext cx="11094127" cy="442282"/>
          </a:xfrm>
          <a:prstGeom prst="rect">
            <a:avLst/>
          </a:prstGeom>
        </p:spPr>
        <p:txBody>
          <a:bodyPr vert="horz" lIns="91440" tIns="45720" rIns="91440" bIns="45720" rtlCol="0" anchor="ctr">
            <a:noAutofit/>
          </a:bodyPr>
          <a:lstStyle>
            <a:lvl1pPr>
              <a:defRPr b="1" i="0">
                <a:solidFill>
                  <a:schemeClr val="accent3"/>
                </a:solidFill>
                <a:latin typeface="Roboto Condensed" panose="02000000000000000000" pitchFamily="2" charset="0"/>
                <a:ea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75379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09134935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06402" y="7270729"/>
            <a:ext cx="13004799" cy="325322"/>
          </a:xfrm>
          <a:custGeom>
            <a:avLst/>
            <a:gdLst/>
            <a:ahLst/>
            <a:cxnLst/>
            <a:rect l="l" t="t" r="r" b="b"/>
            <a:pathLst>
              <a:path w="7315200" h="421004">
                <a:moveTo>
                  <a:pt x="7315200" y="0"/>
                </a:moveTo>
                <a:lnTo>
                  <a:pt x="0" y="0"/>
                </a:lnTo>
                <a:lnTo>
                  <a:pt x="0" y="420624"/>
                </a:lnTo>
                <a:lnTo>
                  <a:pt x="7315200" y="420624"/>
                </a:lnTo>
                <a:lnTo>
                  <a:pt x="7315200" y="0"/>
                </a:lnTo>
                <a:close/>
              </a:path>
            </a:pathLst>
          </a:custGeom>
          <a:solidFill>
            <a:srgbClr val="E6E7E8"/>
          </a:solidFill>
        </p:spPr>
        <p:txBody>
          <a:bodyPr wrap="square" lIns="0" tIns="0" rIns="0" bIns="0" rtlCol="0"/>
          <a:lstStyle/>
          <a:p>
            <a:endParaRPr/>
          </a:p>
        </p:txBody>
      </p:sp>
      <p:sp>
        <p:nvSpPr>
          <p:cNvPr id="2" name="Holder 2"/>
          <p:cNvSpPr>
            <a:spLocks noGrp="1"/>
          </p:cNvSpPr>
          <p:nvPr>
            <p:ph type="title"/>
          </p:nvPr>
        </p:nvSpPr>
        <p:spPr>
          <a:xfrm>
            <a:off x="773862" y="2036694"/>
            <a:ext cx="12269879" cy="588174"/>
          </a:xfrm>
        </p:spPr>
        <p:txBody>
          <a:bodyPr lIns="0" tIns="0" rIns="0" bIns="0"/>
          <a:lstStyle>
            <a:lvl1pPr>
              <a:defRPr sz="3822" b="0" i="0">
                <a:solidFill>
                  <a:schemeClr val="tx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73862" y="2036694"/>
            <a:ext cx="12269879" cy="588174"/>
          </a:xfrm>
        </p:spPr>
        <p:txBody>
          <a:bodyPr lIns="0" tIns="0" rIns="0" bIns="0"/>
          <a:lstStyle>
            <a:lvl1pPr>
              <a:defRPr sz="3822" b="0" i="0">
                <a:solidFill>
                  <a:schemeClr val="tx1"/>
                </a:solidFill>
                <a:latin typeface="Garamond"/>
                <a:cs typeface="Garamond"/>
              </a:defRPr>
            </a:lvl1pPr>
          </a:lstStyle>
          <a:p>
            <a:endParaRPr/>
          </a:p>
        </p:txBody>
      </p:sp>
      <p:sp>
        <p:nvSpPr>
          <p:cNvPr id="3" name="Holder 3"/>
          <p:cNvSpPr>
            <a:spLocks noGrp="1"/>
          </p:cNvSpPr>
          <p:nvPr>
            <p:ph sz="half" idx="2"/>
          </p:nvPr>
        </p:nvSpPr>
        <p:spPr>
          <a:xfrm>
            <a:off x="690880" y="1787654"/>
            <a:ext cx="601065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16064" y="1787654"/>
            <a:ext cx="601065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73862" y="2036694"/>
            <a:ext cx="12269879" cy="588174"/>
          </a:xfrm>
        </p:spPr>
        <p:txBody>
          <a:bodyPr lIns="0" tIns="0" rIns="0" bIns="0"/>
          <a:lstStyle>
            <a:lvl1pPr>
              <a:defRPr sz="3822" b="0" i="0">
                <a:solidFill>
                  <a:schemeClr val="tx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5199971"/>
            <a:ext cx="11744960" cy="833305"/>
          </a:xfrm>
        </p:spPr>
        <p:txBody>
          <a:bodyPr anchor="b"/>
          <a:lstStyle>
            <a:lvl1pPr algn="l">
              <a:defRPr sz="5415"/>
            </a:lvl1pPr>
          </a:lstStyle>
          <a:p>
            <a:r>
              <a:rPr lang="en-US" dirty="0"/>
              <a:t>Click to edit Master title style</a:t>
            </a:r>
          </a:p>
        </p:txBody>
      </p:sp>
      <p:sp>
        <p:nvSpPr>
          <p:cNvPr id="3" name="Subtitle 2"/>
          <p:cNvSpPr>
            <a:spLocks noGrp="1"/>
          </p:cNvSpPr>
          <p:nvPr>
            <p:ph type="subTitle" idx="1"/>
          </p:nvPr>
        </p:nvSpPr>
        <p:spPr>
          <a:xfrm>
            <a:off x="1727200" y="6137627"/>
            <a:ext cx="10363200" cy="333168"/>
          </a:xfrm>
        </p:spPr>
        <p:txBody>
          <a:bodyPr/>
          <a:lstStyle>
            <a:lvl1pPr marL="0" indent="0" algn="l">
              <a:buNone/>
              <a:defRPr sz="2165"/>
            </a:lvl1pPr>
            <a:lvl2pPr marL="412551" indent="0" algn="ctr">
              <a:buNone/>
              <a:defRPr sz="1805"/>
            </a:lvl2pPr>
            <a:lvl3pPr marL="825102" indent="0" algn="ctr">
              <a:buNone/>
              <a:defRPr sz="1624"/>
            </a:lvl3pPr>
            <a:lvl4pPr marL="1237653" indent="0" algn="ctr">
              <a:buNone/>
              <a:defRPr sz="1444"/>
            </a:lvl4pPr>
            <a:lvl5pPr marL="1650204" indent="0" algn="ctr">
              <a:buNone/>
              <a:defRPr sz="1444"/>
            </a:lvl5pPr>
            <a:lvl6pPr marL="2062755" indent="0" algn="ctr">
              <a:buNone/>
              <a:defRPr sz="1444"/>
            </a:lvl6pPr>
            <a:lvl7pPr marL="2475306" indent="0" algn="ctr">
              <a:buNone/>
              <a:defRPr sz="1444"/>
            </a:lvl7pPr>
            <a:lvl8pPr marL="2887857" indent="0" algn="ctr">
              <a:buNone/>
              <a:defRPr sz="1444"/>
            </a:lvl8pPr>
            <a:lvl9pPr marL="3300408" indent="0" algn="ctr">
              <a:buNone/>
              <a:defRPr sz="1444"/>
            </a:lvl9pPr>
          </a:lstStyle>
          <a:p>
            <a:r>
              <a:rPr lang="en-US" dirty="0"/>
              <a:t>Click to edit Master subtitle style</a:t>
            </a:r>
          </a:p>
        </p:txBody>
      </p:sp>
    </p:spTree>
    <p:extLst>
      <p:ext uri="{BB962C8B-B14F-4D97-AF65-F5344CB8AC3E}">
        <p14:creationId xmlns:p14="http://schemas.microsoft.com/office/powerpoint/2010/main" val="337354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604516" indent="-431797">
              <a:buFont typeface="Arial" panose="020B0604020202020204" pitchFamily="34" charset="0"/>
              <a:buChar char="»"/>
              <a:defRPr lang="en-US" sz="2116" kern="1200" dirty="0">
                <a:solidFill>
                  <a:schemeClr val="accent6"/>
                </a:solidFill>
                <a:latin typeface="Arial" panose="020B0604020202020204" pitchFamily="34" charset="0"/>
                <a:ea typeface="+mn-ea"/>
                <a:cs typeface="Arial" panose="020B0604020202020204" pitchFamily="34" charset="0"/>
              </a:defRPr>
            </a:lvl2pPr>
          </a:lstStyle>
          <a:p>
            <a:pPr lvl="0"/>
            <a:r>
              <a:rPr lang="en-US"/>
              <a:t>Click to edit Master text styles</a:t>
            </a:r>
          </a:p>
          <a:p>
            <a:pPr marL="436595" lvl="1" indent="-263876" algn="l" defTabSz="1036507" rtl="0" eaLnBrk="1" latinLnBrk="0" hangingPunct="1">
              <a:lnSpc>
                <a:spcPct val="120000"/>
              </a:lnSpc>
              <a:spcBef>
                <a:spcPts val="567"/>
              </a:spcBef>
              <a:buClr>
                <a:schemeClr val="accent3"/>
              </a:buClr>
              <a:buFont typeface="Arial" panose="020B06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
        <p:nvSpPr>
          <p:cNvPr id="5" name="Text Placeholder 4">
            <a:extLst>
              <a:ext uri="{FF2B5EF4-FFF2-40B4-BE49-F238E27FC236}">
                <a16:creationId xmlns:a16="http://schemas.microsoft.com/office/drawing/2014/main" id="{CB93FF20-192F-4043-AF46-C77B31A18F4B}"/>
              </a:ext>
            </a:extLst>
          </p:cNvPr>
          <p:cNvSpPr>
            <a:spLocks noGrp="1"/>
          </p:cNvSpPr>
          <p:nvPr>
            <p:ph type="body" sz="quarter" idx="13" hasCustomPrompt="1"/>
          </p:nvPr>
        </p:nvSpPr>
        <p:spPr>
          <a:xfrm>
            <a:off x="690880" y="298843"/>
            <a:ext cx="4126089" cy="227989"/>
          </a:xfrm>
        </p:spPr>
        <p:txBody>
          <a:bodyPr rIns="0">
            <a:spAutoFit/>
          </a:bodyPr>
          <a:lstStyle>
            <a:lvl1pPr>
              <a:defRPr sz="1360" cap="all" baseline="0">
                <a:solidFill>
                  <a:schemeClr val="tx1"/>
                </a:solidFill>
              </a:defRPr>
            </a:lvl1pPr>
          </a:lstStyle>
          <a:p>
            <a:pPr lvl="0"/>
            <a:r>
              <a:rPr lang="en-US"/>
              <a:t>Title Line 1</a:t>
            </a:r>
          </a:p>
        </p:txBody>
      </p:sp>
    </p:spTree>
    <p:extLst>
      <p:ext uri="{BB962C8B-B14F-4D97-AF65-F5344CB8AC3E}">
        <p14:creationId xmlns:p14="http://schemas.microsoft.com/office/powerpoint/2010/main" val="191662065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a:xfrm>
            <a:off x="7062329" y="526832"/>
            <a:ext cx="12128782" cy="46508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a:xfrm>
            <a:off x="7062329" y="1439344"/>
            <a:ext cx="5757333" cy="5561215"/>
          </a:xfrm>
        </p:spPr>
        <p:txBody>
          <a:bodyPr/>
          <a:lstStyle>
            <a:lvl2pPr marL="604516" indent="-431797">
              <a:buFont typeface="Arial" panose="020B0604020202020204" pitchFamily="34" charset="0"/>
              <a:buChar char="»"/>
              <a:defRPr lang="en-US" sz="2116" kern="1200" dirty="0">
                <a:solidFill>
                  <a:schemeClr val="accent6"/>
                </a:solidFill>
                <a:latin typeface="Arial" panose="020B0604020202020204" pitchFamily="34" charset="0"/>
                <a:ea typeface="+mn-ea"/>
                <a:cs typeface="Arial" panose="020B0604020202020204" pitchFamily="34" charset="0"/>
              </a:defRPr>
            </a:lvl2pPr>
          </a:lstStyle>
          <a:p>
            <a:pPr lvl="0"/>
            <a:r>
              <a:rPr lang="en-US"/>
              <a:t>Click to edit Master text styles</a:t>
            </a:r>
          </a:p>
          <a:p>
            <a:pPr marL="436595" lvl="1" indent="-263876" algn="l" defTabSz="1036507" rtl="0" eaLnBrk="1" latinLnBrk="0" hangingPunct="1">
              <a:lnSpc>
                <a:spcPct val="120000"/>
              </a:lnSpc>
              <a:spcBef>
                <a:spcPts val="567"/>
              </a:spcBef>
              <a:buClr>
                <a:schemeClr val="accent3"/>
              </a:buClr>
              <a:buFont typeface="Arial" panose="020B06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baseline="0"/>
            </a:lvl1pPr>
          </a:lstStyle>
          <a:p>
            <a:r>
              <a:rPr lang="en-US"/>
              <a:t>BROWN &amp; BROWN  |  </a:t>
            </a:r>
            <a:fld id="{0BDBB283-31B7-430F-95E5-02359FF226F2}" type="slidenum">
              <a:rPr lang="en-US" smtClean="0"/>
              <a:pPr/>
              <a:t>‹#›</a:t>
            </a:fld>
            <a:endParaRPr lang="en-US"/>
          </a:p>
        </p:txBody>
      </p:sp>
      <p:sp>
        <p:nvSpPr>
          <p:cNvPr id="5" name="Text Placeholder 4">
            <a:extLst>
              <a:ext uri="{FF2B5EF4-FFF2-40B4-BE49-F238E27FC236}">
                <a16:creationId xmlns:a16="http://schemas.microsoft.com/office/drawing/2014/main" id="{CB93FF20-192F-4043-AF46-C77B31A18F4B}"/>
              </a:ext>
            </a:extLst>
          </p:cNvPr>
          <p:cNvSpPr>
            <a:spLocks noGrp="1"/>
          </p:cNvSpPr>
          <p:nvPr>
            <p:ph type="body" sz="quarter" idx="13" hasCustomPrompt="1"/>
          </p:nvPr>
        </p:nvSpPr>
        <p:spPr>
          <a:xfrm>
            <a:off x="7062329" y="298843"/>
            <a:ext cx="4126089" cy="227989"/>
          </a:xfrm>
        </p:spPr>
        <p:txBody>
          <a:bodyPr rIns="0">
            <a:spAutoFit/>
          </a:bodyPr>
          <a:lstStyle>
            <a:lvl1pPr>
              <a:defRPr sz="1360" cap="all" baseline="0">
                <a:solidFill>
                  <a:schemeClr val="tx1"/>
                </a:solidFill>
              </a:defRPr>
            </a:lvl1pPr>
          </a:lstStyle>
          <a:p>
            <a:pPr lvl="0"/>
            <a:r>
              <a:rPr lang="en-US"/>
              <a:t>Title Line 1</a:t>
            </a:r>
          </a:p>
        </p:txBody>
      </p:sp>
      <p:cxnSp>
        <p:nvCxnSpPr>
          <p:cNvPr id="6" name="Straight Connector 5">
            <a:extLst>
              <a:ext uri="{FF2B5EF4-FFF2-40B4-BE49-F238E27FC236}">
                <a16:creationId xmlns:a16="http://schemas.microsoft.com/office/drawing/2014/main" id="{65929FC6-B665-44D9-BC96-9DC63A76215F}"/>
              </a:ext>
            </a:extLst>
          </p:cNvPr>
          <p:cNvCxnSpPr>
            <a:cxnSpLocks/>
          </p:cNvCxnSpPr>
          <p:nvPr userDrawn="1"/>
        </p:nvCxnSpPr>
        <p:spPr>
          <a:xfrm>
            <a:off x="6923193" y="364631"/>
            <a:ext cx="0" cy="5640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0DA787A6-6E64-43DC-9EE3-FEFB428BFD11}"/>
              </a:ext>
            </a:extLst>
          </p:cNvPr>
          <p:cNvSpPr>
            <a:spLocks noGrp="1"/>
          </p:cNvSpPr>
          <p:nvPr>
            <p:ph type="pic" sz="quarter" idx="14"/>
          </p:nvPr>
        </p:nvSpPr>
        <p:spPr>
          <a:xfrm>
            <a:off x="0" y="1"/>
            <a:ext cx="6563360" cy="7242246"/>
          </a:xfrm>
        </p:spPr>
        <p:txBody>
          <a:bodyPr/>
          <a:lstStyle/>
          <a:p>
            <a:endParaRPr lang="en-US"/>
          </a:p>
        </p:txBody>
      </p:sp>
    </p:spTree>
    <p:extLst>
      <p:ext uri="{BB962C8B-B14F-4D97-AF65-F5344CB8AC3E}">
        <p14:creationId xmlns:p14="http://schemas.microsoft.com/office/powerpoint/2010/main" val="192547109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49960" y="2069044"/>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6995160" y="2069044"/>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p>
            <a:r>
              <a:rPr lang="en-US"/>
              <a:t>BROWN &amp; BROWN  |  </a:t>
            </a:r>
            <a:fld id="{0BDBB283-31B7-430F-95E5-02359FF226F2}" type="slidenum">
              <a:rPr lang="en-US" smtClean="0"/>
              <a:pPr/>
              <a:t>‹#›</a:t>
            </a:fld>
            <a:endParaRPr lang="en-US"/>
          </a:p>
        </p:txBody>
      </p:sp>
      <p:sp>
        <p:nvSpPr>
          <p:cNvPr id="6" name="Text Placeholder 4">
            <a:extLst>
              <a:ext uri="{FF2B5EF4-FFF2-40B4-BE49-F238E27FC236}">
                <a16:creationId xmlns:a16="http://schemas.microsoft.com/office/drawing/2014/main" id="{C988D7DE-646A-4C0A-864F-823AFFB7242A}"/>
              </a:ext>
            </a:extLst>
          </p:cNvPr>
          <p:cNvSpPr>
            <a:spLocks noGrp="1"/>
          </p:cNvSpPr>
          <p:nvPr>
            <p:ph type="body" sz="quarter" idx="13" hasCustomPrompt="1"/>
          </p:nvPr>
        </p:nvSpPr>
        <p:spPr>
          <a:xfrm>
            <a:off x="690880" y="298843"/>
            <a:ext cx="4126089" cy="227989"/>
          </a:xfrm>
        </p:spPr>
        <p:txBody>
          <a:bodyPr rIns="0">
            <a:spAutoFit/>
          </a:bodyPr>
          <a:lstStyle>
            <a:lvl1pPr>
              <a:defRPr sz="1360" cap="all" baseline="0">
                <a:solidFill>
                  <a:schemeClr val="tx1"/>
                </a:solidFill>
              </a:defRPr>
            </a:lvl1pPr>
          </a:lstStyle>
          <a:p>
            <a:pPr lvl="0"/>
            <a:r>
              <a:rPr lang="en-US"/>
              <a:t>Title Line 1</a:t>
            </a:r>
          </a:p>
        </p:txBody>
      </p:sp>
    </p:spTree>
    <p:extLst>
      <p:ext uri="{BB962C8B-B14F-4D97-AF65-F5344CB8AC3E}">
        <p14:creationId xmlns:p14="http://schemas.microsoft.com/office/powerpoint/2010/main" val="49439750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73862" y="2036694"/>
            <a:ext cx="12269879" cy="553998"/>
          </a:xfrm>
          <a:prstGeom prst="rect">
            <a:avLst/>
          </a:prstGeom>
        </p:spPr>
        <p:txBody>
          <a:bodyPr wrap="square" lIns="0" tIns="0" rIns="0" bIns="0">
            <a:spAutoFit/>
          </a:bodyPr>
          <a:lstStyle>
            <a:lvl1pPr>
              <a:defRPr sz="3600" b="0" i="0">
                <a:solidFill>
                  <a:schemeClr val="tx1"/>
                </a:solidFill>
                <a:latin typeface="Garamond"/>
                <a:cs typeface="Garamond"/>
              </a:defRPr>
            </a:lvl1pPr>
          </a:lstStyle>
          <a:p>
            <a:endParaRPr/>
          </a:p>
        </p:txBody>
      </p:sp>
      <p:sp>
        <p:nvSpPr>
          <p:cNvPr id="3" name="Holder 3"/>
          <p:cNvSpPr>
            <a:spLocks noGrp="1"/>
          </p:cNvSpPr>
          <p:nvPr>
            <p:ph type="body" idx="1"/>
          </p:nvPr>
        </p:nvSpPr>
        <p:spPr>
          <a:xfrm>
            <a:off x="1348651" y="2229622"/>
            <a:ext cx="1096376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697984" y="7228334"/>
            <a:ext cx="442163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90880" y="7228334"/>
            <a:ext cx="3178048"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10/15/2024</a:t>
            </a:fld>
            <a:endParaRPr lang="en-US"/>
          </a:p>
        </p:txBody>
      </p:sp>
      <p:sp>
        <p:nvSpPr>
          <p:cNvPr id="6" name="Holder 6"/>
          <p:cNvSpPr>
            <a:spLocks noGrp="1"/>
          </p:cNvSpPr>
          <p:nvPr>
            <p:ph type="sldNum" sz="quarter" idx="7"/>
          </p:nvPr>
        </p:nvSpPr>
        <p:spPr>
          <a:xfrm>
            <a:off x="9948672" y="7228334"/>
            <a:ext cx="3178048"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85354">
        <a:defRPr>
          <a:latin typeface="+mn-lt"/>
          <a:ea typeface="+mn-ea"/>
          <a:cs typeface="+mn-cs"/>
        </a:defRPr>
      </a:lvl2pPr>
      <a:lvl3pPr marL="970707">
        <a:defRPr>
          <a:latin typeface="+mn-lt"/>
          <a:ea typeface="+mn-ea"/>
          <a:cs typeface="+mn-cs"/>
        </a:defRPr>
      </a:lvl3pPr>
      <a:lvl4pPr marL="1456063">
        <a:defRPr>
          <a:latin typeface="+mn-lt"/>
          <a:ea typeface="+mn-ea"/>
          <a:cs typeface="+mn-cs"/>
        </a:defRPr>
      </a:lvl4pPr>
      <a:lvl5pPr marL="1941416">
        <a:defRPr>
          <a:latin typeface="+mn-lt"/>
          <a:ea typeface="+mn-ea"/>
          <a:cs typeface="+mn-cs"/>
        </a:defRPr>
      </a:lvl5pPr>
      <a:lvl6pPr marL="2426770">
        <a:defRPr>
          <a:latin typeface="+mn-lt"/>
          <a:ea typeface="+mn-ea"/>
          <a:cs typeface="+mn-cs"/>
        </a:defRPr>
      </a:lvl6pPr>
      <a:lvl7pPr marL="2912123">
        <a:defRPr>
          <a:latin typeface="+mn-lt"/>
          <a:ea typeface="+mn-ea"/>
          <a:cs typeface="+mn-cs"/>
        </a:defRPr>
      </a:lvl7pPr>
      <a:lvl8pPr marL="3397479">
        <a:defRPr>
          <a:latin typeface="+mn-lt"/>
          <a:ea typeface="+mn-ea"/>
          <a:cs typeface="+mn-cs"/>
        </a:defRPr>
      </a:lvl8pPr>
      <a:lvl9pPr marL="3882833">
        <a:defRPr>
          <a:latin typeface="+mn-lt"/>
          <a:ea typeface="+mn-ea"/>
          <a:cs typeface="+mn-cs"/>
        </a:defRPr>
      </a:lvl9pPr>
    </p:bodyStyle>
    <p:otherStyle>
      <a:lvl1pPr marL="0">
        <a:defRPr>
          <a:latin typeface="+mn-lt"/>
          <a:ea typeface="+mn-ea"/>
          <a:cs typeface="+mn-cs"/>
        </a:defRPr>
      </a:lvl1pPr>
      <a:lvl2pPr marL="485354">
        <a:defRPr>
          <a:latin typeface="+mn-lt"/>
          <a:ea typeface="+mn-ea"/>
          <a:cs typeface="+mn-cs"/>
        </a:defRPr>
      </a:lvl2pPr>
      <a:lvl3pPr marL="970707">
        <a:defRPr>
          <a:latin typeface="+mn-lt"/>
          <a:ea typeface="+mn-ea"/>
          <a:cs typeface="+mn-cs"/>
        </a:defRPr>
      </a:lvl3pPr>
      <a:lvl4pPr marL="1456063">
        <a:defRPr>
          <a:latin typeface="+mn-lt"/>
          <a:ea typeface="+mn-ea"/>
          <a:cs typeface="+mn-cs"/>
        </a:defRPr>
      </a:lvl4pPr>
      <a:lvl5pPr marL="1941416">
        <a:defRPr>
          <a:latin typeface="+mn-lt"/>
          <a:ea typeface="+mn-ea"/>
          <a:cs typeface="+mn-cs"/>
        </a:defRPr>
      </a:lvl5pPr>
      <a:lvl6pPr marL="2426770">
        <a:defRPr>
          <a:latin typeface="+mn-lt"/>
          <a:ea typeface="+mn-ea"/>
          <a:cs typeface="+mn-cs"/>
        </a:defRPr>
      </a:lvl6pPr>
      <a:lvl7pPr marL="2912123">
        <a:defRPr>
          <a:latin typeface="+mn-lt"/>
          <a:ea typeface="+mn-ea"/>
          <a:cs typeface="+mn-cs"/>
        </a:defRPr>
      </a:lvl7pPr>
      <a:lvl8pPr marL="3397479">
        <a:defRPr>
          <a:latin typeface="+mn-lt"/>
          <a:ea typeface="+mn-ea"/>
          <a:cs typeface="+mn-cs"/>
        </a:defRPr>
      </a:lvl8pPr>
      <a:lvl9pPr marL="3882833">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7254244"/>
            <a:ext cx="13817600" cy="525929"/>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036507"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690880" y="526842"/>
            <a:ext cx="12128782" cy="465064"/>
          </a:xfrm>
          <a:prstGeom prst="rect">
            <a:avLst/>
          </a:prstGeom>
        </p:spPr>
        <p:txBody>
          <a:bodyPr vert="horz" lIns="0" tIns="0" rIns="0" bIns="0" rtlCol="0" anchor="ctr">
            <a:spAutoFit/>
          </a:bodyPr>
          <a:lstStyle/>
          <a:p>
            <a:pPr marL="0" marR="0" lvl="0" indent="0" algn="l" defTabSz="353189" rtl="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690880" y="1439344"/>
            <a:ext cx="12128782" cy="5561215"/>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0444931" y="7366362"/>
            <a:ext cx="3108960" cy="326734"/>
          </a:xfrm>
          <a:prstGeom prst="rect">
            <a:avLst/>
          </a:prstGeom>
        </p:spPr>
        <p:txBody>
          <a:bodyPr vert="horz" lIns="91440" tIns="45720" rIns="91440" bIns="45720" rtlCol="0" anchor="ctr"/>
          <a:lstStyle>
            <a:lvl1pPr algn="r">
              <a:defRPr sz="907" spc="77" baseline="0">
                <a:solidFill>
                  <a:schemeClr val="accent6"/>
                </a:solidFill>
                <a:latin typeface="Arial" panose="020B0604020202020204" pitchFamily="34" charset="0"/>
                <a:cs typeface="Arial" panose="020B0604020202020204" pitchFamily="34" charset="0"/>
              </a:defRPr>
            </a:lvl1pPr>
          </a:lstStyle>
          <a:p>
            <a:r>
              <a:rPr lang="en-US"/>
              <a:t>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532553" y="364631"/>
            <a:ext cx="0" cy="5640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 name="Graphic 3">
            <a:extLst>
              <a:ext uri="{FF2B5EF4-FFF2-40B4-BE49-F238E27FC236}">
                <a16:creationId xmlns:a16="http://schemas.microsoft.com/office/drawing/2014/main" id="{56031749-E623-44F1-A797-814FA4B6753D}"/>
              </a:ext>
            </a:extLst>
          </p:cNvPr>
          <p:cNvGrpSpPr/>
          <p:nvPr/>
        </p:nvGrpSpPr>
        <p:grpSpPr>
          <a:xfrm>
            <a:off x="205007" y="7360941"/>
            <a:ext cx="303339" cy="312531"/>
            <a:chOff x="159273" y="4591205"/>
            <a:chExt cx="485114" cy="499814"/>
          </a:xfrm>
        </p:grpSpPr>
        <p:sp>
          <p:nvSpPr>
            <p:cNvPr id="10" name="Freeform: Shape 9">
              <a:extLst>
                <a:ext uri="{FF2B5EF4-FFF2-40B4-BE49-F238E27FC236}">
                  <a16:creationId xmlns:a16="http://schemas.microsoft.com/office/drawing/2014/main" id="{DF9BD3EF-7F4F-44EB-B51F-576C1820D969}"/>
                </a:ext>
              </a:extLst>
            </p:cNvPr>
            <p:cNvSpPr/>
            <p:nvPr/>
          </p:nvSpPr>
          <p:spPr>
            <a:xfrm>
              <a:off x="614466" y="5058377"/>
              <a:ext cx="30287" cy="30289"/>
            </a:xfrm>
            <a:custGeom>
              <a:avLst/>
              <a:gdLst>
                <a:gd name="connsiteX0" fmla="*/ 15186 w 30287"/>
                <a:gd name="connsiteY0" fmla="*/ -31 h 30289"/>
                <a:gd name="connsiteX1" fmla="*/ 30253 w 30287"/>
                <a:gd name="connsiteY1" fmla="*/ 15184 h 30289"/>
                <a:gd name="connsiteX2" fmla="*/ 15038 w 30287"/>
                <a:gd name="connsiteY2" fmla="*/ 30251 h 30289"/>
                <a:gd name="connsiteX3" fmla="*/ -29 w 30287"/>
                <a:gd name="connsiteY3" fmla="*/ 15037 h 30289"/>
                <a:gd name="connsiteX4" fmla="*/ 14292 w 30287"/>
                <a:gd name="connsiteY4" fmla="*/ -33 h 30289"/>
                <a:gd name="connsiteX5" fmla="*/ 15112 w 30287"/>
                <a:gd name="connsiteY5" fmla="*/ -31 h 30289"/>
                <a:gd name="connsiteX6" fmla="*/ 15186 w 30287"/>
                <a:gd name="connsiteY6" fmla="*/ 2982 h 30289"/>
                <a:gd name="connsiteX7" fmla="*/ 4038 w 30287"/>
                <a:gd name="connsiteY7" fmla="*/ 16017 h 30289"/>
                <a:gd name="connsiteX8" fmla="*/ 15186 w 30287"/>
                <a:gd name="connsiteY8" fmla="*/ 27165 h 30289"/>
                <a:gd name="connsiteX9" fmla="*/ 26730 w 30287"/>
                <a:gd name="connsiteY9" fmla="*/ 15337 h 30289"/>
                <a:gd name="connsiteX10" fmla="*/ 26726 w 30287"/>
                <a:gd name="connsiteY10" fmla="*/ 15110 h 30289"/>
                <a:gd name="connsiteX11" fmla="*/ 15193 w 30287"/>
                <a:gd name="connsiteY11" fmla="*/ 2983 h 30289"/>
                <a:gd name="connsiteX12" fmla="*/ 15186 w 30287"/>
                <a:gd name="connsiteY12" fmla="*/ 2982 h 30289"/>
                <a:gd name="connsiteX13" fmla="*/ 12687 w 30287"/>
                <a:gd name="connsiteY13" fmla="*/ 23857 h 30289"/>
                <a:gd name="connsiteX14" fmla="*/ 9085 w 30287"/>
                <a:gd name="connsiteY14" fmla="*/ 23857 h 30289"/>
                <a:gd name="connsiteX15" fmla="*/ 9085 w 30287"/>
                <a:gd name="connsiteY15" fmla="*/ 7099 h 30289"/>
                <a:gd name="connsiteX16" fmla="*/ 14451 w 30287"/>
                <a:gd name="connsiteY16" fmla="*/ 6584 h 30289"/>
                <a:gd name="connsiteX17" fmla="*/ 20257 w 30287"/>
                <a:gd name="connsiteY17" fmla="*/ 7907 h 30289"/>
                <a:gd name="connsiteX18" fmla="*/ 21727 w 30287"/>
                <a:gd name="connsiteY18" fmla="*/ 11582 h 30289"/>
                <a:gd name="connsiteX19" fmla="*/ 18493 w 30287"/>
                <a:gd name="connsiteY19" fmla="*/ 15478 h 30289"/>
                <a:gd name="connsiteX20" fmla="*/ 18493 w 30287"/>
                <a:gd name="connsiteY20" fmla="*/ 15478 h 30289"/>
                <a:gd name="connsiteX21" fmla="*/ 21213 w 30287"/>
                <a:gd name="connsiteY21" fmla="*/ 19594 h 30289"/>
                <a:gd name="connsiteX22" fmla="*/ 22095 w 30287"/>
                <a:gd name="connsiteY22" fmla="*/ 23784 h 30289"/>
                <a:gd name="connsiteX23" fmla="*/ 18420 w 30287"/>
                <a:gd name="connsiteY23" fmla="*/ 23784 h 30289"/>
                <a:gd name="connsiteX24" fmla="*/ 17464 w 30287"/>
                <a:gd name="connsiteY24" fmla="*/ 19373 h 30289"/>
                <a:gd name="connsiteX25" fmla="*/ 14416 w 30287"/>
                <a:gd name="connsiteY25" fmla="*/ 16861 h 30289"/>
                <a:gd name="connsiteX26" fmla="*/ 14304 w 30287"/>
                <a:gd name="connsiteY26" fmla="*/ 16874 h 30289"/>
                <a:gd name="connsiteX27" fmla="*/ 12687 w 30287"/>
                <a:gd name="connsiteY27" fmla="*/ 16874 h 30289"/>
                <a:gd name="connsiteX28" fmla="*/ 12687 w 30287"/>
                <a:gd name="connsiteY28" fmla="*/ 14155 h 30289"/>
                <a:gd name="connsiteX29" fmla="*/ 14377 w 30287"/>
                <a:gd name="connsiteY29" fmla="*/ 14155 h 30289"/>
                <a:gd name="connsiteX30" fmla="*/ 18052 w 30287"/>
                <a:gd name="connsiteY30" fmla="*/ 11729 h 30289"/>
                <a:gd name="connsiteX31" fmla="*/ 14598 w 30287"/>
                <a:gd name="connsiteY31" fmla="*/ 9304 h 30289"/>
                <a:gd name="connsiteX32" fmla="*/ 12687 w 30287"/>
                <a:gd name="connsiteY32" fmla="*/ 9304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87" h="30289">
                  <a:moveTo>
                    <a:pt x="15186" y="-31"/>
                  </a:moveTo>
                  <a:cubicBezTo>
                    <a:pt x="23548" y="10"/>
                    <a:pt x="30294" y="6821"/>
                    <a:pt x="30253" y="15184"/>
                  </a:cubicBezTo>
                  <a:cubicBezTo>
                    <a:pt x="30213" y="23546"/>
                    <a:pt x="23401" y="30292"/>
                    <a:pt x="15038" y="30251"/>
                  </a:cubicBezTo>
                  <a:cubicBezTo>
                    <a:pt x="6676" y="30211"/>
                    <a:pt x="-70" y="23399"/>
                    <a:pt x="-29" y="15037"/>
                  </a:cubicBezTo>
                  <a:cubicBezTo>
                    <a:pt x="-236" y="6921"/>
                    <a:pt x="6176" y="174"/>
                    <a:pt x="14292" y="-33"/>
                  </a:cubicBezTo>
                  <a:cubicBezTo>
                    <a:pt x="14566" y="-40"/>
                    <a:pt x="14839" y="-39"/>
                    <a:pt x="15112" y="-31"/>
                  </a:cubicBezTo>
                  <a:close/>
                  <a:moveTo>
                    <a:pt x="15186" y="2982"/>
                  </a:moveTo>
                  <a:cubicBezTo>
                    <a:pt x="8508" y="3503"/>
                    <a:pt x="3517" y="9339"/>
                    <a:pt x="4038" y="16017"/>
                  </a:cubicBezTo>
                  <a:cubicBezTo>
                    <a:pt x="4503" y="21971"/>
                    <a:pt x="9232" y="26700"/>
                    <a:pt x="15186" y="27165"/>
                  </a:cubicBezTo>
                  <a:cubicBezTo>
                    <a:pt x="21640" y="27087"/>
                    <a:pt x="26808" y="21791"/>
                    <a:pt x="26730" y="15337"/>
                  </a:cubicBezTo>
                  <a:cubicBezTo>
                    <a:pt x="26730" y="15262"/>
                    <a:pt x="26728" y="15186"/>
                    <a:pt x="26726" y="15110"/>
                  </a:cubicBezTo>
                  <a:cubicBezTo>
                    <a:pt x="26890" y="8577"/>
                    <a:pt x="21727" y="3147"/>
                    <a:pt x="15193" y="2983"/>
                  </a:cubicBezTo>
                  <a:cubicBezTo>
                    <a:pt x="15191" y="2983"/>
                    <a:pt x="15188" y="2983"/>
                    <a:pt x="15186" y="2982"/>
                  </a:cubicBezTo>
                  <a:close/>
                  <a:moveTo>
                    <a:pt x="12687" y="23857"/>
                  </a:moveTo>
                  <a:lnTo>
                    <a:pt x="9085" y="23857"/>
                  </a:lnTo>
                  <a:lnTo>
                    <a:pt x="9085" y="7099"/>
                  </a:lnTo>
                  <a:cubicBezTo>
                    <a:pt x="10854" y="6763"/>
                    <a:pt x="12650" y="6591"/>
                    <a:pt x="14451" y="6584"/>
                  </a:cubicBezTo>
                  <a:cubicBezTo>
                    <a:pt x="16476" y="6415"/>
                    <a:pt x="18505" y="6877"/>
                    <a:pt x="20257" y="7907"/>
                  </a:cubicBezTo>
                  <a:cubicBezTo>
                    <a:pt x="21300" y="8831"/>
                    <a:pt x="21846" y="10194"/>
                    <a:pt x="21727" y="11582"/>
                  </a:cubicBezTo>
                  <a:cubicBezTo>
                    <a:pt x="21697" y="13479"/>
                    <a:pt x="20352" y="15099"/>
                    <a:pt x="18493" y="15478"/>
                  </a:cubicBezTo>
                  <a:lnTo>
                    <a:pt x="18493" y="15478"/>
                  </a:lnTo>
                  <a:cubicBezTo>
                    <a:pt x="19963" y="15478"/>
                    <a:pt x="20919" y="17095"/>
                    <a:pt x="21213" y="19594"/>
                  </a:cubicBezTo>
                  <a:cubicBezTo>
                    <a:pt x="21308" y="21025"/>
                    <a:pt x="21605" y="22436"/>
                    <a:pt x="22095" y="23784"/>
                  </a:cubicBezTo>
                  <a:lnTo>
                    <a:pt x="18420" y="23784"/>
                  </a:lnTo>
                  <a:cubicBezTo>
                    <a:pt x="17886" y="22369"/>
                    <a:pt x="17564" y="20882"/>
                    <a:pt x="17464" y="19373"/>
                  </a:cubicBezTo>
                  <a:cubicBezTo>
                    <a:pt x="17316" y="17838"/>
                    <a:pt x="15952" y="16713"/>
                    <a:pt x="14416" y="16861"/>
                  </a:cubicBezTo>
                  <a:cubicBezTo>
                    <a:pt x="14379" y="16865"/>
                    <a:pt x="14341" y="16869"/>
                    <a:pt x="14304" y="16874"/>
                  </a:cubicBezTo>
                  <a:lnTo>
                    <a:pt x="12687" y="16874"/>
                  </a:lnTo>
                  <a:close/>
                  <a:moveTo>
                    <a:pt x="12687" y="14155"/>
                  </a:moveTo>
                  <a:lnTo>
                    <a:pt x="14377" y="14155"/>
                  </a:lnTo>
                  <a:cubicBezTo>
                    <a:pt x="16435" y="14155"/>
                    <a:pt x="18052" y="13493"/>
                    <a:pt x="18052" y="11729"/>
                  </a:cubicBezTo>
                  <a:cubicBezTo>
                    <a:pt x="18052" y="9965"/>
                    <a:pt x="17023" y="9304"/>
                    <a:pt x="14598" y="9304"/>
                  </a:cubicBezTo>
                  <a:lnTo>
                    <a:pt x="12687" y="9304"/>
                  </a:lnTo>
                  <a:close/>
                </a:path>
              </a:pathLst>
            </a:custGeom>
            <a:solidFill>
              <a:srgbClr val="231F20"/>
            </a:solidFill>
            <a:ln w="721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FE438E3-82CD-4726-BC57-73D9209D870F}"/>
                </a:ext>
              </a:extLst>
            </p:cNvPr>
            <p:cNvSpPr/>
            <p:nvPr/>
          </p:nvSpPr>
          <p:spPr>
            <a:xfrm>
              <a:off x="159273" y="4591205"/>
              <a:ext cx="444393" cy="483129"/>
            </a:xfrm>
            <a:custGeom>
              <a:avLst/>
              <a:gdLst>
                <a:gd name="connsiteX0" fmla="*/ 0 w 444393"/>
                <a:gd name="connsiteY0" fmla="*/ 0 h 483129"/>
                <a:gd name="connsiteX1" fmla="*/ 444394 w 444393"/>
                <a:gd name="connsiteY1" fmla="*/ 0 h 483129"/>
                <a:gd name="connsiteX2" fmla="*/ 444394 w 444393"/>
                <a:gd name="connsiteY2" fmla="*/ 483129 h 483129"/>
                <a:gd name="connsiteX3" fmla="*/ 0 w 444393"/>
                <a:gd name="connsiteY3" fmla="*/ 483129 h 483129"/>
              </a:gdLst>
              <a:ahLst/>
              <a:cxnLst>
                <a:cxn ang="0">
                  <a:pos x="connsiteX0" y="connsiteY0"/>
                </a:cxn>
                <a:cxn ang="0">
                  <a:pos x="connsiteX1" y="connsiteY1"/>
                </a:cxn>
                <a:cxn ang="0">
                  <a:pos x="connsiteX2" y="connsiteY2"/>
                </a:cxn>
                <a:cxn ang="0">
                  <a:pos x="connsiteX3" y="connsiteY3"/>
                </a:cxn>
              </a:cxnLst>
              <a:rect l="l" t="t" r="r" b="b"/>
              <a:pathLst>
                <a:path w="444393" h="483129">
                  <a:moveTo>
                    <a:pt x="0" y="0"/>
                  </a:moveTo>
                  <a:lnTo>
                    <a:pt x="444394" y="0"/>
                  </a:lnTo>
                  <a:lnTo>
                    <a:pt x="444394" y="483129"/>
                  </a:lnTo>
                  <a:lnTo>
                    <a:pt x="0" y="483129"/>
                  </a:lnTo>
                  <a:close/>
                </a:path>
              </a:pathLst>
            </a:custGeom>
            <a:solidFill>
              <a:schemeClr val="tx1"/>
            </a:solidFill>
            <a:ln w="721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EAF1C0-A217-4FAC-83E4-9ABFAFADF079}"/>
                </a:ext>
              </a:extLst>
            </p:cNvPr>
            <p:cNvSpPr/>
            <p:nvPr/>
          </p:nvSpPr>
          <p:spPr>
            <a:xfrm>
              <a:off x="261073" y="4644714"/>
              <a:ext cx="240792" cy="376183"/>
            </a:xfrm>
            <a:custGeom>
              <a:avLst/>
              <a:gdLst>
                <a:gd name="connsiteX0" fmla="*/ 184309 w 240792"/>
                <a:gd name="connsiteY0" fmla="*/ 250384 h 376183"/>
                <a:gd name="connsiteX1" fmla="*/ 184309 w 240792"/>
                <a:gd name="connsiteY1" fmla="*/ 249649 h 376183"/>
                <a:gd name="connsiteX2" fmla="*/ 226573 w 240792"/>
                <a:gd name="connsiteY2" fmla="*/ 200623 h 376183"/>
                <a:gd name="connsiteX3" fmla="*/ 179238 w 240792"/>
                <a:gd name="connsiteY3" fmla="*/ 151376 h 376183"/>
                <a:gd name="connsiteX4" fmla="*/ 123670 w 240792"/>
                <a:gd name="connsiteY4" fmla="*/ 99925 h 376183"/>
                <a:gd name="connsiteX5" fmla="*/ 123670 w 240792"/>
                <a:gd name="connsiteY5" fmla="*/ 99116 h 376183"/>
                <a:gd name="connsiteX6" fmla="*/ 165787 w 240792"/>
                <a:gd name="connsiteY6" fmla="*/ 50090 h 376183"/>
                <a:gd name="connsiteX7" fmla="*/ 106250 w 240792"/>
                <a:gd name="connsiteY7" fmla="*/ -38 h 376183"/>
                <a:gd name="connsiteX8" fmla="*/ -34 w 240792"/>
                <a:gd name="connsiteY8" fmla="*/ -38 h 376183"/>
                <a:gd name="connsiteX9" fmla="*/ -34 w 240792"/>
                <a:gd name="connsiteY9" fmla="*/ 10620 h 376183"/>
                <a:gd name="connsiteX10" fmla="*/ 20914 w 240792"/>
                <a:gd name="connsiteY10" fmla="*/ 10620 h 376183"/>
                <a:gd name="connsiteX11" fmla="*/ 30837 w 240792"/>
                <a:gd name="connsiteY11" fmla="*/ 60748 h 376183"/>
                <a:gd name="connsiteX12" fmla="*/ 30837 w 240792"/>
                <a:gd name="connsiteY12" fmla="*/ 209222 h 376183"/>
                <a:gd name="connsiteX13" fmla="*/ 26649 w 240792"/>
                <a:gd name="connsiteY13" fmla="*/ 214917 h 376183"/>
                <a:gd name="connsiteX14" fmla="*/ 25471 w 240792"/>
                <a:gd name="connsiteY14" fmla="*/ 214956 h 376183"/>
                <a:gd name="connsiteX15" fmla="*/ 8860 w 240792"/>
                <a:gd name="connsiteY15" fmla="*/ 214956 h 376183"/>
                <a:gd name="connsiteX16" fmla="*/ 8860 w 240792"/>
                <a:gd name="connsiteY16" fmla="*/ 225613 h 376183"/>
                <a:gd name="connsiteX17" fmla="*/ 91623 w 240792"/>
                <a:gd name="connsiteY17" fmla="*/ 225613 h 376183"/>
                <a:gd name="connsiteX18" fmla="*/ 91623 w 240792"/>
                <a:gd name="connsiteY18" fmla="*/ 359828 h 376183"/>
                <a:gd name="connsiteX19" fmla="*/ 87350 w 240792"/>
                <a:gd name="connsiteY19" fmla="*/ 365459 h 376183"/>
                <a:gd name="connsiteX20" fmla="*/ 86257 w 240792"/>
                <a:gd name="connsiteY20" fmla="*/ 365488 h 376183"/>
                <a:gd name="connsiteX21" fmla="*/ 69646 w 240792"/>
                <a:gd name="connsiteY21" fmla="*/ 365488 h 376183"/>
                <a:gd name="connsiteX22" fmla="*/ 69646 w 240792"/>
                <a:gd name="connsiteY22" fmla="*/ 376146 h 376183"/>
                <a:gd name="connsiteX23" fmla="*/ 151086 w 240792"/>
                <a:gd name="connsiteY23" fmla="*/ 376146 h 376183"/>
                <a:gd name="connsiteX24" fmla="*/ 240759 w 240792"/>
                <a:gd name="connsiteY24" fmla="*/ 310802 h 376183"/>
                <a:gd name="connsiteX25" fmla="*/ 184309 w 240792"/>
                <a:gd name="connsiteY25" fmla="*/ 250384 h 376183"/>
                <a:gd name="connsiteX26" fmla="*/ 60899 w 240792"/>
                <a:gd name="connsiteY26" fmla="*/ 19146 h 376183"/>
                <a:gd name="connsiteX27" fmla="*/ 68249 w 240792"/>
                <a:gd name="connsiteY27" fmla="*/ 12751 h 376183"/>
                <a:gd name="connsiteX28" fmla="*/ 96107 w 240792"/>
                <a:gd name="connsiteY28" fmla="*/ 12751 h 376183"/>
                <a:gd name="connsiteX29" fmla="*/ 138250 w 240792"/>
                <a:gd name="connsiteY29" fmla="*/ 53207 h 376183"/>
                <a:gd name="connsiteX30" fmla="*/ 138223 w 240792"/>
                <a:gd name="connsiteY30" fmla="*/ 55750 h 376183"/>
                <a:gd name="connsiteX31" fmla="*/ 111322 w 240792"/>
                <a:gd name="connsiteY31" fmla="*/ 96250 h 376183"/>
                <a:gd name="connsiteX32" fmla="*/ 60973 w 240792"/>
                <a:gd name="connsiteY32" fmla="*/ 93383 h 376183"/>
                <a:gd name="connsiteX33" fmla="*/ 80451 w 240792"/>
                <a:gd name="connsiteY33" fmla="*/ 104041 h 376183"/>
                <a:gd name="connsiteX34" fmla="*/ 148440 w 240792"/>
                <a:gd name="connsiteY34" fmla="*/ 150568 h 376183"/>
                <a:gd name="connsiteX35" fmla="*/ 60899 w 240792"/>
                <a:gd name="connsiteY35" fmla="*/ 150568 h 376183"/>
                <a:gd name="connsiteX36" fmla="*/ 60899 w 240792"/>
                <a:gd name="connsiteY36" fmla="*/ 104041 h 376183"/>
                <a:gd name="connsiteX37" fmla="*/ 149837 w 240792"/>
                <a:gd name="connsiteY37" fmla="*/ 163357 h 376183"/>
                <a:gd name="connsiteX38" fmla="*/ 121685 w 240792"/>
                <a:gd name="connsiteY38" fmla="*/ 208487 h 376183"/>
                <a:gd name="connsiteX39" fmla="*/ 121685 w 240792"/>
                <a:gd name="connsiteY39" fmla="*/ 169752 h 376183"/>
                <a:gd name="connsiteX40" fmla="*/ 129036 w 240792"/>
                <a:gd name="connsiteY40" fmla="*/ 163357 h 376183"/>
                <a:gd name="connsiteX41" fmla="*/ 75453 w 240792"/>
                <a:gd name="connsiteY41" fmla="*/ 212824 h 376183"/>
                <a:gd name="connsiteX42" fmla="*/ 60752 w 240792"/>
                <a:gd name="connsiteY42" fmla="*/ 168723 h 376183"/>
                <a:gd name="connsiteX43" fmla="*/ 60752 w 240792"/>
                <a:gd name="connsiteY43" fmla="*/ 161373 h 376183"/>
                <a:gd name="connsiteX44" fmla="*/ 81406 w 240792"/>
                <a:gd name="connsiteY44" fmla="*/ 161373 h 376183"/>
                <a:gd name="connsiteX45" fmla="*/ 91329 w 240792"/>
                <a:gd name="connsiteY45" fmla="*/ 211428 h 376183"/>
                <a:gd name="connsiteX46" fmla="*/ 91329 w 240792"/>
                <a:gd name="connsiteY46" fmla="*/ 212971 h 376183"/>
                <a:gd name="connsiteX47" fmla="*/ 179238 w 240792"/>
                <a:gd name="connsiteY47" fmla="*/ 169605 h 376183"/>
                <a:gd name="connsiteX48" fmla="*/ 198936 w 240792"/>
                <a:gd name="connsiteY48" fmla="*/ 206356 h 376183"/>
                <a:gd name="connsiteX49" fmla="*/ 172034 w 240792"/>
                <a:gd name="connsiteY49" fmla="*/ 246856 h 376183"/>
                <a:gd name="connsiteX50" fmla="*/ 121685 w 240792"/>
                <a:gd name="connsiteY50" fmla="*/ 243989 h 376183"/>
                <a:gd name="connsiteX51" fmla="*/ 121685 w 240792"/>
                <a:gd name="connsiteY51" fmla="*/ 222673 h 376183"/>
                <a:gd name="connsiteX52" fmla="*/ 179238 w 240792"/>
                <a:gd name="connsiteY52" fmla="*/ 169605 h 376183"/>
                <a:gd name="connsiteX53" fmla="*/ 158584 w 240792"/>
                <a:gd name="connsiteY53" fmla="*/ 363356 h 376183"/>
                <a:gd name="connsiteX54" fmla="*/ 136533 w 240792"/>
                <a:gd name="connsiteY54" fmla="*/ 363356 h 376183"/>
                <a:gd name="connsiteX55" fmla="*/ 121832 w 240792"/>
                <a:gd name="connsiteY55" fmla="*/ 319255 h 376183"/>
                <a:gd name="connsiteX56" fmla="*/ 121832 w 240792"/>
                <a:gd name="connsiteY56" fmla="*/ 254573 h 376183"/>
                <a:gd name="connsiteX57" fmla="*/ 141311 w 240792"/>
                <a:gd name="connsiteY57" fmla="*/ 254573 h 376183"/>
                <a:gd name="connsiteX58" fmla="*/ 210770 w 240792"/>
                <a:gd name="connsiteY58" fmla="*/ 313375 h 376183"/>
                <a:gd name="connsiteX59" fmla="*/ 158584 w 240792"/>
                <a:gd name="connsiteY59" fmla="*/ 363356 h 37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792" h="376183">
                  <a:moveTo>
                    <a:pt x="184309" y="250384"/>
                  </a:moveTo>
                  <a:lnTo>
                    <a:pt x="184309" y="249649"/>
                  </a:lnTo>
                  <a:cubicBezTo>
                    <a:pt x="206360" y="241490"/>
                    <a:pt x="226573" y="226275"/>
                    <a:pt x="226573" y="200623"/>
                  </a:cubicBezTo>
                  <a:cubicBezTo>
                    <a:pt x="226573" y="173721"/>
                    <a:pt x="207903" y="155419"/>
                    <a:pt x="179238" y="151376"/>
                  </a:cubicBezTo>
                  <a:cubicBezTo>
                    <a:pt x="175122" y="123372"/>
                    <a:pt x="151307" y="105291"/>
                    <a:pt x="123670" y="99925"/>
                  </a:cubicBezTo>
                  <a:lnTo>
                    <a:pt x="123670" y="99116"/>
                  </a:lnTo>
                  <a:cubicBezTo>
                    <a:pt x="145280" y="90958"/>
                    <a:pt x="165787" y="75302"/>
                    <a:pt x="165787" y="50090"/>
                  </a:cubicBezTo>
                  <a:cubicBezTo>
                    <a:pt x="165787" y="19514"/>
                    <a:pt x="141678" y="-38"/>
                    <a:pt x="106250" y="-38"/>
                  </a:cubicBezTo>
                  <a:lnTo>
                    <a:pt x="-34" y="-38"/>
                  </a:lnTo>
                  <a:lnTo>
                    <a:pt x="-34" y="10620"/>
                  </a:lnTo>
                  <a:lnTo>
                    <a:pt x="20914" y="10620"/>
                  </a:lnTo>
                  <a:cubicBezTo>
                    <a:pt x="30102" y="10620"/>
                    <a:pt x="30837" y="24144"/>
                    <a:pt x="30837" y="60748"/>
                  </a:cubicBezTo>
                  <a:lnTo>
                    <a:pt x="30837" y="209222"/>
                  </a:lnTo>
                  <a:cubicBezTo>
                    <a:pt x="31253" y="211951"/>
                    <a:pt x="29378" y="214501"/>
                    <a:pt x="26649" y="214917"/>
                  </a:cubicBezTo>
                  <a:cubicBezTo>
                    <a:pt x="26259" y="214976"/>
                    <a:pt x="25864" y="214989"/>
                    <a:pt x="25471" y="214956"/>
                  </a:cubicBezTo>
                  <a:lnTo>
                    <a:pt x="8860" y="214956"/>
                  </a:lnTo>
                  <a:lnTo>
                    <a:pt x="8860" y="225613"/>
                  </a:lnTo>
                  <a:lnTo>
                    <a:pt x="91623" y="225613"/>
                  </a:lnTo>
                  <a:lnTo>
                    <a:pt x="91623" y="359828"/>
                  </a:lnTo>
                  <a:cubicBezTo>
                    <a:pt x="91998" y="362563"/>
                    <a:pt x="90085" y="365084"/>
                    <a:pt x="87350" y="365459"/>
                  </a:cubicBezTo>
                  <a:cubicBezTo>
                    <a:pt x="86988" y="365508"/>
                    <a:pt x="86622" y="365518"/>
                    <a:pt x="86257" y="365488"/>
                  </a:cubicBezTo>
                  <a:lnTo>
                    <a:pt x="69646" y="365488"/>
                  </a:lnTo>
                  <a:lnTo>
                    <a:pt x="69646" y="376146"/>
                  </a:lnTo>
                  <a:lnTo>
                    <a:pt x="151086" y="376146"/>
                  </a:lnTo>
                  <a:cubicBezTo>
                    <a:pt x="220913" y="376146"/>
                    <a:pt x="240759" y="340277"/>
                    <a:pt x="240759" y="310802"/>
                  </a:cubicBezTo>
                  <a:cubicBezTo>
                    <a:pt x="240759" y="277726"/>
                    <a:pt x="214886" y="256411"/>
                    <a:pt x="184309" y="250384"/>
                  </a:cubicBezTo>
                  <a:close/>
                  <a:moveTo>
                    <a:pt x="60899" y="19146"/>
                  </a:moveTo>
                  <a:cubicBezTo>
                    <a:pt x="60899" y="12751"/>
                    <a:pt x="62737" y="12751"/>
                    <a:pt x="68249" y="12751"/>
                  </a:cubicBezTo>
                  <a:lnTo>
                    <a:pt x="96107" y="12751"/>
                  </a:lnTo>
                  <a:cubicBezTo>
                    <a:pt x="118916" y="12286"/>
                    <a:pt x="137784" y="30398"/>
                    <a:pt x="138250" y="53207"/>
                  </a:cubicBezTo>
                  <a:cubicBezTo>
                    <a:pt x="138267" y="54055"/>
                    <a:pt x="138258" y="54903"/>
                    <a:pt x="138223" y="55750"/>
                  </a:cubicBezTo>
                  <a:cubicBezTo>
                    <a:pt x="138223" y="75302"/>
                    <a:pt x="127639" y="87356"/>
                    <a:pt x="111322" y="96250"/>
                  </a:cubicBezTo>
                  <a:cubicBezTo>
                    <a:pt x="100296" y="93751"/>
                    <a:pt x="93975" y="93383"/>
                    <a:pt x="60973" y="93383"/>
                  </a:cubicBezTo>
                  <a:close/>
                  <a:moveTo>
                    <a:pt x="80451" y="104041"/>
                  </a:moveTo>
                  <a:cubicBezTo>
                    <a:pt x="127713" y="104041"/>
                    <a:pt x="144030" y="130722"/>
                    <a:pt x="148440" y="150568"/>
                  </a:cubicBezTo>
                  <a:lnTo>
                    <a:pt x="60899" y="150568"/>
                  </a:lnTo>
                  <a:lnTo>
                    <a:pt x="60899" y="104041"/>
                  </a:lnTo>
                  <a:close/>
                  <a:moveTo>
                    <a:pt x="149837" y="163357"/>
                  </a:moveTo>
                  <a:cubicBezTo>
                    <a:pt x="150591" y="182749"/>
                    <a:pt x="139433" y="200637"/>
                    <a:pt x="121685" y="208487"/>
                  </a:cubicBezTo>
                  <a:lnTo>
                    <a:pt x="121685" y="169752"/>
                  </a:lnTo>
                  <a:cubicBezTo>
                    <a:pt x="121685" y="163357"/>
                    <a:pt x="123450" y="163357"/>
                    <a:pt x="129036" y="163357"/>
                  </a:cubicBezTo>
                  <a:close/>
                  <a:moveTo>
                    <a:pt x="75453" y="212824"/>
                  </a:moveTo>
                  <a:cubicBezTo>
                    <a:pt x="64795" y="212824"/>
                    <a:pt x="60752" y="212824"/>
                    <a:pt x="60752" y="168723"/>
                  </a:cubicBezTo>
                  <a:lnTo>
                    <a:pt x="60752" y="161373"/>
                  </a:lnTo>
                  <a:lnTo>
                    <a:pt x="81406" y="161373"/>
                  </a:lnTo>
                  <a:cubicBezTo>
                    <a:pt x="90594" y="161373"/>
                    <a:pt x="91329" y="174897"/>
                    <a:pt x="91329" y="211428"/>
                  </a:cubicBezTo>
                  <a:lnTo>
                    <a:pt x="91329" y="212971"/>
                  </a:lnTo>
                  <a:close/>
                  <a:moveTo>
                    <a:pt x="179238" y="169605"/>
                  </a:moveTo>
                  <a:cubicBezTo>
                    <a:pt x="192140" y="177227"/>
                    <a:pt x="199732" y="191392"/>
                    <a:pt x="198936" y="206356"/>
                  </a:cubicBezTo>
                  <a:cubicBezTo>
                    <a:pt x="198936" y="225907"/>
                    <a:pt x="188278" y="237962"/>
                    <a:pt x="172034" y="246856"/>
                  </a:cubicBezTo>
                  <a:cubicBezTo>
                    <a:pt x="161009" y="244356"/>
                    <a:pt x="154688" y="243989"/>
                    <a:pt x="121685" y="243989"/>
                  </a:cubicBezTo>
                  <a:lnTo>
                    <a:pt x="121685" y="222673"/>
                  </a:lnTo>
                  <a:cubicBezTo>
                    <a:pt x="160642" y="214662"/>
                    <a:pt x="176004" y="191655"/>
                    <a:pt x="179238" y="169605"/>
                  </a:cubicBezTo>
                  <a:close/>
                  <a:moveTo>
                    <a:pt x="158584" y="363356"/>
                  </a:moveTo>
                  <a:lnTo>
                    <a:pt x="136533" y="363356"/>
                  </a:lnTo>
                  <a:cubicBezTo>
                    <a:pt x="125875" y="363356"/>
                    <a:pt x="121832" y="363356"/>
                    <a:pt x="121832" y="319255"/>
                  </a:cubicBezTo>
                  <a:lnTo>
                    <a:pt x="121832" y="254573"/>
                  </a:lnTo>
                  <a:lnTo>
                    <a:pt x="141311" y="254573"/>
                  </a:lnTo>
                  <a:cubicBezTo>
                    <a:pt x="199451" y="254573"/>
                    <a:pt x="210770" y="294705"/>
                    <a:pt x="210770" y="313375"/>
                  </a:cubicBezTo>
                  <a:cubicBezTo>
                    <a:pt x="210623" y="336014"/>
                    <a:pt x="197907" y="363356"/>
                    <a:pt x="158584" y="363356"/>
                  </a:cubicBezTo>
                  <a:close/>
                </a:path>
              </a:pathLst>
            </a:custGeom>
            <a:solidFill>
              <a:srgbClr val="FFFFFF"/>
            </a:solidFill>
            <a:ln w="721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0B17FEF-E4C2-4BB5-BC96-484B781B26D5}"/>
                </a:ext>
              </a:extLst>
            </p:cNvPr>
            <p:cNvSpPr/>
            <p:nvPr/>
          </p:nvSpPr>
          <p:spPr>
            <a:xfrm>
              <a:off x="159273" y="5074334"/>
              <a:ext cx="444393" cy="13891"/>
            </a:xfrm>
            <a:custGeom>
              <a:avLst/>
              <a:gdLst>
                <a:gd name="connsiteX0" fmla="*/ 0 w 444393"/>
                <a:gd name="connsiteY0" fmla="*/ 0 h 13891"/>
                <a:gd name="connsiteX1" fmla="*/ 444394 w 444393"/>
                <a:gd name="connsiteY1" fmla="*/ 0 h 13891"/>
                <a:gd name="connsiteX2" fmla="*/ 444394 w 444393"/>
                <a:gd name="connsiteY2" fmla="*/ 13892 h 13891"/>
                <a:gd name="connsiteX3" fmla="*/ 0 w 444393"/>
                <a:gd name="connsiteY3" fmla="*/ 13892 h 13891"/>
              </a:gdLst>
              <a:ahLst/>
              <a:cxnLst>
                <a:cxn ang="0">
                  <a:pos x="connsiteX0" y="connsiteY0"/>
                </a:cxn>
                <a:cxn ang="0">
                  <a:pos x="connsiteX1" y="connsiteY1"/>
                </a:cxn>
                <a:cxn ang="0">
                  <a:pos x="connsiteX2" y="connsiteY2"/>
                </a:cxn>
                <a:cxn ang="0">
                  <a:pos x="connsiteX3" y="connsiteY3"/>
                </a:cxn>
              </a:cxnLst>
              <a:rect l="l" t="t" r="r" b="b"/>
              <a:pathLst>
                <a:path w="444393" h="13891">
                  <a:moveTo>
                    <a:pt x="0" y="0"/>
                  </a:moveTo>
                  <a:lnTo>
                    <a:pt x="444394" y="0"/>
                  </a:lnTo>
                  <a:lnTo>
                    <a:pt x="444394" y="13892"/>
                  </a:lnTo>
                  <a:lnTo>
                    <a:pt x="0" y="13892"/>
                  </a:lnTo>
                  <a:close/>
                </a:path>
              </a:pathLst>
            </a:custGeom>
            <a:solidFill>
              <a:schemeClr val="accent3"/>
            </a:solidFill>
            <a:ln w="7216" cap="flat">
              <a:noFill/>
              <a:prstDash val="solid"/>
              <a:miter/>
            </a:ln>
          </p:spPr>
          <p:txBody>
            <a:bodyPr rtlCol="0" anchor="ctr"/>
            <a:lstStyle/>
            <a:p>
              <a:endParaRPr lang="en-US"/>
            </a:p>
          </p:txBody>
        </p:sp>
      </p:grpSp>
    </p:spTree>
    <p:extLst>
      <p:ext uri="{BB962C8B-B14F-4D97-AF65-F5344CB8AC3E}">
        <p14:creationId xmlns:p14="http://schemas.microsoft.com/office/powerpoint/2010/main" val="10470180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7" r:id="rId9"/>
    <p:sldLayoutId id="2147483678" r:id="rId10"/>
  </p:sldLayoutIdLst>
  <p:transition spd="slow">
    <p:wipe/>
  </p:transition>
  <p:hf hdr="0" dt="0"/>
  <p:txStyles>
    <p:titleStyle>
      <a:lvl1pPr marL="0" marR="0" indent="0" algn="l" defTabSz="353189" rtl="0" eaLnBrk="1" fontAlgn="auto" latinLnBrk="0" hangingPunct="1">
        <a:lnSpc>
          <a:spcPct val="100000"/>
        </a:lnSpc>
        <a:spcBef>
          <a:spcPts val="0"/>
        </a:spcBef>
        <a:spcAft>
          <a:spcPts val="0"/>
        </a:spcAft>
        <a:buClrTx/>
        <a:buSzTx/>
        <a:buFontTx/>
        <a:buNone/>
        <a:tabLst/>
        <a:defRPr sz="3022"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507" rtl="0" eaLnBrk="1" latinLnBrk="0" hangingPunct="1">
        <a:defRPr sz="2040" kern="1200">
          <a:solidFill>
            <a:schemeClr val="tx1"/>
          </a:solidFill>
          <a:latin typeface="+mn-lt"/>
          <a:ea typeface="+mn-ea"/>
          <a:cs typeface="+mn-cs"/>
        </a:defRPr>
      </a:lvl1pPr>
      <a:lvl2pPr marL="518253" algn="l" defTabSz="1036507" rtl="0" eaLnBrk="1" latinLnBrk="0" hangingPunct="1">
        <a:defRPr sz="2040" kern="1200">
          <a:solidFill>
            <a:schemeClr val="tx1"/>
          </a:solidFill>
          <a:latin typeface="+mn-lt"/>
          <a:ea typeface="+mn-ea"/>
          <a:cs typeface="+mn-cs"/>
        </a:defRPr>
      </a:lvl2pPr>
      <a:lvl3pPr marL="1036507" algn="l" defTabSz="1036507" rtl="0" eaLnBrk="1" latinLnBrk="0" hangingPunct="1">
        <a:defRPr sz="2040" kern="1200">
          <a:solidFill>
            <a:schemeClr val="tx1"/>
          </a:solidFill>
          <a:latin typeface="+mn-lt"/>
          <a:ea typeface="+mn-ea"/>
          <a:cs typeface="+mn-cs"/>
        </a:defRPr>
      </a:lvl3pPr>
      <a:lvl4pPr marL="1554760" algn="l" defTabSz="1036507" rtl="0" eaLnBrk="1" latinLnBrk="0" hangingPunct="1">
        <a:defRPr sz="2040" kern="1200">
          <a:solidFill>
            <a:schemeClr val="tx1"/>
          </a:solidFill>
          <a:latin typeface="+mn-lt"/>
          <a:ea typeface="+mn-ea"/>
          <a:cs typeface="+mn-cs"/>
        </a:defRPr>
      </a:lvl4pPr>
      <a:lvl5pPr marL="2073015" algn="l" defTabSz="1036507" rtl="0" eaLnBrk="1" latinLnBrk="0" hangingPunct="1">
        <a:defRPr sz="2040" kern="1200">
          <a:solidFill>
            <a:schemeClr val="tx1"/>
          </a:solidFill>
          <a:latin typeface="+mn-lt"/>
          <a:ea typeface="+mn-ea"/>
          <a:cs typeface="+mn-cs"/>
        </a:defRPr>
      </a:lvl5pPr>
      <a:lvl6pPr marL="2591268" algn="l" defTabSz="1036507" rtl="0" eaLnBrk="1" latinLnBrk="0" hangingPunct="1">
        <a:defRPr sz="2040" kern="1200">
          <a:solidFill>
            <a:schemeClr val="tx1"/>
          </a:solidFill>
          <a:latin typeface="+mn-lt"/>
          <a:ea typeface="+mn-ea"/>
          <a:cs typeface="+mn-cs"/>
        </a:defRPr>
      </a:lvl6pPr>
      <a:lvl7pPr marL="3109520" algn="l" defTabSz="1036507" rtl="0" eaLnBrk="1" latinLnBrk="0" hangingPunct="1">
        <a:defRPr sz="2040" kern="1200">
          <a:solidFill>
            <a:schemeClr val="tx1"/>
          </a:solidFill>
          <a:latin typeface="+mn-lt"/>
          <a:ea typeface="+mn-ea"/>
          <a:cs typeface="+mn-cs"/>
        </a:defRPr>
      </a:lvl7pPr>
      <a:lvl8pPr marL="3627773" algn="l" defTabSz="1036507" rtl="0" eaLnBrk="1" latinLnBrk="0" hangingPunct="1">
        <a:defRPr sz="2040" kern="1200">
          <a:solidFill>
            <a:schemeClr val="tx1"/>
          </a:solidFill>
          <a:latin typeface="+mn-lt"/>
          <a:ea typeface="+mn-ea"/>
          <a:cs typeface="+mn-cs"/>
        </a:defRPr>
      </a:lvl8pPr>
      <a:lvl9pPr marL="4146028" algn="l" defTabSz="103650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5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aflac.com/"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hyperlink" Target="http://www.vsp.com/"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eap.ndbh.com/"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BE794C-7927-4C09-9D50-D94354D90EE6}"/>
              </a:ext>
            </a:extLst>
          </p:cNvPr>
          <p:cNvPicPr>
            <a:picLocks noChangeAspect="1"/>
          </p:cNvPicPr>
          <p:nvPr/>
        </p:nvPicPr>
        <p:blipFill>
          <a:blip r:embed="rId2" cstate="print">
            <a:extLst>
              <a:ext uri="{28A0092B-C50C-407E-A947-70E740481C1C}">
                <a14:useLocalDpi xmlns:a14="http://schemas.microsoft.com/office/drawing/2010/main" val="0"/>
              </a:ext>
            </a:extLst>
          </a:blip>
          <a:srcRect l="-30" t="-442" b="84838"/>
          <a:stretch>
            <a:fillRect/>
          </a:stretch>
        </p:blipFill>
        <p:spPr>
          <a:xfrm flipH="1">
            <a:off x="2783506" y="-1452418"/>
            <a:ext cx="8250591" cy="1666080"/>
          </a:xfrm>
          <a:custGeom>
            <a:avLst/>
            <a:gdLst>
              <a:gd name="connsiteX0" fmla="*/ 0 w 7772400"/>
              <a:gd name="connsiteY0" fmla="*/ 0 h 1569516"/>
              <a:gd name="connsiteX1" fmla="*/ 7772400 w 7772400"/>
              <a:gd name="connsiteY1" fmla="*/ 0 h 1569516"/>
              <a:gd name="connsiteX2" fmla="*/ 7772400 w 7772400"/>
              <a:gd name="connsiteY2" fmla="*/ 44495 h 1569516"/>
              <a:gd name="connsiteX3" fmla="*/ 2354 w 7772400"/>
              <a:gd name="connsiteY3" fmla="*/ 44495 h 1569516"/>
              <a:gd name="connsiteX4" fmla="*/ 2354 w 7772400"/>
              <a:gd name="connsiteY4" fmla="*/ 1569516 h 1569516"/>
              <a:gd name="connsiteX5" fmla="*/ 0 w 7772400"/>
              <a:gd name="connsiteY5" fmla="*/ 1563101 h 1569516"/>
              <a:gd name="connsiteX6" fmla="*/ 0 w 7772400"/>
              <a:gd name="connsiteY6" fmla="*/ 0 h 156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1569516">
                <a:moveTo>
                  <a:pt x="0" y="0"/>
                </a:moveTo>
                <a:lnTo>
                  <a:pt x="7772400" y="0"/>
                </a:lnTo>
                <a:lnTo>
                  <a:pt x="7772400" y="44495"/>
                </a:lnTo>
                <a:lnTo>
                  <a:pt x="2354" y="44495"/>
                </a:lnTo>
                <a:lnTo>
                  <a:pt x="2354" y="1569516"/>
                </a:lnTo>
                <a:lnTo>
                  <a:pt x="0" y="1563101"/>
                </a:lnTo>
                <a:lnTo>
                  <a:pt x="0" y="0"/>
                </a:lnTo>
                <a:close/>
              </a:path>
            </a:pathLst>
          </a:custGeom>
        </p:spPr>
      </p:pic>
      <p:sp>
        <p:nvSpPr>
          <p:cNvPr id="10" name="Freeform: Shape 9">
            <a:extLst>
              <a:ext uri="{FF2B5EF4-FFF2-40B4-BE49-F238E27FC236}">
                <a16:creationId xmlns:a16="http://schemas.microsoft.com/office/drawing/2014/main" id="{BB2CA072-70F3-430B-8DF2-066B7E083C63}"/>
              </a:ext>
            </a:extLst>
          </p:cNvPr>
          <p:cNvSpPr/>
          <p:nvPr/>
        </p:nvSpPr>
        <p:spPr>
          <a:xfrm flipH="1">
            <a:off x="-1" y="0"/>
            <a:ext cx="10261600" cy="6324600"/>
          </a:xfrm>
          <a:custGeom>
            <a:avLst/>
            <a:gdLst>
              <a:gd name="connsiteX0" fmla="*/ 0 w 7772400"/>
              <a:gd name="connsiteY0" fmla="*/ 0 h 4984706"/>
              <a:gd name="connsiteX1" fmla="*/ 7772400 w 7772400"/>
              <a:gd name="connsiteY1" fmla="*/ 0 h 4984706"/>
              <a:gd name="connsiteX2" fmla="*/ 7772400 w 7772400"/>
              <a:gd name="connsiteY2" fmla="*/ 4511468 h 4984706"/>
              <a:gd name="connsiteX3" fmla="*/ 7730533 w 7772400"/>
              <a:gd name="connsiteY3" fmla="*/ 4531084 h 4984706"/>
              <a:gd name="connsiteX4" fmla="*/ 3814184 w 7772400"/>
              <a:gd name="connsiteY4" fmla="*/ 4757352 h 4984706"/>
              <a:gd name="connsiteX5" fmla="*/ 12506 w 7772400"/>
              <a:gd name="connsiteY5" fmla="*/ 1597183 h 4984706"/>
              <a:gd name="connsiteX6" fmla="*/ 0 w 7772400"/>
              <a:gd name="connsiteY6" fmla="*/ 1563101 h 498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4984706">
                <a:moveTo>
                  <a:pt x="0" y="0"/>
                </a:moveTo>
                <a:lnTo>
                  <a:pt x="7772400" y="0"/>
                </a:lnTo>
                <a:lnTo>
                  <a:pt x="7772400" y="4511468"/>
                </a:lnTo>
                <a:lnTo>
                  <a:pt x="7730533" y="4531084"/>
                </a:lnTo>
                <a:cubicBezTo>
                  <a:pt x="6609646" y="5024559"/>
                  <a:pt x="5215636" y="5138971"/>
                  <a:pt x="3814184" y="4757352"/>
                </a:cubicBezTo>
                <a:cubicBezTo>
                  <a:pt x="1974778" y="4256478"/>
                  <a:pt x="579658" y="3025586"/>
                  <a:pt x="12506" y="1597183"/>
                </a:cubicBezTo>
                <a:lnTo>
                  <a:pt x="0" y="1563101"/>
                </a:lnTo>
                <a:close/>
              </a:path>
            </a:pathLst>
          </a:custGeom>
          <a:blipFill>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682D637-DFC4-476A-A5D6-FC97B2AD0C00}"/>
              </a:ext>
            </a:extLst>
          </p:cNvPr>
          <p:cNvSpPr/>
          <p:nvPr/>
        </p:nvSpPr>
        <p:spPr>
          <a:xfrm flipH="1">
            <a:off x="3556000" y="7015855"/>
            <a:ext cx="7361007" cy="763047"/>
          </a:xfrm>
          <a:custGeom>
            <a:avLst/>
            <a:gdLst>
              <a:gd name="connsiteX0" fmla="*/ 3467187 w 6934374"/>
              <a:gd name="connsiteY0" fmla="*/ 0 h 535520"/>
              <a:gd name="connsiteX1" fmla="*/ 6908368 w 6934374"/>
              <a:gd name="connsiteY1" fmla="*/ 526110 h 535520"/>
              <a:gd name="connsiteX2" fmla="*/ 6934374 w 6934374"/>
              <a:gd name="connsiteY2" fmla="*/ 535520 h 535520"/>
              <a:gd name="connsiteX3" fmla="*/ 0 w 6934374"/>
              <a:gd name="connsiteY3" fmla="*/ 535520 h 535520"/>
              <a:gd name="connsiteX4" fmla="*/ 26006 w 6934374"/>
              <a:gd name="connsiteY4" fmla="*/ 526110 h 535520"/>
              <a:gd name="connsiteX5" fmla="*/ 3467187 w 6934374"/>
              <a:gd name="connsiteY5" fmla="*/ 0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374" h="535520">
                <a:moveTo>
                  <a:pt x="3467187" y="0"/>
                </a:moveTo>
                <a:cubicBezTo>
                  <a:pt x="4757614" y="0"/>
                  <a:pt x="5948782" y="195679"/>
                  <a:pt x="6908368" y="526110"/>
                </a:cubicBezTo>
                <a:lnTo>
                  <a:pt x="6934374" y="535520"/>
                </a:lnTo>
                <a:lnTo>
                  <a:pt x="0" y="535520"/>
                </a:lnTo>
                <a:lnTo>
                  <a:pt x="26006" y="526110"/>
                </a:lnTo>
                <a:cubicBezTo>
                  <a:pt x="985592" y="195679"/>
                  <a:pt x="2176760" y="0"/>
                  <a:pt x="3467187" y="0"/>
                </a:cubicBezTo>
                <a:close/>
              </a:path>
            </a:pathLst>
          </a:custGeom>
          <a:solidFill>
            <a:srgbClr val="0956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7376FB3-8473-4878-AE45-5D5D5E3EBA7D}"/>
              </a:ext>
            </a:extLst>
          </p:cNvPr>
          <p:cNvSpPr/>
          <p:nvPr/>
        </p:nvSpPr>
        <p:spPr>
          <a:xfrm flipH="1">
            <a:off x="3438909" y="6664955"/>
            <a:ext cx="3877315" cy="1107445"/>
          </a:xfrm>
          <a:custGeom>
            <a:avLst/>
            <a:gdLst>
              <a:gd name="connsiteX0" fmla="*/ 0 w 3502389"/>
              <a:gd name="connsiteY0" fmla="*/ 0 h 1013492"/>
              <a:gd name="connsiteX1" fmla="*/ 140537 w 3502389"/>
              <a:gd name="connsiteY1" fmla="*/ 3618 h 1013492"/>
              <a:gd name="connsiteX2" fmla="*/ 3478250 w 3502389"/>
              <a:gd name="connsiteY2" fmla="*/ 787933 h 1013492"/>
              <a:gd name="connsiteX3" fmla="*/ 3502389 w 3502389"/>
              <a:gd name="connsiteY3" fmla="*/ 799212 h 1013492"/>
              <a:gd name="connsiteX4" fmla="*/ 3502389 w 3502389"/>
              <a:gd name="connsiteY4" fmla="*/ 1013492 h 1013492"/>
              <a:gd name="connsiteX5" fmla="*/ 3487261 w 3502389"/>
              <a:gd name="connsiteY5" fmla="*/ 1013492 h 1013492"/>
              <a:gd name="connsiteX6" fmla="*/ 3472069 w 3502389"/>
              <a:gd name="connsiteY6" fmla="*/ 1004038 h 1013492"/>
              <a:gd name="connsiteX7" fmla="*/ 136313 w 3502389"/>
              <a:gd name="connsiteY7" fmla="*/ 6528 h 1013492"/>
              <a:gd name="connsiteX8" fmla="*/ 0 w 3502389"/>
              <a:gd name="connsiteY8" fmla="*/ 0 h 10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2389" h="1013492">
                <a:moveTo>
                  <a:pt x="0" y="0"/>
                </a:moveTo>
                <a:lnTo>
                  <a:pt x="140537" y="3618"/>
                </a:lnTo>
                <a:cubicBezTo>
                  <a:pt x="1350790" y="66143"/>
                  <a:pt x="2484624" y="343988"/>
                  <a:pt x="3478250" y="787933"/>
                </a:cubicBezTo>
                <a:lnTo>
                  <a:pt x="3502389" y="799212"/>
                </a:lnTo>
                <a:lnTo>
                  <a:pt x="3502389" y="1013492"/>
                </a:lnTo>
                <a:lnTo>
                  <a:pt x="3487261" y="1013492"/>
                </a:lnTo>
                <a:lnTo>
                  <a:pt x="3472069" y="1004038"/>
                </a:lnTo>
                <a:cubicBezTo>
                  <a:pt x="2527046" y="444361"/>
                  <a:pt x="1381572" y="85285"/>
                  <a:pt x="136313" y="6528"/>
                </a:cubicBezTo>
                <a:lnTo>
                  <a:pt x="0" y="0"/>
                </a:lnTo>
                <a:close/>
              </a:path>
            </a:pathLst>
          </a:custGeom>
          <a:solidFill>
            <a:srgbClr val="7E80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CEBE88D7-53CA-4E0C-9CE3-980277D74C31}"/>
              </a:ext>
            </a:extLst>
          </p:cNvPr>
          <p:cNvSpPr/>
          <p:nvPr/>
        </p:nvSpPr>
        <p:spPr>
          <a:xfrm>
            <a:off x="7316225" y="6664955"/>
            <a:ext cx="3717872" cy="1075847"/>
          </a:xfrm>
          <a:custGeom>
            <a:avLst/>
            <a:gdLst>
              <a:gd name="connsiteX0" fmla="*/ 0 w 3502389"/>
              <a:gd name="connsiteY0" fmla="*/ 0 h 1013492"/>
              <a:gd name="connsiteX1" fmla="*/ 140537 w 3502389"/>
              <a:gd name="connsiteY1" fmla="*/ 3618 h 1013492"/>
              <a:gd name="connsiteX2" fmla="*/ 3478250 w 3502389"/>
              <a:gd name="connsiteY2" fmla="*/ 787933 h 1013492"/>
              <a:gd name="connsiteX3" fmla="*/ 3502389 w 3502389"/>
              <a:gd name="connsiteY3" fmla="*/ 799212 h 1013492"/>
              <a:gd name="connsiteX4" fmla="*/ 3502389 w 3502389"/>
              <a:gd name="connsiteY4" fmla="*/ 1013492 h 1013492"/>
              <a:gd name="connsiteX5" fmla="*/ 3487261 w 3502389"/>
              <a:gd name="connsiteY5" fmla="*/ 1013492 h 1013492"/>
              <a:gd name="connsiteX6" fmla="*/ 3472069 w 3502389"/>
              <a:gd name="connsiteY6" fmla="*/ 1004038 h 1013492"/>
              <a:gd name="connsiteX7" fmla="*/ 136313 w 3502389"/>
              <a:gd name="connsiteY7" fmla="*/ 6528 h 1013492"/>
              <a:gd name="connsiteX8" fmla="*/ 0 w 3502389"/>
              <a:gd name="connsiteY8" fmla="*/ 0 h 101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2389" h="1013492">
                <a:moveTo>
                  <a:pt x="0" y="0"/>
                </a:moveTo>
                <a:lnTo>
                  <a:pt x="140537" y="3618"/>
                </a:lnTo>
                <a:cubicBezTo>
                  <a:pt x="1350790" y="66143"/>
                  <a:pt x="2484624" y="343988"/>
                  <a:pt x="3478250" y="787933"/>
                </a:cubicBezTo>
                <a:lnTo>
                  <a:pt x="3502389" y="799212"/>
                </a:lnTo>
                <a:lnTo>
                  <a:pt x="3502389" y="1013492"/>
                </a:lnTo>
                <a:lnTo>
                  <a:pt x="3487261" y="1013492"/>
                </a:lnTo>
                <a:lnTo>
                  <a:pt x="3472069" y="1004038"/>
                </a:lnTo>
                <a:cubicBezTo>
                  <a:pt x="2527046" y="444361"/>
                  <a:pt x="1381572" y="85285"/>
                  <a:pt x="136313" y="6528"/>
                </a:cubicBezTo>
                <a:lnTo>
                  <a:pt x="0" y="0"/>
                </a:lnTo>
                <a:close/>
              </a:path>
            </a:pathLst>
          </a:custGeom>
          <a:solidFill>
            <a:srgbClr val="7E80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B486AE0-6D3B-4B9A-A0E1-4258BC0D08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76000" y="6891805"/>
            <a:ext cx="2386426" cy="577048"/>
          </a:xfrm>
          <a:prstGeom prst="rect">
            <a:avLst/>
          </a:prstGeom>
        </p:spPr>
      </p:pic>
      <p:sp>
        <p:nvSpPr>
          <p:cNvPr id="11" name="object 123">
            <a:extLst>
              <a:ext uri="{FF2B5EF4-FFF2-40B4-BE49-F238E27FC236}">
                <a16:creationId xmlns:a16="http://schemas.microsoft.com/office/drawing/2014/main" id="{B135D3C7-0687-4573-86F6-3350CDCDED71}"/>
              </a:ext>
            </a:extLst>
          </p:cNvPr>
          <p:cNvSpPr txBox="1"/>
          <p:nvPr/>
        </p:nvSpPr>
        <p:spPr>
          <a:xfrm>
            <a:off x="8204199" y="4754209"/>
            <a:ext cx="5613401" cy="991682"/>
          </a:xfrm>
          <a:prstGeom prst="rect">
            <a:avLst/>
          </a:prstGeom>
        </p:spPr>
        <p:txBody>
          <a:bodyPr wrap="square" lIns="0" tIns="0" rIns="0" bIns="0">
            <a:spAutoFit/>
          </a:bodyPr>
          <a:lstStyle/>
          <a:p>
            <a:pPr algn="ctr">
              <a:defRPr/>
            </a:pPr>
            <a:r>
              <a:rPr lang="en-US" sz="3822" b="1" dirty="0">
                <a:solidFill>
                  <a:srgbClr val="095641"/>
                </a:solidFill>
                <a:latin typeface="Arial" panose="020B0604020202020204" pitchFamily="34" charset="0"/>
                <a:cs typeface="Arial" panose="020B0604020202020204" pitchFamily="34" charset="0"/>
              </a:rPr>
              <a:t>OPEN ENROLLMENT</a:t>
            </a:r>
          </a:p>
          <a:p>
            <a:pPr algn="ctr">
              <a:spcBef>
                <a:spcPts val="637"/>
              </a:spcBef>
              <a:defRPr/>
            </a:pPr>
            <a:r>
              <a:rPr lang="en-US" sz="2122" spc="11" dirty="0">
                <a:solidFill>
                  <a:srgbClr val="439539"/>
                </a:solidFill>
                <a:latin typeface="Arial" panose="020B0604020202020204" pitchFamily="34" charset="0"/>
                <a:cs typeface="Arial" panose="020B0604020202020204" pitchFamily="34" charset="0"/>
              </a:rPr>
              <a:t>January</a:t>
            </a:r>
            <a:r>
              <a:rPr sz="2122" dirty="0">
                <a:solidFill>
                  <a:srgbClr val="439539"/>
                </a:solidFill>
                <a:latin typeface="Arial" panose="020B0604020202020204" pitchFamily="34" charset="0"/>
                <a:cs typeface="Arial" panose="020B0604020202020204" pitchFamily="34" charset="0"/>
              </a:rPr>
              <a:t> 1</a:t>
            </a:r>
            <a:r>
              <a:rPr sz="2122">
                <a:solidFill>
                  <a:srgbClr val="439539"/>
                </a:solidFill>
                <a:latin typeface="Arial" panose="020B0604020202020204" pitchFamily="34" charset="0"/>
                <a:cs typeface="Arial" panose="020B0604020202020204" pitchFamily="34" charset="0"/>
              </a:rPr>
              <a:t>, </a:t>
            </a:r>
            <a:r>
              <a:rPr lang="en-US" sz="2122">
                <a:solidFill>
                  <a:srgbClr val="439539"/>
                </a:solidFill>
                <a:latin typeface="Arial" panose="020B0604020202020204" pitchFamily="34" charset="0"/>
                <a:cs typeface="Arial" panose="020B0604020202020204" pitchFamily="34" charset="0"/>
              </a:rPr>
              <a:t>2025</a:t>
            </a:r>
            <a:r>
              <a:rPr sz="2122">
                <a:solidFill>
                  <a:srgbClr val="439539"/>
                </a:solidFill>
                <a:latin typeface="Arial" panose="020B0604020202020204" pitchFamily="34" charset="0"/>
                <a:cs typeface="Arial" panose="020B0604020202020204" pitchFamily="34" charset="0"/>
              </a:rPr>
              <a:t> </a:t>
            </a:r>
            <a:r>
              <a:rPr sz="2122" dirty="0">
                <a:solidFill>
                  <a:srgbClr val="439539"/>
                </a:solidFill>
                <a:latin typeface="Arial" panose="020B0604020202020204" pitchFamily="34" charset="0"/>
                <a:cs typeface="Arial" panose="020B0604020202020204" pitchFamily="34" charset="0"/>
              </a:rPr>
              <a:t>- </a:t>
            </a:r>
            <a:r>
              <a:rPr lang="en-US" sz="2122" dirty="0">
                <a:solidFill>
                  <a:srgbClr val="439539"/>
                </a:solidFill>
                <a:latin typeface="Arial" panose="020B0604020202020204" pitchFamily="34" charset="0"/>
                <a:cs typeface="Arial" panose="020B0604020202020204" pitchFamily="34" charset="0"/>
              </a:rPr>
              <a:t>December</a:t>
            </a:r>
            <a:r>
              <a:rPr sz="2122" dirty="0">
                <a:solidFill>
                  <a:srgbClr val="439539"/>
                </a:solidFill>
                <a:latin typeface="Arial" panose="020B0604020202020204" pitchFamily="34" charset="0"/>
                <a:cs typeface="Arial" panose="020B0604020202020204" pitchFamily="34" charset="0"/>
              </a:rPr>
              <a:t> 31</a:t>
            </a:r>
            <a:r>
              <a:rPr sz="2122">
                <a:solidFill>
                  <a:srgbClr val="439539"/>
                </a:solidFill>
                <a:latin typeface="Arial" panose="020B0604020202020204" pitchFamily="34" charset="0"/>
                <a:cs typeface="Arial" panose="020B0604020202020204" pitchFamily="34" charset="0"/>
              </a:rPr>
              <a:t>, </a:t>
            </a:r>
            <a:r>
              <a:rPr lang="en-US" sz="2122">
                <a:solidFill>
                  <a:srgbClr val="439539"/>
                </a:solidFill>
                <a:latin typeface="Arial" panose="020B0604020202020204" pitchFamily="34" charset="0"/>
                <a:cs typeface="Arial" panose="020B0604020202020204" pitchFamily="34" charset="0"/>
              </a:rPr>
              <a:t>2025</a:t>
            </a:r>
            <a:endParaRPr sz="2122" dirty="0">
              <a:solidFill>
                <a:srgbClr val="439539"/>
              </a:solidFill>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B7EFF0DF-BB5F-1F76-B014-37B70A3AC92D}"/>
              </a:ext>
            </a:extLst>
          </p:cNvPr>
          <p:cNvSpPr/>
          <p:nvPr/>
        </p:nvSpPr>
        <p:spPr>
          <a:xfrm flipH="1">
            <a:off x="419015" y="9346929"/>
            <a:ext cx="6934374" cy="718821"/>
          </a:xfrm>
          <a:custGeom>
            <a:avLst/>
            <a:gdLst>
              <a:gd name="connsiteX0" fmla="*/ 3467187 w 6934374"/>
              <a:gd name="connsiteY0" fmla="*/ 0 h 535520"/>
              <a:gd name="connsiteX1" fmla="*/ 6908368 w 6934374"/>
              <a:gd name="connsiteY1" fmla="*/ 526110 h 535520"/>
              <a:gd name="connsiteX2" fmla="*/ 6934374 w 6934374"/>
              <a:gd name="connsiteY2" fmla="*/ 535520 h 535520"/>
              <a:gd name="connsiteX3" fmla="*/ 0 w 6934374"/>
              <a:gd name="connsiteY3" fmla="*/ 535520 h 535520"/>
              <a:gd name="connsiteX4" fmla="*/ 26006 w 6934374"/>
              <a:gd name="connsiteY4" fmla="*/ 526110 h 535520"/>
              <a:gd name="connsiteX5" fmla="*/ 3467187 w 6934374"/>
              <a:gd name="connsiteY5" fmla="*/ 0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374" h="535520">
                <a:moveTo>
                  <a:pt x="3467187" y="0"/>
                </a:moveTo>
                <a:cubicBezTo>
                  <a:pt x="4757614" y="0"/>
                  <a:pt x="5948782" y="195679"/>
                  <a:pt x="6908368" y="526110"/>
                </a:cubicBezTo>
                <a:lnTo>
                  <a:pt x="6934374" y="535520"/>
                </a:lnTo>
                <a:lnTo>
                  <a:pt x="0" y="535520"/>
                </a:lnTo>
                <a:lnTo>
                  <a:pt x="26006" y="526110"/>
                </a:lnTo>
                <a:cubicBezTo>
                  <a:pt x="985592" y="195679"/>
                  <a:pt x="2176760" y="0"/>
                  <a:pt x="3467187" y="0"/>
                </a:cubicBezTo>
                <a:close/>
              </a:path>
            </a:pathLst>
          </a:custGeom>
          <a:solidFill>
            <a:srgbClr val="0956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12262D9-837E-CB8C-D816-827646AA76E9}"/>
              </a:ext>
            </a:extLst>
          </p:cNvPr>
          <p:cNvSpPr/>
          <p:nvPr/>
        </p:nvSpPr>
        <p:spPr>
          <a:xfrm flipH="1">
            <a:off x="2495" y="2819400"/>
            <a:ext cx="9844554" cy="3920005"/>
          </a:xfrm>
          <a:custGeom>
            <a:avLst/>
            <a:gdLst>
              <a:gd name="connsiteX0" fmla="*/ 0 w 7401119"/>
              <a:gd name="connsiteY0" fmla="*/ 0 h 3179483"/>
              <a:gd name="connsiteX1" fmla="*/ 146539 w 7401119"/>
              <a:gd name="connsiteY1" fmla="*/ 208929 h 3179483"/>
              <a:gd name="connsiteX2" fmla="*/ 5121745 w 7401119"/>
              <a:gd name="connsiteY2" fmla="*/ 2737443 h 3179483"/>
              <a:gd name="connsiteX3" fmla="*/ 7193925 w 7401119"/>
              <a:gd name="connsiteY3" fmla="*/ 2378314 h 3179483"/>
              <a:gd name="connsiteX4" fmla="*/ 7401119 w 7401119"/>
              <a:gd name="connsiteY4" fmla="*/ 2298272 h 3179483"/>
              <a:gd name="connsiteX5" fmla="*/ 7401119 w 7401119"/>
              <a:gd name="connsiteY5" fmla="*/ 2777466 h 3179483"/>
              <a:gd name="connsiteX6" fmla="*/ 7352137 w 7401119"/>
              <a:gd name="connsiteY6" fmla="*/ 2797517 h 3179483"/>
              <a:gd name="connsiteX7" fmla="*/ 5267519 w 7401119"/>
              <a:gd name="connsiteY7" fmla="*/ 3179483 h 3179483"/>
              <a:gd name="connsiteX8" fmla="*/ 82391 w 7401119"/>
              <a:gd name="connsiteY8" fmla="*/ 148774 h 3179483"/>
              <a:gd name="connsiteX9" fmla="*/ 0 w 7401119"/>
              <a:gd name="connsiteY9" fmla="*/ 0 h 317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1119" h="3179483">
                <a:moveTo>
                  <a:pt x="0" y="0"/>
                </a:moveTo>
                <a:lnTo>
                  <a:pt x="146539" y="208929"/>
                </a:lnTo>
                <a:cubicBezTo>
                  <a:pt x="1278760" y="1743893"/>
                  <a:pt x="3085813" y="2737443"/>
                  <a:pt x="5121745" y="2737443"/>
                </a:cubicBezTo>
                <a:cubicBezTo>
                  <a:pt x="5848386" y="2737443"/>
                  <a:pt x="6545871" y="2610882"/>
                  <a:pt x="7193925" y="2378314"/>
                </a:cubicBezTo>
                <a:lnTo>
                  <a:pt x="7401119" y="2298272"/>
                </a:lnTo>
                <a:lnTo>
                  <a:pt x="7401119" y="2777466"/>
                </a:lnTo>
                <a:lnTo>
                  <a:pt x="7352137" y="2797517"/>
                </a:lnTo>
                <a:cubicBezTo>
                  <a:pt x="6702120" y="3044625"/>
                  <a:pt x="5999989" y="3179483"/>
                  <a:pt x="5267519" y="3179483"/>
                </a:cubicBezTo>
                <a:cubicBezTo>
                  <a:pt x="3070111" y="3179483"/>
                  <a:pt x="1145741" y="1965756"/>
                  <a:pt x="82391" y="148774"/>
                </a:cubicBezTo>
                <a:lnTo>
                  <a:pt x="0" y="0"/>
                </a:lnTo>
                <a:close/>
              </a:path>
            </a:pathLst>
          </a:custGeom>
          <a:solidFill>
            <a:srgbClr val="0956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5119139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D86A-CE5C-AB45-B159-C8CEDB09D6B7}"/>
              </a:ext>
            </a:extLst>
          </p:cNvPr>
          <p:cNvSpPr>
            <a:spLocks noGrp="1"/>
          </p:cNvSpPr>
          <p:nvPr>
            <p:ph type="title"/>
          </p:nvPr>
        </p:nvSpPr>
        <p:spPr>
          <a:xfrm>
            <a:off x="736600" y="405022"/>
            <a:ext cx="11201400" cy="465064"/>
          </a:xfrm>
        </p:spPr>
        <p:txBody>
          <a:bodyPr>
            <a:normAutofit/>
          </a:bodyPr>
          <a:lstStyle/>
          <a:p>
            <a:r>
              <a:rPr lang="en-US" sz="2720" dirty="0">
                <a:solidFill>
                  <a:srgbClr val="095641"/>
                </a:solidFill>
              </a:rPr>
              <a:t>Claims Example #3 – Outpatient Surgery </a:t>
            </a:r>
            <a:r>
              <a:rPr lang="en-US" sz="2720" u="sng" dirty="0">
                <a:solidFill>
                  <a:srgbClr val="095641"/>
                </a:solidFill>
              </a:rPr>
              <a:t>at a Surgery Center</a:t>
            </a:r>
          </a:p>
        </p:txBody>
      </p:sp>
      <p:graphicFrame>
        <p:nvGraphicFramePr>
          <p:cNvPr id="3" name="Table 2">
            <a:extLst>
              <a:ext uri="{FF2B5EF4-FFF2-40B4-BE49-F238E27FC236}">
                <a16:creationId xmlns:a16="http://schemas.microsoft.com/office/drawing/2014/main" id="{9D08FB6A-76FB-4B45-B2C9-3A2C5C708830}"/>
              </a:ext>
            </a:extLst>
          </p:cNvPr>
          <p:cNvGraphicFramePr>
            <a:graphicFrameLocks noGrp="1"/>
          </p:cNvGraphicFramePr>
          <p:nvPr>
            <p:extLst>
              <p:ext uri="{D42A27DB-BD31-4B8C-83A1-F6EECF244321}">
                <p14:modId xmlns:p14="http://schemas.microsoft.com/office/powerpoint/2010/main" val="3152188075"/>
              </p:ext>
            </p:extLst>
          </p:nvPr>
        </p:nvGraphicFramePr>
        <p:xfrm>
          <a:off x="736600" y="1551717"/>
          <a:ext cx="11734800" cy="5274446"/>
        </p:xfrm>
        <a:graphic>
          <a:graphicData uri="http://schemas.openxmlformats.org/drawingml/2006/table">
            <a:tbl>
              <a:tblPr firstRow="1" bandRow="1">
                <a:tableStyleId>{5940675A-B579-460E-94D1-54222C63F5DA}</a:tableStyleId>
              </a:tblPr>
              <a:tblGrid>
                <a:gridCol w="7059216">
                  <a:extLst>
                    <a:ext uri="{9D8B030D-6E8A-4147-A177-3AD203B41FA5}">
                      <a16:colId xmlns:a16="http://schemas.microsoft.com/office/drawing/2014/main" val="46761395"/>
                    </a:ext>
                  </a:extLst>
                </a:gridCol>
                <a:gridCol w="2337792">
                  <a:extLst>
                    <a:ext uri="{9D8B030D-6E8A-4147-A177-3AD203B41FA5}">
                      <a16:colId xmlns:a16="http://schemas.microsoft.com/office/drawing/2014/main" val="1273623757"/>
                    </a:ext>
                  </a:extLst>
                </a:gridCol>
                <a:gridCol w="2337792">
                  <a:extLst>
                    <a:ext uri="{9D8B030D-6E8A-4147-A177-3AD203B41FA5}">
                      <a16:colId xmlns:a16="http://schemas.microsoft.com/office/drawing/2014/main" val="2990690010"/>
                    </a:ext>
                  </a:extLst>
                </a:gridCol>
              </a:tblGrid>
              <a:tr h="774257">
                <a:tc>
                  <a:txBody>
                    <a:bodyPr/>
                    <a:lstStyle/>
                    <a:p>
                      <a:endParaRPr lang="en-US" sz="1700" dirty="0">
                        <a:solidFill>
                          <a:srgbClr val="095641"/>
                        </a:solidFill>
                      </a:endParaRP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Care           HMO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Options </a:t>
                      </a:r>
                    </a:p>
                    <a:p>
                      <a:pPr algn="ctr"/>
                      <a:r>
                        <a:rPr lang="en-US" sz="2000" dirty="0">
                          <a:solidFill>
                            <a:schemeClr val="bg1"/>
                          </a:solidFill>
                        </a:rPr>
                        <a:t>PPO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387735659"/>
                  </a:ext>
                </a:extLst>
              </a:tr>
              <a:tr h="642579">
                <a:tc>
                  <a:txBody>
                    <a:bodyPr/>
                    <a:lstStyle/>
                    <a:p>
                      <a:r>
                        <a:rPr lang="en-US" sz="1600" u="sng" dirty="0">
                          <a:solidFill>
                            <a:srgbClr val="095641"/>
                          </a:solidFill>
                        </a:rPr>
                        <a:t>Total Expenses:</a:t>
                      </a:r>
                    </a:p>
                    <a:p>
                      <a:r>
                        <a:rPr lang="en-US" sz="1600" dirty="0">
                          <a:solidFill>
                            <a:srgbClr val="095641"/>
                          </a:solidFill>
                        </a:rPr>
                        <a:t>Knee Surgery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523001009"/>
                  </a:ext>
                </a:extLst>
              </a:tr>
              <a:tr h="419272">
                <a:tc>
                  <a:txBody>
                    <a:bodyPr/>
                    <a:lstStyle/>
                    <a:p>
                      <a:r>
                        <a:rPr lang="en-US" sz="1600" dirty="0">
                          <a:solidFill>
                            <a:srgbClr val="095641"/>
                          </a:solidFill>
                        </a:rPr>
                        <a:t>Plan Deductible – To be paid by Timothy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N/A</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N/A</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287247"/>
                  </a:ext>
                </a:extLst>
              </a:tr>
              <a:tr h="463174">
                <a:tc>
                  <a:txBody>
                    <a:bodyPr/>
                    <a:lstStyle/>
                    <a:p>
                      <a:r>
                        <a:rPr lang="en-US" sz="1600" dirty="0">
                          <a:solidFill>
                            <a:srgbClr val="095641"/>
                          </a:solidFill>
                        </a:rPr>
                        <a:t>Expense balance remaining after Timothy pays his deductible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069642868"/>
                  </a:ext>
                </a:extLst>
              </a:tr>
              <a:tr h="906609">
                <a:tc>
                  <a:txBody>
                    <a:bodyPr/>
                    <a:lstStyle/>
                    <a:p>
                      <a:r>
                        <a:rPr lang="en-US" sz="1600" dirty="0">
                          <a:solidFill>
                            <a:srgbClr val="095641"/>
                          </a:solidFill>
                        </a:rPr>
                        <a:t>Timothy’s Coverage </a:t>
                      </a:r>
                    </a:p>
                    <a:p>
                      <a:r>
                        <a:rPr lang="en-US" sz="1600" dirty="0">
                          <a:solidFill>
                            <a:srgbClr val="095641"/>
                          </a:solidFill>
                        </a:rPr>
                        <a:t>Performance Plan: $400</a:t>
                      </a:r>
                    </a:p>
                    <a:p>
                      <a:r>
                        <a:rPr lang="en-US" sz="1600" dirty="0">
                          <a:solidFill>
                            <a:srgbClr val="095641"/>
                          </a:solidFill>
                        </a:rPr>
                        <a:t>Option Plan: $350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$350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167616541"/>
                  </a:ext>
                </a:extLst>
              </a:tr>
              <a:tr h="475550">
                <a:tc>
                  <a:txBody>
                    <a:bodyPr/>
                    <a:lstStyle/>
                    <a:p>
                      <a:r>
                        <a:rPr lang="en-US" sz="1600" dirty="0">
                          <a:solidFill>
                            <a:srgbClr val="095641"/>
                          </a:solidFill>
                        </a:rPr>
                        <a:t>Timothy’s Responsibility - (Prior to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$350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32345588"/>
                  </a:ext>
                </a:extLst>
              </a:tr>
              <a:tr h="475550">
                <a:tc>
                  <a:txBody>
                    <a:bodyPr/>
                    <a:lstStyle/>
                    <a:p>
                      <a:r>
                        <a:rPr lang="en-US" sz="1600" dirty="0">
                          <a:solidFill>
                            <a:srgbClr val="095641"/>
                          </a:solidFill>
                        </a:rPr>
                        <a:t>Plan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29911382"/>
                  </a:ext>
                </a:extLst>
              </a:tr>
              <a:tr h="475550">
                <a:tc>
                  <a:txBody>
                    <a:bodyPr/>
                    <a:lstStyle/>
                    <a:p>
                      <a:r>
                        <a:rPr lang="en-US" sz="1600" b="1" dirty="0">
                          <a:solidFill>
                            <a:srgbClr val="095641"/>
                          </a:solidFill>
                        </a:rPr>
                        <a:t>Timothy’s total out-of-pocket expenses for the Inpatient Hospital Stay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$350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15944768"/>
                  </a:ext>
                </a:extLst>
              </a:tr>
              <a:tr h="641905">
                <a:tc>
                  <a:txBody>
                    <a:bodyPr/>
                    <a:lstStyle/>
                    <a:p>
                      <a:r>
                        <a:rPr lang="en-US" sz="1600" dirty="0">
                          <a:solidFill>
                            <a:srgbClr val="095641"/>
                          </a:solidFill>
                        </a:rPr>
                        <a:t>Total amount of Inpatient Hospital Stay paid for by the plan</a:t>
                      </a:r>
                    </a:p>
                    <a:p>
                      <a:r>
                        <a:rPr lang="en-US" sz="1600" dirty="0">
                          <a:solidFill>
                            <a:srgbClr val="095641"/>
                          </a:solidFill>
                        </a:rPr>
                        <a:t>(Total Expenses – Timothy’s total out-of-pocket expenses)</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$19,600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$19,650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129925117"/>
                  </a:ext>
                </a:extLst>
              </a:tr>
            </a:tbl>
          </a:graphicData>
        </a:graphic>
      </p:graphicFrame>
      <p:sp>
        <p:nvSpPr>
          <p:cNvPr id="4" name="TextBox 3">
            <a:extLst>
              <a:ext uri="{FF2B5EF4-FFF2-40B4-BE49-F238E27FC236}">
                <a16:creationId xmlns:a16="http://schemas.microsoft.com/office/drawing/2014/main" id="{4CF87C19-9CDF-4D52-AB5C-FCB45FE0AEFD}"/>
              </a:ext>
            </a:extLst>
          </p:cNvPr>
          <p:cNvSpPr txBox="1"/>
          <p:nvPr/>
        </p:nvSpPr>
        <p:spPr>
          <a:xfrm>
            <a:off x="660400" y="897964"/>
            <a:ext cx="4938382" cy="580800"/>
          </a:xfrm>
          <a:prstGeom prst="rect">
            <a:avLst/>
          </a:prstGeom>
          <a:noFill/>
        </p:spPr>
        <p:txBody>
          <a:bodyPr wrap="square" rtlCol="0">
            <a:spAutoFit/>
          </a:bodyPr>
          <a:lstStyle/>
          <a:p>
            <a:r>
              <a:rPr lang="en-US" sz="1587" dirty="0">
                <a:solidFill>
                  <a:srgbClr val="095641"/>
                </a:solidFill>
                <a:latin typeface="Calibri Regular"/>
              </a:rPr>
              <a:t>Member: Timothy</a:t>
            </a:r>
          </a:p>
          <a:p>
            <a:r>
              <a:rPr lang="en-US" sz="1587" dirty="0">
                <a:solidFill>
                  <a:srgbClr val="095641"/>
                </a:solidFill>
                <a:latin typeface="Calibri Regular"/>
              </a:rPr>
              <a:t>Scenario: Outpatient Surgery</a:t>
            </a:r>
          </a:p>
        </p:txBody>
      </p:sp>
    </p:spTree>
    <p:extLst>
      <p:ext uri="{BB962C8B-B14F-4D97-AF65-F5344CB8AC3E}">
        <p14:creationId xmlns:p14="http://schemas.microsoft.com/office/powerpoint/2010/main" val="105018317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D86A-CE5C-AB45-B159-C8CEDB09D6B7}"/>
              </a:ext>
            </a:extLst>
          </p:cNvPr>
          <p:cNvSpPr>
            <a:spLocks noGrp="1"/>
          </p:cNvSpPr>
          <p:nvPr>
            <p:ph type="title"/>
          </p:nvPr>
        </p:nvSpPr>
        <p:spPr>
          <a:xfrm>
            <a:off x="736600" y="405022"/>
            <a:ext cx="11201400" cy="465064"/>
          </a:xfrm>
        </p:spPr>
        <p:txBody>
          <a:bodyPr>
            <a:normAutofit/>
          </a:bodyPr>
          <a:lstStyle/>
          <a:p>
            <a:r>
              <a:rPr lang="en-US" sz="2720" dirty="0">
                <a:solidFill>
                  <a:srgbClr val="095641"/>
                </a:solidFill>
              </a:rPr>
              <a:t>Claims Example #4 – Inpatient Hospital Stay – 7 Days</a:t>
            </a:r>
          </a:p>
        </p:txBody>
      </p:sp>
      <p:graphicFrame>
        <p:nvGraphicFramePr>
          <p:cNvPr id="3" name="Table 2">
            <a:extLst>
              <a:ext uri="{FF2B5EF4-FFF2-40B4-BE49-F238E27FC236}">
                <a16:creationId xmlns:a16="http://schemas.microsoft.com/office/drawing/2014/main" id="{9D08FB6A-76FB-4B45-B2C9-3A2C5C708830}"/>
              </a:ext>
            </a:extLst>
          </p:cNvPr>
          <p:cNvGraphicFramePr>
            <a:graphicFrameLocks noGrp="1"/>
          </p:cNvGraphicFramePr>
          <p:nvPr>
            <p:extLst>
              <p:ext uri="{D42A27DB-BD31-4B8C-83A1-F6EECF244321}">
                <p14:modId xmlns:p14="http://schemas.microsoft.com/office/powerpoint/2010/main" val="3461568095"/>
              </p:ext>
            </p:extLst>
          </p:nvPr>
        </p:nvGraphicFramePr>
        <p:xfrm>
          <a:off x="660400" y="1476600"/>
          <a:ext cx="11887200" cy="5619170"/>
        </p:xfrm>
        <a:graphic>
          <a:graphicData uri="http://schemas.openxmlformats.org/drawingml/2006/table">
            <a:tbl>
              <a:tblPr firstRow="1" bandRow="1">
                <a:tableStyleId>{5940675A-B579-460E-94D1-54222C63F5DA}</a:tableStyleId>
              </a:tblPr>
              <a:tblGrid>
                <a:gridCol w="7150894">
                  <a:extLst>
                    <a:ext uri="{9D8B030D-6E8A-4147-A177-3AD203B41FA5}">
                      <a16:colId xmlns:a16="http://schemas.microsoft.com/office/drawing/2014/main" val="46761395"/>
                    </a:ext>
                  </a:extLst>
                </a:gridCol>
                <a:gridCol w="2368153">
                  <a:extLst>
                    <a:ext uri="{9D8B030D-6E8A-4147-A177-3AD203B41FA5}">
                      <a16:colId xmlns:a16="http://schemas.microsoft.com/office/drawing/2014/main" val="1273623757"/>
                    </a:ext>
                  </a:extLst>
                </a:gridCol>
                <a:gridCol w="2368153">
                  <a:extLst>
                    <a:ext uri="{9D8B030D-6E8A-4147-A177-3AD203B41FA5}">
                      <a16:colId xmlns:a16="http://schemas.microsoft.com/office/drawing/2014/main" val="2990690010"/>
                    </a:ext>
                  </a:extLst>
                </a:gridCol>
              </a:tblGrid>
              <a:tr h="356955">
                <a:tc>
                  <a:txBody>
                    <a:bodyPr/>
                    <a:lstStyle/>
                    <a:p>
                      <a:endParaRPr lang="en-US" sz="1700" dirty="0">
                        <a:solidFill>
                          <a:srgbClr val="095641"/>
                        </a:solidFill>
                      </a:endParaRP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Care       HMO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Options   PPO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387735659"/>
                  </a:ext>
                </a:extLst>
              </a:tr>
              <a:tr h="1347216">
                <a:tc>
                  <a:txBody>
                    <a:bodyPr/>
                    <a:lstStyle/>
                    <a:p>
                      <a:r>
                        <a:rPr lang="en-US" sz="1600" u="sng" dirty="0">
                          <a:solidFill>
                            <a:srgbClr val="095641"/>
                          </a:solidFill>
                        </a:rPr>
                        <a:t>Total Expenses:</a:t>
                      </a:r>
                    </a:p>
                    <a:p>
                      <a:r>
                        <a:rPr lang="en-US" sz="1600" dirty="0">
                          <a:solidFill>
                            <a:srgbClr val="095641"/>
                          </a:solidFill>
                        </a:rPr>
                        <a:t>Specialist Visit In Hospital- $500</a:t>
                      </a:r>
                    </a:p>
                    <a:p>
                      <a:r>
                        <a:rPr lang="en-US" sz="1600" dirty="0">
                          <a:solidFill>
                            <a:srgbClr val="095641"/>
                          </a:solidFill>
                        </a:rPr>
                        <a:t>Imaging Studies - $4,000</a:t>
                      </a:r>
                    </a:p>
                    <a:p>
                      <a:r>
                        <a:rPr lang="en-US" sz="1600" dirty="0">
                          <a:solidFill>
                            <a:srgbClr val="095641"/>
                          </a:solidFill>
                        </a:rPr>
                        <a:t>Diagnostic Cardiac Catheterization - $25,000</a:t>
                      </a:r>
                    </a:p>
                    <a:p>
                      <a:r>
                        <a:rPr lang="en-US" sz="1600" dirty="0">
                          <a:solidFill>
                            <a:srgbClr val="095641"/>
                          </a:solidFill>
                        </a:rPr>
                        <a:t>Coronary Artery Bypass Graft - $70,000</a:t>
                      </a:r>
                    </a:p>
                    <a:p>
                      <a:r>
                        <a:rPr lang="en-US" sz="1600" dirty="0">
                          <a:solidFill>
                            <a:srgbClr val="095641"/>
                          </a:solidFill>
                        </a:rPr>
                        <a:t>Follow-Up Visit In Hospital- $500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$100,000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$100,000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523001009"/>
                  </a:ext>
                </a:extLst>
              </a:tr>
              <a:tr h="347281">
                <a:tc>
                  <a:txBody>
                    <a:bodyPr/>
                    <a:lstStyle/>
                    <a:p>
                      <a:r>
                        <a:rPr lang="en-US" sz="1600" dirty="0">
                          <a:solidFill>
                            <a:srgbClr val="095641"/>
                          </a:solidFill>
                        </a:rPr>
                        <a:t>Plan Deductible – To be paid by Timothy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N/A</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$1,500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287247"/>
                  </a:ext>
                </a:extLst>
              </a:tr>
              <a:tr h="383645">
                <a:tc>
                  <a:txBody>
                    <a:bodyPr/>
                    <a:lstStyle/>
                    <a:p>
                      <a:r>
                        <a:rPr lang="en-US" sz="1600" dirty="0">
                          <a:solidFill>
                            <a:srgbClr val="095641"/>
                          </a:solidFill>
                        </a:rPr>
                        <a:t>Expense balance remaining after Timothy pays his deductible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$100,000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$98,500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069642868"/>
                  </a:ext>
                </a:extLst>
              </a:tr>
              <a:tr h="725424">
                <a:tc>
                  <a:txBody>
                    <a:bodyPr/>
                    <a:lstStyle/>
                    <a:p>
                      <a:r>
                        <a:rPr lang="en-US" sz="1600" dirty="0">
                          <a:solidFill>
                            <a:srgbClr val="095641"/>
                          </a:solidFill>
                        </a:rPr>
                        <a:t>Timothy’s Coverage </a:t>
                      </a:r>
                    </a:p>
                    <a:p>
                      <a:r>
                        <a:rPr lang="en-US" sz="1600" dirty="0">
                          <a:solidFill>
                            <a:srgbClr val="095641"/>
                          </a:solidFill>
                        </a:rPr>
                        <a:t>Blue Care HMO Plan: $1,000 Copay per day (days 1-5)</a:t>
                      </a:r>
                    </a:p>
                    <a:p>
                      <a:r>
                        <a:rPr lang="en-US" sz="1600" dirty="0">
                          <a:solidFill>
                            <a:srgbClr val="095641"/>
                          </a:solidFill>
                        </a:rPr>
                        <a:t>Blue Options PPO Plan: 20% Coinsurance After Deductible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$1,000 / Day (Days 1-5) =</a:t>
                      </a:r>
                    </a:p>
                    <a:p>
                      <a:pPr algn="ctr"/>
                      <a:r>
                        <a:rPr lang="en-US" sz="1600" dirty="0">
                          <a:solidFill>
                            <a:srgbClr val="095641"/>
                          </a:solidFill>
                        </a:rPr>
                        <a:t>$5,000 Max</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 x $98,500 = $19,850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167616541"/>
                  </a:ext>
                </a:extLst>
              </a:tr>
              <a:tr h="393895">
                <a:tc>
                  <a:txBody>
                    <a:bodyPr/>
                    <a:lstStyle/>
                    <a:p>
                      <a:r>
                        <a:rPr lang="en-US" sz="1600" dirty="0">
                          <a:solidFill>
                            <a:srgbClr val="095641"/>
                          </a:solidFill>
                        </a:rPr>
                        <a:t>Timothy’s Responsibility - (Prior to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$5,000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$19,700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32345588"/>
                  </a:ext>
                </a:extLst>
              </a:tr>
              <a:tr h="393895">
                <a:tc>
                  <a:txBody>
                    <a:bodyPr/>
                    <a:lstStyle/>
                    <a:p>
                      <a:r>
                        <a:rPr lang="en-US" sz="1600" dirty="0">
                          <a:solidFill>
                            <a:srgbClr val="095641"/>
                          </a:solidFill>
                        </a:rPr>
                        <a:t>Plan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29911382"/>
                  </a:ext>
                </a:extLst>
              </a:tr>
              <a:tr h="393895">
                <a:tc>
                  <a:txBody>
                    <a:bodyPr/>
                    <a:lstStyle/>
                    <a:p>
                      <a:r>
                        <a:rPr lang="en-US" sz="1600" b="1" dirty="0">
                          <a:solidFill>
                            <a:srgbClr val="095641"/>
                          </a:solidFill>
                        </a:rPr>
                        <a:t>Timothy’s total out-of-pocket expenses for the Inpatient Hospital Stay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$5,000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15944768"/>
                  </a:ext>
                </a:extLst>
              </a:tr>
              <a:tr h="518160">
                <a:tc>
                  <a:txBody>
                    <a:bodyPr/>
                    <a:lstStyle/>
                    <a:p>
                      <a:r>
                        <a:rPr lang="en-US" sz="1600" dirty="0">
                          <a:solidFill>
                            <a:srgbClr val="095641"/>
                          </a:solidFill>
                        </a:rPr>
                        <a:t>Total amount of Inpatient Hospital Stay paid for by the plan</a:t>
                      </a:r>
                    </a:p>
                    <a:p>
                      <a:r>
                        <a:rPr lang="en-US" sz="1600" dirty="0">
                          <a:solidFill>
                            <a:srgbClr val="095641"/>
                          </a:solidFill>
                        </a:rPr>
                        <a:t>(Total Expenses – Timothy’s total out-of-pocket expenses)</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$95,000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$92,000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129925117"/>
                  </a:ext>
                </a:extLst>
              </a:tr>
            </a:tbl>
          </a:graphicData>
        </a:graphic>
      </p:graphicFrame>
      <p:sp>
        <p:nvSpPr>
          <p:cNvPr id="4" name="TextBox 3">
            <a:extLst>
              <a:ext uri="{FF2B5EF4-FFF2-40B4-BE49-F238E27FC236}">
                <a16:creationId xmlns:a16="http://schemas.microsoft.com/office/drawing/2014/main" id="{4CF87C19-9CDF-4D52-AB5C-FCB45FE0AEFD}"/>
              </a:ext>
            </a:extLst>
          </p:cNvPr>
          <p:cNvSpPr txBox="1"/>
          <p:nvPr/>
        </p:nvSpPr>
        <p:spPr>
          <a:xfrm>
            <a:off x="660400" y="882943"/>
            <a:ext cx="4938382" cy="580800"/>
          </a:xfrm>
          <a:prstGeom prst="rect">
            <a:avLst/>
          </a:prstGeom>
          <a:noFill/>
        </p:spPr>
        <p:txBody>
          <a:bodyPr wrap="square" rtlCol="0">
            <a:spAutoFit/>
          </a:bodyPr>
          <a:lstStyle/>
          <a:p>
            <a:r>
              <a:rPr lang="en-US" sz="1587" dirty="0">
                <a:solidFill>
                  <a:srgbClr val="095641"/>
                </a:solidFill>
                <a:latin typeface="Calibri Regular"/>
              </a:rPr>
              <a:t>Member: Timothy</a:t>
            </a:r>
          </a:p>
          <a:p>
            <a:r>
              <a:rPr lang="en-US" sz="1587" dirty="0">
                <a:solidFill>
                  <a:srgbClr val="095641"/>
                </a:solidFill>
                <a:latin typeface="Calibri Regular"/>
              </a:rPr>
              <a:t>Scenario: Inpatient Hospital Stay (7 Days)</a:t>
            </a:r>
          </a:p>
        </p:txBody>
      </p:sp>
    </p:spTree>
    <p:extLst>
      <p:ext uri="{BB962C8B-B14F-4D97-AF65-F5344CB8AC3E}">
        <p14:creationId xmlns:p14="http://schemas.microsoft.com/office/powerpoint/2010/main" val="143079750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629469" y="434714"/>
            <a:ext cx="12128782" cy="465085"/>
          </a:xfrm>
        </p:spPr>
        <p:txBody>
          <a:bodyPr/>
          <a:lstStyle/>
          <a:p>
            <a:r>
              <a:rPr lang="en-US" dirty="0">
                <a:solidFill>
                  <a:srgbClr val="095641"/>
                </a:solidFill>
              </a:rPr>
              <a:t>Employee Rates</a:t>
            </a:r>
          </a:p>
        </p:txBody>
      </p:sp>
      <p:sp>
        <p:nvSpPr>
          <p:cNvPr id="2" name="Slide Number Placeholder 1">
            <a:extLst>
              <a:ext uri="{FF2B5EF4-FFF2-40B4-BE49-F238E27FC236}">
                <a16:creationId xmlns:a16="http://schemas.microsoft.com/office/drawing/2014/main" id="{C2A1A9E2-D359-133A-7E63-1179EB1E91F0}"/>
              </a:ext>
            </a:extLst>
          </p:cNvPr>
          <p:cNvSpPr>
            <a:spLocks noGrp="1"/>
          </p:cNvSpPr>
          <p:nvPr>
            <p:ph type="sldNum" sz="quarter" idx="12"/>
          </p:nvPr>
        </p:nvSpPr>
        <p:spPr/>
        <p:txBody>
          <a:bodyPr/>
          <a:lstStyle/>
          <a:p>
            <a:pPr defTabSz="353189" rtl="0">
              <a:defRPr/>
            </a:pPr>
            <a:r>
              <a:rPr lang="en-US" kern="1200">
                <a:solidFill>
                  <a:srgbClr val="6D6E71"/>
                </a:solidFill>
                <a:ea typeface="+mn-ea"/>
              </a:rPr>
              <a:t>BROWN &amp; BROWN  |  </a:t>
            </a:r>
            <a:fld id="{0BDBB283-31B7-430F-95E5-02359FF226F2}" type="slidenum">
              <a:rPr lang="en-US" kern="1200">
                <a:solidFill>
                  <a:srgbClr val="6D6E71"/>
                </a:solidFill>
                <a:ea typeface="+mn-ea"/>
              </a:rPr>
              <a:pPr defTabSz="353189" rtl="0">
                <a:defRPr/>
              </a:pPr>
              <a:t>12</a:t>
            </a:fld>
            <a:endParaRPr lang="en-US" kern="1200">
              <a:solidFill>
                <a:srgbClr val="6D6E71"/>
              </a:solidFill>
              <a:ea typeface="+mn-ea"/>
            </a:endParaRPr>
          </a:p>
        </p:txBody>
      </p:sp>
      <p:graphicFrame>
        <p:nvGraphicFramePr>
          <p:cNvPr id="9" name="Table 8">
            <a:extLst>
              <a:ext uri="{FF2B5EF4-FFF2-40B4-BE49-F238E27FC236}">
                <a16:creationId xmlns:a16="http://schemas.microsoft.com/office/drawing/2014/main" id="{0C626FD5-6A80-1A1F-6617-F8C7E2ED7723}"/>
              </a:ext>
            </a:extLst>
          </p:cNvPr>
          <p:cNvGraphicFramePr>
            <a:graphicFrameLocks noGrp="1"/>
          </p:cNvGraphicFramePr>
          <p:nvPr>
            <p:extLst>
              <p:ext uri="{D42A27DB-BD31-4B8C-83A1-F6EECF244321}">
                <p14:modId xmlns:p14="http://schemas.microsoft.com/office/powerpoint/2010/main" val="1092347354"/>
              </p:ext>
            </p:extLst>
          </p:nvPr>
        </p:nvGraphicFramePr>
        <p:xfrm>
          <a:off x="530634" y="1143000"/>
          <a:ext cx="12756332" cy="2388830"/>
        </p:xfrm>
        <a:graphic>
          <a:graphicData uri="http://schemas.openxmlformats.org/drawingml/2006/table">
            <a:tbl>
              <a:tblPr firstRow="1" bandRow="1">
                <a:tableStyleId>{7DF18680-E054-41AD-8BC1-D1AEF772440D}</a:tableStyleId>
              </a:tblPr>
              <a:tblGrid>
                <a:gridCol w="4907732">
                  <a:extLst>
                    <a:ext uri="{9D8B030D-6E8A-4147-A177-3AD203B41FA5}">
                      <a16:colId xmlns:a16="http://schemas.microsoft.com/office/drawing/2014/main" val="455994139"/>
                    </a:ext>
                  </a:extLst>
                </a:gridCol>
                <a:gridCol w="2743200">
                  <a:extLst>
                    <a:ext uri="{9D8B030D-6E8A-4147-A177-3AD203B41FA5}">
                      <a16:colId xmlns:a16="http://schemas.microsoft.com/office/drawing/2014/main" val="851734457"/>
                    </a:ext>
                  </a:extLst>
                </a:gridCol>
                <a:gridCol w="2743200">
                  <a:extLst>
                    <a:ext uri="{9D8B030D-6E8A-4147-A177-3AD203B41FA5}">
                      <a16:colId xmlns:a16="http://schemas.microsoft.com/office/drawing/2014/main" val="3915439657"/>
                    </a:ext>
                  </a:extLst>
                </a:gridCol>
                <a:gridCol w="2362200">
                  <a:extLst>
                    <a:ext uri="{9D8B030D-6E8A-4147-A177-3AD203B41FA5}">
                      <a16:colId xmlns:a16="http://schemas.microsoft.com/office/drawing/2014/main" val="1503976928"/>
                    </a:ext>
                  </a:extLst>
                </a:gridCol>
              </a:tblGrid>
              <a:tr h="482672">
                <a:tc>
                  <a:txBody>
                    <a:bodyPr/>
                    <a:lstStyle/>
                    <a:p>
                      <a:r>
                        <a:rPr lang="en-US" sz="1800" dirty="0"/>
                        <a:t>Blue Care HMO</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Bi-Weekly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9 Months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Monthly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1799540502"/>
                  </a:ext>
                </a:extLst>
              </a:tr>
              <a:tr h="482672">
                <a:tc>
                  <a:txBody>
                    <a:bodyPr/>
                    <a:lstStyle/>
                    <a:p>
                      <a:r>
                        <a:rPr lang="en-US" sz="1800" dirty="0">
                          <a:solidFill>
                            <a:srgbClr val="095641"/>
                          </a:solidFill>
                        </a:rPr>
                        <a:t>Employee Only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a:solidFill>
                            <a:srgbClr val="095641"/>
                          </a:solidFill>
                        </a:rPr>
                        <a:t>$133.37</a:t>
                      </a:r>
                      <a:endParaRPr lang="en-US" sz="1800" dirty="0">
                        <a:solidFill>
                          <a:srgbClr val="095641"/>
                        </a:solidFill>
                      </a:endParaRP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$356.66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$266.74</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6037544"/>
                  </a:ext>
                </a:extLst>
              </a:tr>
              <a:tr h="458142">
                <a:tc>
                  <a:txBody>
                    <a:bodyPr/>
                    <a:lstStyle/>
                    <a:p>
                      <a:r>
                        <a:rPr lang="en-US" sz="1800" dirty="0">
                          <a:solidFill>
                            <a:srgbClr val="095641"/>
                          </a:solidFill>
                        </a:rPr>
                        <a:t>Employee + Spouse / Domestic Partner</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$394.68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$1,052.48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$789.36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621649376"/>
                  </a:ext>
                </a:extLst>
              </a:tr>
              <a:tr h="482672">
                <a:tc>
                  <a:txBody>
                    <a:bodyPr/>
                    <a:lstStyle/>
                    <a:p>
                      <a:r>
                        <a:rPr lang="en-US" sz="1800" dirty="0">
                          <a:solidFill>
                            <a:srgbClr val="095641"/>
                          </a:solidFill>
                        </a:rPr>
                        <a:t>Employee + Child(ren)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$327.95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$874.52</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$655.89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131020412"/>
                  </a:ext>
                </a:extLst>
              </a:tr>
              <a:tr h="482672">
                <a:tc>
                  <a:txBody>
                    <a:bodyPr/>
                    <a:lstStyle/>
                    <a:p>
                      <a:r>
                        <a:rPr lang="en-US" sz="1800" dirty="0">
                          <a:solidFill>
                            <a:srgbClr val="095641"/>
                          </a:solidFill>
                        </a:rPr>
                        <a:t>Family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$497.45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$1,326.53</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$994.90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01507770"/>
                  </a:ext>
                </a:extLst>
              </a:tr>
            </a:tbl>
          </a:graphicData>
        </a:graphic>
      </p:graphicFrame>
      <p:graphicFrame>
        <p:nvGraphicFramePr>
          <p:cNvPr id="10" name="Table 9">
            <a:extLst>
              <a:ext uri="{FF2B5EF4-FFF2-40B4-BE49-F238E27FC236}">
                <a16:creationId xmlns:a16="http://schemas.microsoft.com/office/drawing/2014/main" id="{3E642F54-40D5-5E2A-146D-823A731515E0}"/>
              </a:ext>
            </a:extLst>
          </p:cNvPr>
          <p:cNvGraphicFramePr>
            <a:graphicFrameLocks noGrp="1"/>
          </p:cNvGraphicFramePr>
          <p:nvPr>
            <p:extLst>
              <p:ext uri="{D42A27DB-BD31-4B8C-83A1-F6EECF244321}">
                <p14:modId xmlns:p14="http://schemas.microsoft.com/office/powerpoint/2010/main" val="2040642539"/>
              </p:ext>
            </p:extLst>
          </p:nvPr>
        </p:nvGraphicFramePr>
        <p:xfrm>
          <a:off x="527812" y="3823260"/>
          <a:ext cx="12756332" cy="2388830"/>
        </p:xfrm>
        <a:graphic>
          <a:graphicData uri="http://schemas.openxmlformats.org/drawingml/2006/table">
            <a:tbl>
              <a:tblPr firstRow="1" bandRow="1">
                <a:tableStyleId>{7DF18680-E054-41AD-8BC1-D1AEF772440D}</a:tableStyleId>
              </a:tblPr>
              <a:tblGrid>
                <a:gridCol w="4907732">
                  <a:extLst>
                    <a:ext uri="{9D8B030D-6E8A-4147-A177-3AD203B41FA5}">
                      <a16:colId xmlns:a16="http://schemas.microsoft.com/office/drawing/2014/main" val="455994139"/>
                    </a:ext>
                  </a:extLst>
                </a:gridCol>
                <a:gridCol w="2743200">
                  <a:extLst>
                    <a:ext uri="{9D8B030D-6E8A-4147-A177-3AD203B41FA5}">
                      <a16:colId xmlns:a16="http://schemas.microsoft.com/office/drawing/2014/main" val="851734457"/>
                    </a:ext>
                  </a:extLst>
                </a:gridCol>
                <a:gridCol w="2743200">
                  <a:extLst>
                    <a:ext uri="{9D8B030D-6E8A-4147-A177-3AD203B41FA5}">
                      <a16:colId xmlns:a16="http://schemas.microsoft.com/office/drawing/2014/main" val="3915439657"/>
                    </a:ext>
                  </a:extLst>
                </a:gridCol>
                <a:gridCol w="2362200">
                  <a:extLst>
                    <a:ext uri="{9D8B030D-6E8A-4147-A177-3AD203B41FA5}">
                      <a16:colId xmlns:a16="http://schemas.microsoft.com/office/drawing/2014/main" val="1503976928"/>
                    </a:ext>
                  </a:extLst>
                </a:gridCol>
              </a:tblGrid>
              <a:tr h="482672">
                <a:tc>
                  <a:txBody>
                    <a:bodyPr/>
                    <a:lstStyle/>
                    <a:p>
                      <a:r>
                        <a:rPr lang="en-US" sz="1800" dirty="0"/>
                        <a:t>Blue Options PPO</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Bi-Weekly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9 Months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Monthly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1799540502"/>
                  </a:ext>
                </a:extLst>
              </a:tr>
              <a:tr h="482672">
                <a:tc>
                  <a:txBody>
                    <a:bodyPr/>
                    <a:lstStyle/>
                    <a:p>
                      <a:r>
                        <a:rPr lang="en-US" sz="1800" dirty="0">
                          <a:solidFill>
                            <a:srgbClr val="095641"/>
                          </a:solidFill>
                        </a:rPr>
                        <a:t>Employee Only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$185.24</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$493.97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$370.48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6037544"/>
                  </a:ext>
                </a:extLst>
              </a:tr>
              <a:tr h="458142">
                <a:tc>
                  <a:txBody>
                    <a:bodyPr/>
                    <a:lstStyle/>
                    <a:p>
                      <a:r>
                        <a:rPr lang="en-US" sz="1800" dirty="0">
                          <a:solidFill>
                            <a:srgbClr val="095641"/>
                          </a:solidFill>
                        </a:rPr>
                        <a:t>Employee + Spouse / Domestic Partner</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$465.29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$1,240.77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$930.58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621649376"/>
                  </a:ext>
                </a:extLst>
              </a:tr>
              <a:tr h="482672">
                <a:tc>
                  <a:txBody>
                    <a:bodyPr/>
                    <a:lstStyle/>
                    <a:p>
                      <a:r>
                        <a:rPr lang="en-US" sz="1800" dirty="0">
                          <a:solidFill>
                            <a:srgbClr val="095641"/>
                          </a:solidFill>
                        </a:rPr>
                        <a:t>Employee + Child(ren)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$369.25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$984.67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$738.50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131020412"/>
                  </a:ext>
                </a:extLst>
              </a:tr>
              <a:tr h="482672">
                <a:tc>
                  <a:txBody>
                    <a:bodyPr/>
                    <a:lstStyle/>
                    <a:p>
                      <a:r>
                        <a:rPr lang="en-US" sz="1800" dirty="0">
                          <a:solidFill>
                            <a:srgbClr val="095641"/>
                          </a:solidFill>
                        </a:rPr>
                        <a:t>Family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$565.90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$1,509.06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$1,131.80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01507770"/>
                  </a:ext>
                </a:extLst>
              </a:tr>
            </a:tbl>
          </a:graphicData>
        </a:graphic>
      </p:graphicFrame>
      <p:sp>
        <p:nvSpPr>
          <p:cNvPr id="11" name="TextBox 10">
            <a:extLst>
              <a:ext uri="{FF2B5EF4-FFF2-40B4-BE49-F238E27FC236}">
                <a16:creationId xmlns:a16="http://schemas.microsoft.com/office/drawing/2014/main" id="{D46C0AED-41EF-522D-98D2-73702169AEF5}"/>
              </a:ext>
            </a:extLst>
          </p:cNvPr>
          <p:cNvSpPr txBox="1"/>
          <p:nvPr/>
        </p:nvSpPr>
        <p:spPr>
          <a:xfrm>
            <a:off x="203199" y="6419894"/>
            <a:ext cx="13350691" cy="646331"/>
          </a:xfrm>
          <a:prstGeom prst="rect">
            <a:avLst/>
          </a:prstGeom>
          <a:noFill/>
        </p:spPr>
        <p:txBody>
          <a:bodyPr wrap="square" rtlCol="0">
            <a:spAutoFit/>
          </a:bodyPr>
          <a:lstStyle/>
          <a:p>
            <a:pPr algn="ctr"/>
            <a:r>
              <a:rPr lang="en-US" b="1" dirty="0">
                <a:solidFill>
                  <a:srgbClr val="095641"/>
                </a:solidFill>
              </a:rPr>
              <a:t>Annualized premium differential between the plans:</a:t>
            </a:r>
          </a:p>
          <a:p>
            <a:pPr algn="ctr"/>
            <a:r>
              <a:rPr lang="en-US" b="1" dirty="0">
                <a:solidFill>
                  <a:srgbClr val="095641"/>
                </a:solidFill>
              </a:rPr>
              <a:t> Employee Only: $1,244.88     ES/DP: $1,694.64     EC: $991.32     FM: $1,642.80  </a:t>
            </a:r>
          </a:p>
        </p:txBody>
      </p:sp>
    </p:spTree>
    <p:extLst>
      <p:ext uri="{BB962C8B-B14F-4D97-AF65-F5344CB8AC3E}">
        <p14:creationId xmlns:p14="http://schemas.microsoft.com/office/powerpoint/2010/main" val="382826185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Blue 365 Discount Site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13</a:t>
            </a:fld>
            <a:endParaRPr lang="en-US"/>
          </a:p>
        </p:txBody>
      </p:sp>
      <p:pic>
        <p:nvPicPr>
          <p:cNvPr id="7" name="Picture 6">
            <a:extLst>
              <a:ext uri="{FF2B5EF4-FFF2-40B4-BE49-F238E27FC236}">
                <a16:creationId xmlns:a16="http://schemas.microsoft.com/office/drawing/2014/main" id="{61CE2E2C-27E3-3649-95BD-208681886EAA}"/>
              </a:ext>
            </a:extLst>
          </p:cNvPr>
          <p:cNvPicPr>
            <a:picLocks noChangeAspect="1"/>
          </p:cNvPicPr>
          <p:nvPr/>
        </p:nvPicPr>
        <p:blipFill>
          <a:blip r:embed="rId2"/>
          <a:stretch>
            <a:fillRect/>
          </a:stretch>
        </p:blipFill>
        <p:spPr>
          <a:xfrm>
            <a:off x="507999" y="1371600"/>
            <a:ext cx="11638517" cy="5105400"/>
          </a:xfrm>
          <a:prstGeom prst="rect">
            <a:avLst/>
          </a:prstGeom>
        </p:spPr>
      </p:pic>
    </p:spTree>
    <p:extLst>
      <p:ext uri="{BB962C8B-B14F-4D97-AF65-F5344CB8AC3E}">
        <p14:creationId xmlns:p14="http://schemas.microsoft.com/office/powerpoint/2010/main" val="385771097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Blue 365 Discount Site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14</a:t>
            </a:fld>
            <a:endParaRPr lang="en-US"/>
          </a:p>
        </p:txBody>
      </p:sp>
      <p:pic>
        <p:nvPicPr>
          <p:cNvPr id="4" name="Picture 3">
            <a:extLst>
              <a:ext uri="{FF2B5EF4-FFF2-40B4-BE49-F238E27FC236}">
                <a16:creationId xmlns:a16="http://schemas.microsoft.com/office/drawing/2014/main" id="{3EE7ABF8-20C3-7553-E09E-CC2E9D464C61}"/>
              </a:ext>
            </a:extLst>
          </p:cNvPr>
          <p:cNvPicPr>
            <a:picLocks noChangeAspect="1"/>
          </p:cNvPicPr>
          <p:nvPr/>
        </p:nvPicPr>
        <p:blipFill>
          <a:blip r:embed="rId2"/>
          <a:stretch>
            <a:fillRect/>
          </a:stretch>
        </p:blipFill>
        <p:spPr>
          <a:xfrm>
            <a:off x="431800" y="1524000"/>
            <a:ext cx="3790950" cy="4505325"/>
          </a:xfrm>
          <a:prstGeom prst="rect">
            <a:avLst/>
          </a:prstGeom>
        </p:spPr>
      </p:pic>
      <p:pic>
        <p:nvPicPr>
          <p:cNvPr id="8" name="Picture 7">
            <a:extLst>
              <a:ext uri="{FF2B5EF4-FFF2-40B4-BE49-F238E27FC236}">
                <a16:creationId xmlns:a16="http://schemas.microsoft.com/office/drawing/2014/main" id="{41ED0295-4AEC-A69B-E73D-E9A454AFD1F6}"/>
              </a:ext>
            </a:extLst>
          </p:cNvPr>
          <p:cNvPicPr>
            <a:picLocks noChangeAspect="1"/>
          </p:cNvPicPr>
          <p:nvPr/>
        </p:nvPicPr>
        <p:blipFill>
          <a:blip r:embed="rId3"/>
          <a:stretch>
            <a:fillRect/>
          </a:stretch>
        </p:blipFill>
        <p:spPr>
          <a:xfrm>
            <a:off x="5041900" y="1362074"/>
            <a:ext cx="3733800" cy="4829175"/>
          </a:xfrm>
          <a:prstGeom prst="rect">
            <a:avLst/>
          </a:prstGeom>
        </p:spPr>
      </p:pic>
      <p:pic>
        <p:nvPicPr>
          <p:cNvPr id="10" name="Picture 9">
            <a:extLst>
              <a:ext uri="{FF2B5EF4-FFF2-40B4-BE49-F238E27FC236}">
                <a16:creationId xmlns:a16="http://schemas.microsoft.com/office/drawing/2014/main" id="{D7D72738-C79E-D58F-C81C-788D4D49409E}"/>
              </a:ext>
            </a:extLst>
          </p:cNvPr>
          <p:cNvPicPr>
            <a:picLocks noChangeAspect="1"/>
          </p:cNvPicPr>
          <p:nvPr/>
        </p:nvPicPr>
        <p:blipFill>
          <a:blip r:embed="rId4"/>
          <a:stretch>
            <a:fillRect/>
          </a:stretch>
        </p:blipFill>
        <p:spPr>
          <a:xfrm>
            <a:off x="9652000" y="1538111"/>
            <a:ext cx="3619500" cy="4743450"/>
          </a:xfrm>
          <a:prstGeom prst="rect">
            <a:avLst/>
          </a:prstGeom>
        </p:spPr>
      </p:pic>
    </p:spTree>
    <p:extLst>
      <p:ext uri="{BB962C8B-B14F-4D97-AF65-F5344CB8AC3E}">
        <p14:creationId xmlns:p14="http://schemas.microsoft.com/office/powerpoint/2010/main" val="29377813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Blue 365 Discount Site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15</a:t>
            </a:fld>
            <a:endParaRPr lang="en-US"/>
          </a:p>
        </p:txBody>
      </p:sp>
      <p:pic>
        <p:nvPicPr>
          <p:cNvPr id="6" name="Picture 5">
            <a:extLst>
              <a:ext uri="{FF2B5EF4-FFF2-40B4-BE49-F238E27FC236}">
                <a16:creationId xmlns:a16="http://schemas.microsoft.com/office/drawing/2014/main" id="{45C663D7-F40B-4D01-0F62-3DF0604E2017}"/>
              </a:ext>
            </a:extLst>
          </p:cNvPr>
          <p:cNvPicPr>
            <a:picLocks noChangeAspect="1"/>
          </p:cNvPicPr>
          <p:nvPr/>
        </p:nvPicPr>
        <p:blipFill>
          <a:blip r:embed="rId2"/>
          <a:stretch>
            <a:fillRect/>
          </a:stretch>
        </p:blipFill>
        <p:spPr>
          <a:xfrm>
            <a:off x="577144" y="1528761"/>
            <a:ext cx="3657600" cy="4495800"/>
          </a:xfrm>
          <a:prstGeom prst="rect">
            <a:avLst/>
          </a:prstGeom>
        </p:spPr>
      </p:pic>
      <p:pic>
        <p:nvPicPr>
          <p:cNvPr id="9" name="Picture 8">
            <a:extLst>
              <a:ext uri="{FF2B5EF4-FFF2-40B4-BE49-F238E27FC236}">
                <a16:creationId xmlns:a16="http://schemas.microsoft.com/office/drawing/2014/main" id="{711EFBEE-D362-E1D1-9D38-112045C8C4A5}"/>
              </a:ext>
            </a:extLst>
          </p:cNvPr>
          <p:cNvPicPr>
            <a:picLocks noChangeAspect="1"/>
          </p:cNvPicPr>
          <p:nvPr/>
        </p:nvPicPr>
        <p:blipFill>
          <a:blip r:embed="rId3"/>
          <a:stretch>
            <a:fillRect/>
          </a:stretch>
        </p:blipFill>
        <p:spPr>
          <a:xfrm>
            <a:off x="9616722" y="1519237"/>
            <a:ext cx="3724275" cy="4733925"/>
          </a:xfrm>
          <a:prstGeom prst="rect">
            <a:avLst/>
          </a:prstGeom>
        </p:spPr>
      </p:pic>
      <p:pic>
        <p:nvPicPr>
          <p:cNvPr id="12" name="Picture 11">
            <a:extLst>
              <a:ext uri="{FF2B5EF4-FFF2-40B4-BE49-F238E27FC236}">
                <a16:creationId xmlns:a16="http://schemas.microsoft.com/office/drawing/2014/main" id="{E5EED8DC-3CED-A4B9-C57D-3307CD3C5A0F}"/>
              </a:ext>
            </a:extLst>
          </p:cNvPr>
          <p:cNvPicPr>
            <a:picLocks noChangeAspect="1"/>
          </p:cNvPicPr>
          <p:nvPr/>
        </p:nvPicPr>
        <p:blipFill>
          <a:blip r:embed="rId4"/>
          <a:stretch>
            <a:fillRect/>
          </a:stretch>
        </p:blipFill>
        <p:spPr>
          <a:xfrm>
            <a:off x="4732337" y="1938336"/>
            <a:ext cx="4352925" cy="3676650"/>
          </a:xfrm>
          <a:prstGeom prst="rect">
            <a:avLst/>
          </a:prstGeom>
        </p:spPr>
      </p:pic>
    </p:spTree>
    <p:extLst>
      <p:ext uri="{BB962C8B-B14F-4D97-AF65-F5344CB8AC3E}">
        <p14:creationId xmlns:p14="http://schemas.microsoft.com/office/powerpoint/2010/main" val="399956003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Blue 365 Discount Site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16</a:t>
            </a:fld>
            <a:endParaRPr lang="en-US"/>
          </a:p>
        </p:txBody>
      </p:sp>
      <p:pic>
        <p:nvPicPr>
          <p:cNvPr id="4" name="Picture 3">
            <a:extLst>
              <a:ext uri="{FF2B5EF4-FFF2-40B4-BE49-F238E27FC236}">
                <a16:creationId xmlns:a16="http://schemas.microsoft.com/office/drawing/2014/main" id="{838758B1-C60B-65F3-A259-37A767D79811}"/>
              </a:ext>
            </a:extLst>
          </p:cNvPr>
          <p:cNvPicPr>
            <a:picLocks noChangeAspect="1"/>
          </p:cNvPicPr>
          <p:nvPr/>
        </p:nvPicPr>
        <p:blipFill>
          <a:blip r:embed="rId2"/>
          <a:stretch>
            <a:fillRect/>
          </a:stretch>
        </p:blipFill>
        <p:spPr>
          <a:xfrm>
            <a:off x="616302" y="1666874"/>
            <a:ext cx="3609975" cy="4438650"/>
          </a:xfrm>
          <a:prstGeom prst="rect">
            <a:avLst/>
          </a:prstGeom>
        </p:spPr>
      </p:pic>
      <p:pic>
        <p:nvPicPr>
          <p:cNvPr id="8" name="Picture 7">
            <a:extLst>
              <a:ext uri="{FF2B5EF4-FFF2-40B4-BE49-F238E27FC236}">
                <a16:creationId xmlns:a16="http://schemas.microsoft.com/office/drawing/2014/main" id="{26EC0027-B7B2-7431-32CD-F6E9E80859D4}"/>
              </a:ext>
            </a:extLst>
          </p:cNvPr>
          <p:cNvPicPr>
            <a:picLocks noChangeAspect="1"/>
          </p:cNvPicPr>
          <p:nvPr/>
        </p:nvPicPr>
        <p:blipFill>
          <a:blip r:embed="rId3"/>
          <a:stretch>
            <a:fillRect/>
          </a:stretch>
        </p:blipFill>
        <p:spPr>
          <a:xfrm>
            <a:off x="9610373" y="1635124"/>
            <a:ext cx="3590925" cy="4495800"/>
          </a:xfrm>
          <a:prstGeom prst="rect">
            <a:avLst/>
          </a:prstGeom>
        </p:spPr>
      </p:pic>
      <p:pic>
        <p:nvPicPr>
          <p:cNvPr id="11" name="Picture 10">
            <a:extLst>
              <a:ext uri="{FF2B5EF4-FFF2-40B4-BE49-F238E27FC236}">
                <a16:creationId xmlns:a16="http://schemas.microsoft.com/office/drawing/2014/main" id="{E6FF38E4-D39D-968F-7012-79046146984F}"/>
              </a:ext>
            </a:extLst>
          </p:cNvPr>
          <p:cNvPicPr>
            <a:picLocks noChangeAspect="1"/>
          </p:cNvPicPr>
          <p:nvPr/>
        </p:nvPicPr>
        <p:blipFill rotWithShape="1">
          <a:blip r:embed="rId4"/>
          <a:srcRect b="10627"/>
          <a:stretch/>
        </p:blipFill>
        <p:spPr>
          <a:xfrm>
            <a:off x="4665662" y="2012155"/>
            <a:ext cx="4486275" cy="3805238"/>
          </a:xfrm>
          <a:prstGeom prst="rect">
            <a:avLst/>
          </a:prstGeom>
        </p:spPr>
      </p:pic>
    </p:spTree>
    <p:extLst>
      <p:ext uri="{BB962C8B-B14F-4D97-AF65-F5344CB8AC3E}">
        <p14:creationId xmlns:p14="http://schemas.microsoft.com/office/powerpoint/2010/main" val="189834459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rgbClr val="095641"/>
                </a:solidFill>
                <a:latin typeface="+mj-lt"/>
              </a:rPr>
              <a:t>Decisions to Consider this Open Enrollment</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17</a:t>
            </a:fld>
            <a:endParaRPr lang="en-US"/>
          </a:p>
        </p:txBody>
      </p:sp>
      <p:sp>
        <p:nvSpPr>
          <p:cNvPr id="6" name="TextBox 5">
            <a:extLst>
              <a:ext uri="{FF2B5EF4-FFF2-40B4-BE49-F238E27FC236}">
                <a16:creationId xmlns:a16="http://schemas.microsoft.com/office/drawing/2014/main" id="{9DAE7803-95FF-556A-9094-1F9B8E8EDE36}"/>
              </a:ext>
            </a:extLst>
          </p:cNvPr>
          <p:cNvSpPr txBox="1"/>
          <p:nvPr/>
        </p:nvSpPr>
        <p:spPr>
          <a:xfrm>
            <a:off x="1442027" y="1311747"/>
            <a:ext cx="10972800" cy="1231106"/>
          </a:xfrm>
          <a:prstGeom prst="rect">
            <a:avLst/>
          </a:prstGeom>
          <a:solidFill>
            <a:srgbClr val="095641"/>
          </a:solidFill>
        </p:spPr>
        <p:txBody>
          <a:bodyPr wrap="square">
            <a:spAutoFit/>
          </a:bodyPr>
          <a:lstStyle/>
          <a:p>
            <a:pPr lvl="1" algn="ctr">
              <a:buClr>
                <a:schemeClr val="bg1"/>
              </a:buClr>
            </a:pPr>
            <a:endParaRPr lang="en-US" sz="2400" dirty="0">
              <a:solidFill>
                <a:schemeClr val="bg1"/>
              </a:solidFill>
              <a:latin typeface="+mj-lt"/>
            </a:endParaRPr>
          </a:p>
          <a:p>
            <a:pPr lvl="1" algn="ctr">
              <a:buClr>
                <a:schemeClr val="bg1"/>
              </a:buClr>
            </a:pPr>
            <a:r>
              <a:rPr lang="en-US" sz="2600" dirty="0">
                <a:solidFill>
                  <a:schemeClr val="bg1"/>
                </a:solidFill>
                <a:latin typeface="+mj-lt"/>
              </a:rPr>
              <a:t>Should I enroll or waive coverage?</a:t>
            </a:r>
          </a:p>
          <a:p>
            <a:pPr lvl="1" algn="ctr">
              <a:buClr>
                <a:schemeClr val="bg1"/>
              </a:buClr>
            </a:pPr>
            <a:endParaRPr lang="en-US" sz="2400" dirty="0">
              <a:solidFill>
                <a:schemeClr val="bg1"/>
              </a:solidFill>
              <a:latin typeface="+mj-lt"/>
            </a:endParaRPr>
          </a:p>
        </p:txBody>
      </p:sp>
      <p:sp>
        <p:nvSpPr>
          <p:cNvPr id="7" name="TextBox 6">
            <a:extLst>
              <a:ext uri="{FF2B5EF4-FFF2-40B4-BE49-F238E27FC236}">
                <a16:creationId xmlns:a16="http://schemas.microsoft.com/office/drawing/2014/main" id="{126F1A8F-0EDB-924B-DF23-3D64C65086C3}"/>
              </a:ext>
            </a:extLst>
          </p:cNvPr>
          <p:cNvSpPr txBox="1"/>
          <p:nvPr/>
        </p:nvSpPr>
        <p:spPr>
          <a:xfrm>
            <a:off x="1422400" y="3021563"/>
            <a:ext cx="10972800" cy="1631216"/>
          </a:xfrm>
          <a:prstGeom prst="rect">
            <a:avLst/>
          </a:prstGeom>
          <a:solidFill>
            <a:srgbClr val="095641"/>
          </a:solidFill>
        </p:spPr>
        <p:txBody>
          <a:bodyPr wrap="square">
            <a:spAutoFit/>
          </a:bodyPr>
          <a:lstStyle/>
          <a:p>
            <a:pPr lvl="1" algn="ctr">
              <a:buClr>
                <a:schemeClr val="bg1"/>
              </a:buClr>
            </a:pPr>
            <a:endParaRPr lang="en-US" sz="2400" dirty="0">
              <a:solidFill>
                <a:schemeClr val="bg1"/>
              </a:solidFill>
              <a:latin typeface="+mj-lt"/>
            </a:endParaRPr>
          </a:p>
          <a:p>
            <a:pPr lvl="1" algn="ctr">
              <a:buClr>
                <a:schemeClr val="bg1"/>
              </a:buClr>
            </a:pPr>
            <a:r>
              <a:rPr lang="en-US" sz="2600" dirty="0">
                <a:solidFill>
                  <a:schemeClr val="bg1"/>
                </a:solidFill>
                <a:latin typeface="+mj-lt"/>
              </a:rPr>
              <a:t>Should I cover my spouse on my plan, go on my spouse’s plan, or each of us enroll in single coverage through our employer?</a:t>
            </a:r>
          </a:p>
          <a:p>
            <a:pPr lvl="1" algn="ctr">
              <a:buClr>
                <a:schemeClr val="bg1"/>
              </a:buClr>
            </a:pPr>
            <a:endParaRPr lang="en-US" sz="2400" dirty="0">
              <a:solidFill>
                <a:schemeClr val="bg1"/>
              </a:solidFill>
              <a:latin typeface="+mj-lt"/>
            </a:endParaRPr>
          </a:p>
        </p:txBody>
      </p:sp>
      <p:sp>
        <p:nvSpPr>
          <p:cNvPr id="9" name="TextBox 8">
            <a:extLst>
              <a:ext uri="{FF2B5EF4-FFF2-40B4-BE49-F238E27FC236}">
                <a16:creationId xmlns:a16="http://schemas.microsoft.com/office/drawing/2014/main" id="{7F99C794-68E3-F5D6-0412-D209CFC2030F}"/>
              </a:ext>
            </a:extLst>
          </p:cNvPr>
          <p:cNvSpPr txBox="1"/>
          <p:nvPr/>
        </p:nvSpPr>
        <p:spPr>
          <a:xfrm>
            <a:off x="1422400" y="5181892"/>
            <a:ext cx="10972800" cy="1231106"/>
          </a:xfrm>
          <a:prstGeom prst="rect">
            <a:avLst/>
          </a:prstGeom>
          <a:solidFill>
            <a:srgbClr val="095641"/>
          </a:solidFill>
        </p:spPr>
        <p:txBody>
          <a:bodyPr wrap="square">
            <a:spAutoFit/>
          </a:bodyPr>
          <a:lstStyle/>
          <a:p>
            <a:pPr lvl="1" indent="-342900" algn="ctr">
              <a:buClr>
                <a:schemeClr val="bg1"/>
              </a:buClr>
            </a:pPr>
            <a:endParaRPr lang="en-US" sz="2400" dirty="0">
              <a:solidFill>
                <a:schemeClr val="bg1"/>
              </a:solidFill>
              <a:latin typeface="+mj-lt"/>
            </a:endParaRPr>
          </a:p>
          <a:p>
            <a:pPr lvl="1" indent="-342900" algn="ctr">
              <a:buClr>
                <a:schemeClr val="bg1"/>
              </a:buClr>
            </a:pPr>
            <a:r>
              <a:rPr lang="en-US" sz="2600" dirty="0">
                <a:solidFill>
                  <a:schemeClr val="bg1"/>
                </a:solidFill>
                <a:latin typeface="+mj-lt"/>
              </a:rPr>
              <a:t>Which plan to choose?</a:t>
            </a:r>
          </a:p>
          <a:p>
            <a:pPr lvl="1" indent="-342900" algn="ctr">
              <a:buClr>
                <a:schemeClr val="bg1"/>
              </a:buClr>
            </a:pPr>
            <a:endParaRPr lang="en-US" sz="2400" dirty="0">
              <a:solidFill>
                <a:schemeClr val="bg1"/>
              </a:solidFill>
              <a:latin typeface="+mj-lt"/>
            </a:endParaRPr>
          </a:p>
        </p:txBody>
      </p:sp>
    </p:spTree>
    <p:extLst>
      <p:ext uri="{BB962C8B-B14F-4D97-AF65-F5344CB8AC3E}">
        <p14:creationId xmlns:p14="http://schemas.microsoft.com/office/powerpoint/2010/main" val="279274484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What if I Currently Waive Stetson’s Health Insurance?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18</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84200" y="1340152"/>
            <a:ext cx="12420600" cy="5562600"/>
          </a:xfrm>
          <a:prstGeom prst="rect">
            <a:avLst/>
          </a:prstGeom>
          <a:solidFill>
            <a:schemeClr val="bg1"/>
          </a:solidFill>
          <a:ln w="28575">
            <a:solidFill>
              <a:srgbClr val="095641"/>
            </a:solidFill>
          </a:ln>
        </p:spPr>
        <p:txBody>
          <a:bodyP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rgbClr val="095641"/>
              </a:buClr>
              <a:buFont typeface="Arial" panose="020B0604020202020204" pitchFamily="34" charset="0"/>
              <a:buChar char="•"/>
            </a:pPr>
            <a:r>
              <a:rPr lang="en-US" sz="2400" b="1" dirty="0">
                <a:solidFill>
                  <a:srgbClr val="095641"/>
                </a:solidFill>
              </a:rPr>
              <a:t>Things to Consider</a:t>
            </a:r>
          </a:p>
          <a:p>
            <a:pPr marL="779495" lvl="1" indent="-342900">
              <a:buClr>
                <a:srgbClr val="095641"/>
              </a:buClr>
            </a:pPr>
            <a:r>
              <a:rPr lang="en-US" sz="1900" dirty="0">
                <a:solidFill>
                  <a:srgbClr val="095641"/>
                </a:solidFill>
              </a:rPr>
              <a:t>Can you afford a $3,000 ER bill, a $20,000 knee surgery, or a $100,000+ hospital stay?</a:t>
            </a:r>
          </a:p>
          <a:p>
            <a:pPr marL="1124932" lvl="2" indent="-342900">
              <a:buClr>
                <a:srgbClr val="095641"/>
              </a:buClr>
            </a:pPr>
            <a:r>
              <a:rPr lang="en-US" sz="1900" dirty="0">
                <a:solidFill>
                  <a:srgbClr val="095641"/>
                </a:solidFill>
              </a:rPr>
              <a:t>The annual cost of Stetson’s premiums for single coverage is $1,600 on the HMO plan and is even less for those earning below a certain salary</a:t>
            </a:r>
          </a:p>
          <a:p>
            <a:pPr marL="779495" lvl="1" indent="-342900">
              <a:buClr>
                <a:srgbClr val="095641"/>
              </a:buClr>
            </a:pPr>
            <a:r>
              <a:rPr lang="en-US" sz="1900" dirty="0">
                <a:solidFill>
                  <a:srgbClr val="095641"/>
                </a:solidFill>
              </a:rPr>
              <a:t>Benefits you would likely use and are missing out on</a:t>
            </a:r>
          </a:p>
          <a:p>
            <a:pPr marL="1124932" lvl="2" indent="-342900">
              <a:buClr>
                <a:srgbClr val="095641"/>
              </a:buClr>
            </a:pPr>
            <a:r>
              <a:rPr lang="en-US" sz="1900" dirty="0">
                <a:solidFill>
                  <a:srgbClr val="095641"/>
                </a:solidFill>
              </a:rPr>
              <a:t>Wellness incentives up to $300 </a:t>
            </a:r>
          </a:p>
          <a:p>
            <a:pPr marL="1124932" lvl="2" indent="-342900">
              <a:buClr>
                <a:srgbClr val="095641"/>
              </a:buClr>
            </a:pPr>
            <a:r>
              <a:rPr lang="en-US" sz="1900" dirty="0">
                <a:solidFill>
                  <a:srgbClr val="095641"/>
                </a:solidFill>
              </a:rPr>
              <a:t>$10 Teladoc visits</a:t>
            </a:r>
          </a:p>
          <a:p>
            <a:pPr marL="1124932" lvl="2" indent="-342900">
              <a:buClr>
                <a:srgbClr val="095641"/>
              </a:buClr>
            </a:pPr>
            <a:r>
              <a:rPr lang="en-US" sz="1900" dirty="0">
                <a:solidFill>
                  <a:srgbClr val="095641"/>
                </a:solidFill>
              </a:rPr>
              <a:t>Free preventive care</a:t>
            </a:r>
          </a:p>
          <a:p>
            <a:pPr marL="1124932" lvl="2" indent="-342900">
              <a:buClr>
                <a:srgbClr val="095641"/>
              </a:buClr>
            </a:pPr>
            <a:r>
              <a:rPr lang="en-US" sz="1900" dirty="0">
                <a:solidFill>
                  <a:srgbClr val="095641"/>
                </a:solidFill>
              </a:rPr>
              <a:t>Discounts on a variety of things including travel, home and family products, nutrition, and apparel &amp; footwear</a:t>
            </a:r>
          </a:p>
          <a:p>
            <a:pPr marL="1124932" lvl="2" indent="-342900">
              <a:buClr>
                <a:srgbClr val="095641"/>
              </a:buClr>
            </a:pPr>
            <a:r>
              <a:rPr lang="en-US" sz="1900" dirty="0">
                <a:solidFill>
                  <a:srgbClr val="095641"/>
                </a:solidFill>
              </a:rPr>
              <a:t>Fitness your Way Gym Discounts</a:t>
            </a:r>
          </a:p>
          <a:p>
            <a:pPr marL="1551931" lvl="3" indent="-342900">
              <a:buClr>
                <a:srgbClr val="095641"/>
              </a:buClr>
            </a:pPr>
            <a:r>
              <a:rPr lang="en-US" sz="1900" dirty="0">
                <a:solidFill>
                  <a:srgbClr val="095641"/>
                </a:solidFill>
              </a:rPr>
              <a:t>Access 13,000+ gyms starting at $19/month</a:t>
            </a:r>
          </a:p>
        </p:txBody>
      </p:sp>
    </p:spTree>
    <p:extLst>
      <p:ext uri="{BB962C8B-B14F-4D97-AF65-F5344CB8AC3E}">
        <p14:creationId xmlns:p14="http://schemas.microsoft.com/office/powerpoint/2010/main" val="230953609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Should I Cover My Spouse?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19</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84200" y="1340152"/>
            <a:ext cx="12420600" cy="5562600"/>
          </a:xfrm>
          <a:prstGeom prst="rect">
            <a:avLst/>
          </a:prstGeom>
          <a:solidFill>
            <a:schemeClr val="bg1"/>
          </a:solidFill>
          <a:ln w="28575">
            <a:solidFill>
              <a:srgbClr val="095641"/>
            </a:solidFill>
          </a:ln>
        </p:spPr>
        <p:txBody>
          <a:bodyP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rgbClr val="095641"/>
              </a:buClr>
              <a:buFont typeface="Arial" panose="020B0604020202020204" pitchFamily="34" charset="0"/>
              <a:buChar char="•"/>
            </a:pPr>
            <a:r>
              <a:rPr lang="en-US" sz="2400" b="1" dirty="0">
                <a:solidFill>
                  <a:srgbClr val="095641"/>
                </a:solidFill>
              </a:rPr>
              <a:t>Things to Consider</a:t>
            </a:r>
          </a:p>
          <a:p>
            <a:pPr marL="779495" lvl="1" indent="-342900">
              <a:buClr>
                <a:srgbClr val="095641"/>
              </a:buClr>
            </a:pPr>
            <a:r>
              <a:rPr lang="en-US" sz="1900" dirty="0">
                <a:solidFill>
                  <a:srgbClr val="095641"/>
                </a:solidFill>
              </a:rPr>
              <a:t>If your spouse has coverage available through his or her employer, many times it is cheaper in premiums to have 2 single plans rather than employee spouse coverage</a:t>
            </a:r>
          </a:p>
          <a:p>
            <a:pPr marL="1124932" lvl="2" indent="-342900">
              <a:buClr>
                <a:srgbClr val="095641"/>
              </a:buClr>
            </a:pPr>
            <a:r>
              <a:rPr lang="en-US" sz="1900" dirty="0">
                <a:solidFill>
                  <a:srgbClr val="095641"/>
                </a:solidFill>
              </a:rPr>
              <a:t>Example: </a:t>
            </a:r>
          </a:p>
          <a:p>
            <a:pPr marL="1551931" lvl="3" indent="-342900">
              <a:buClr>
                <a:srgbClr val="095641"/>
              </a:buClr>
            </a:pPr>
            <a:r>
              <a:rPr lang="en-US" sz="1900" dirty="0">
                <a:solidFill>
                  <a:srgbClr val="095641"/>
                </a:solidFill>
              </a:rPr>
              <a:t>Single coverage Stetson’s HMO plan $266</a:t>
            </a:r>
          </a:p>
          <a:p>
            <a:pPr marL="1551931" lvl="3" indent="-342900">
              <a:buClr>
                <a:srgbClr val="095641"/>
              </a:buClr>
            </a:pPr>
            <a:r>
              <a:rPr lang="en-US" sz="1900" dirty="0">
                <a:solidFill>
                  <a:srgbClr val="095641"/>
                </a:solidFill>
              </a:rPr>
              <a:t>Single Coverage at Spouse’s Employer $250</a:t>
            </a:r>
          </a:p>
          <a:p>
            <a:pPr marL="3193294" lvl="5" indent="-342900">
              <a:buClr>
                <a:srgbClr val="095641"/>
              </a:buClr>
            </a:pPr>
            <a:r>
              <a:rPr lang="en-US" sz="1824" dirty="0">
                <a:solidFill>
                  <a:srgbClr val="095641"/>
                </a:solidFill>
              </a:rPr>
              <a:t>Total Monthly Premium: $516</a:t>
            </a:r>
          </a:p>
          <a:p>
            <a:pPr marL="1551931" lvl="4" indent="-342900">
              <a:buClr>
                <a:srgbClr val="095641"/>
              </a:buClr>
            </a:pPr>
            <a:r>
              <a:rPr lang="en-US" sz="1900" dirty="0">
                <a:solidFill>
                  <a:srgbClr val="095641"/>
                </a:solidFill>
              </a:rPr>
              <a:t>Employee + Spouse Stetson’s HMO $789</a:t>
            </a:r>
          </a:p>
          <a:p>
            <a:pPr marL="1551931" lvl="4" indent="-342900">
              <a:buClr>
                <a:srgbClr val="095641"/>
              </a:buClr>
            </a:pPr>
            <a:endParaRPr lang="en-US" sz="1900" dirty="0">
              <a:solidFill>
                <a:srgbClr val="095641"/>
              </a:solidFill>
            </a:endParaRPr>
          </a:p>
          <a:p>
            <a:pPr marL="779495" lvl="1" indent="-342900">
              <a:buClr>
                <a:srgbClr val="095641"/>
              </a:buClr>
            </a:pPr>
            <a:r>
              <a:rPr lang="en-US" sz="1900" dirty="0">
                <a:solidFill>
                  <a:srgbClr val="095641"/>
                </a:solidFill>
              </a:rPr>
              <a:t>If your spouse does not have coverage through an employer, he or she may be able to find coverage on the marketplace (healthcare.gov) for a lower monthly premium</a:t>
            </a:r>
          </a:p>
          <a:p>
            <a:pPr marL="1124932" lvl="2" indent="-342900">
              <a:buClr>
                <a:srgbClr val="095641"/>
              </a:buClr>
            </a:pPr>
            <a:r>
              <a:rPr lang="en-US" sz="1900" dirty="0">
                <a:solidFill>
                  <a:srgbClr val="095641"/>
                </a:solidFill>
              </a:rPr>
              <a:t>Recent changes to subsidy rules make coverage more affordable for those without coverage through their own employer</a:t>
            </a:r>
          </a:p>
        </p:txBody>
      </p:sp>
    </p:spTree>
    <p:extLst>
      <p:ext uri="{BB962C8B-B14F-4D97-AF65-F5344CB8AC3E}">
        <p14:creationId xmlns:p14="http://schemas.microsoft.com/office/powerpoint/2010/main" val="88898979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660400" y="381000"/>
            <a:ext cx="12128782" cy="465064"/>
          </a:xfrm>
        </p:spPr>
        <p:txBody>
          <a:bodyPr/>
          <a:lstStyle/>
          <a:p>
            <a:r>
              <a:rPr lang="en-US" dirty="0">
                <a:solidFill>
                  <a:srgbClr val="095641"/>
                </a:solidFill>
                <a:latin typeface="+mj-lt"/>
              </a:rPr>
              <a:t>Open Enrollment – It’s Decision Time!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12"/>
          </p:nvPr>
        </p:nvSpPr>
        <p:spPr/>
        <p:txBody>
          <a:bodyPr/>
          <a:lstStyle/>
          <a:p>
            <a:r>
              <a:rPr lang="en-US"/>
              <a:t>BROWN &amp; BROWN  |  </a:t>
            </a:r>
            <a:fld id="{0BDBB283-31B7-430F-95E5-02359FF226F2}" type="slidenum">
              <a:rPr lang="en-US" smtClean="0"/>
              <a:pPr/>
              <a:t>2</a:t>
            </a:fld>
            <a:endParaRPr lang="en-US"/>
          </a:p>
        </p:txBody>
      </p:sp>
      <p:sp>
        <p:nvSpPr>
          <p:cNvPr id="8" name="Content Placeholder 2">
            <a:extLst>
              <a:ext uri="{FF2B5EF4-FFF2-40B4-BE49-F238E27FC236}">
                <a16:creationId xmlns:a16="http://schemas.microsoft.com/office/drawing/2014/main" id="{3F860A17-7283-E7C0-AB54-8603CE749293}"/>
              </a:ext>
            </a:extLst>
          </p:cNvPr>
          <p:cNvSpPr txBox="1">
            <a:spLocks/>
          </p:cNvSpPr>
          <p:nvPr/>
        </p:nvSpPr>
        <p:spPr>
          <a:xfrm>
            <a:off x="457200" y="1291590"/>
            <a:ext cx="12928600" cy="5109209"/>
          </a:xfrm>
          <a:prstGeom prst="rect">
            <a:avLst/>
          </a:prstGeom>
        </p:spPr>
        <p:txBody>
          <a:bodyPr>
            <a:normAutofit fontScale="85000" lnSpcReduction="10000"/>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solidFill>
                  <a:srgbClr val="095641"/>
                </a:solidFill>
              </a:rPr>
              <a:t>This is the time of year to review the benefits available to you as members of the Stetson community.</a:t>
            </a:r>
          </a:p>
          <a:p>
            <a:pPr marL="342900" indent="-342900">
              <a:buClr>
                <a:schemeClr val="bg1"/>
              </a:buClr>
              <a:buFont typeface="Arial" panose="020B0604020202020204" pitchFamily="34" charset="0"/>
              <a:buChar char="•"/>
            </a:pPr>
            <a:r>
              <a:rPr lang="en-US" dirty="0">
                <a:solidFill>
                  <a:srgbClr val="095641"/>
                </a:solidFill>
              </a:rPr>
              <a:t>You will have the </a:t>
            </a:r>
            <a:r>
              <a:rPr lang="en-US" u="sng" dirty="0">
                <a:solidFill>
                  <a:srgbClr val="095641"/>
                </a:solidFill>
              </a:rPr>
              <a:t>full month of October </a:t>
            </a:r>
            <a:r>
              <a:rPr lang="en-US" dirty="0">
                <a:solidFill>
                  <a:srgbClr val="095641"/>
                </a:solidFill>
              </a:rPr>
              <a:t>to learn more about your benefits and to make your selections.</a:t>
            </a:r>
          </a:p>
          <a:p>
            <a:pPr marL="342900" indent="-342900">
              <a:buClr>
                <a:schemeClr val="bg1"/>
              </a:buClr>
              <a:buFont typeface="Arial" panose="020B0604020202020204" pitchFamily="34" charset="0"/>
              <a:buChar char="•"/>
            </a:pPr>
            <a:r>
              <a:rPr lang="en-US" dirty="0">
                <a:solidFill>
                  <a:srgbClr val="095641"/>
                </a:solidFill>
              </a:rPr>
              <a:t>Things to consider:</a:t>
            </a:r>
          </a:p>
          <a:p>
            <a:pPr marL="779495" lvl="1" indent="-342900">
              <a:buClr>
                <a:schemeClr val="bg1"/>
              </a:buClr>
            </a:pPr>
            <a:r>
              <a:rPr lang="en-US" dirty="0">
                <a:solidFill>
                  <a:srgbClr val="095641"/>
                </a:solidFill>
              </a:rPr>
              <a:t>Enroll or waive coverage?</a:t>
            </a:r>
          </a:p>
          <a:p>
            <a:pPr marL="779495" lvl="1" indent="-342900">
              <a:buClr>
                <a:schemeClr val="bg1"/>
              </a:buClr>
            </a:pPr>
            <a:r>
              <a:rPr lang="en-US" dirty="0">
                <a:solidFill>
                  <a:srgbClr val="095641"/>
                </a:solidFill>
              </a:rPr>
              <a:t>Single or family coverage?</a:t>
            </a:r>
          </a:p>
          <a:p>
            <a:pPr marL="779495" lvl="1" indent="-342900">
              <a:buClr>
                <a:schemeClr val="bg1"/>
              </a:buClr>
            </a:pPr>
            <a:r>
              <a:rPr lang="en-US" dirty="0">
                <a:solidFill>
                  <a:srgbClr val="095641"/>
                </a:solidFill>
              </a:rPr>
              <a:t>Which plan to choose?</a:t>
            </a:r>
          </a:p>
          <a:p>
            <a:pPr marL="342900" indent="-342900">
              <a:buClr>
                <a:schemeClr val="bg1"/>
              </a:buClr>
              <a:buFont typeface="Arial" panose="020B0604020202020204" pitchFamily="34" charset="0"/>
              <a:buChar char="•"/>
            </a:pPr>
            <a:r>
              <a:rPr lang="en-US" dirty="0">
                <a:solidFill>
                  <a:srgbClr val="095641"/>
                </a:solidFill>
              </a:rPr>
              <a:t>In addition to this presentation, the Brown &amp; Brown team will be onsite to help you choose the plan that works best for you, answer your questions, and help you enroll through the Portal.</a:t>
            </a:r>
          </a:p>
          <a:p>
            <a:pPr marL="779495" lvl="1" indent="-342900">
              <a:buClr>
                <a:schemeClr val="bg1"/>
              </a:buClr>
            </a:pPr>
            <a:r>
              <a:rPr lang="en-US" dirty="0">
                <a:solidFill>
                  <a:srgbClr val="095641"/>
                </a:solidFill>
              </a:rPr>
              <a:t>DeLand: 10/18 9am-4:30pm Lynn Business Center</a:t>
            </a:r>
          </a:p>
          <a:p>
            <a:pPr marL="779495" lvl="1" indent="-342900">
              <a:buClr>
                <a:schemeClr val="bg1"/>
              </a:buClr>
            </a:pPr>
            <a:r>
              <a:rPr lang="en-US" dirty="0">
                <a:solidFill>
                  <a:srgbClr val="095641"/>
                </a:solidFill>
              </a:rPr>
              <a:t>COL: 10/16 9am-4:30pm SC 201</a:t>
            </a:r>
          </a:p>
          <a:p>
            <a:pPr lvl="1" indent="0">
              <a:buClr>
                <a:schemeClr val="bg1"/>
              </a:buClr>
              <a:buNone/>
            </a:pPr>
            <a:endParaRPr lang="en-US" dirty="0">
              <a:solidFill>
                <a:srgbClr val="095641"/>
              </a:solidFill>
            </a:endParaRPr>
          </a:p>
          <a:p>
            <a:pPr marL="342900" indent="-342900" algn="ctr">
              <a:buClr>
                <a:schemeClr val="bg1"/>
              </a:buClr>
              <a:buFont typeface="Arial" panose="020B0604020202020204" pitchFamily="34" charset="0"/>
              <a:buChar char="•"/>
            </a:pPr>
            <a:r>
              <a:rPr lang="en-US" b="1" dirty="0">
                <a:solidFill>
                  <a:srgbClr val="095641"/>
                </a:solidFill>
              </a:rPr>
              <a:t>This is an ACTIVE enrollment which means you must go into the Portal to make your elections. They will NOT carryover to 2025. The deadline to enroll is October 31</a:t>
            </a:r>
            <a:r>
              <a:rPr lang="en-US" b="1" baseline="30000" dirty="0">
                <a:solidFill>
                  <a:srgbClr val="095641"/>
                </a:solidFill>
              </a:rPr>
              <a:t>st</a:t>
            </a:r>
            <a:r>
              <a:rPr lang="en-US" b="1" dirty="0">
                <a:solidFill>
                  <a:srgbClr val="095641"/>
                </a:solidFill>
              </a:rPr>
              <a:t>, but we encourage you to take action before then.</a:t>
            </a:r>
          </a:p>
          <a:p>
            <a:pPr marL="779495" lvl="1" indent="-342900" algn="ctr">
              <a:buClr>
                <a:schemeClr val="bg1"/>
              </a:buClr>
            </a:pPr>
            <a:endParaRPr lang="en-US" b="1" dirty="0">
              <a:solidFill>
                <a:schemeClr val="bg1"/>
              </a:solidFill>
            </a:endParaRPr>
          </a:p>
          <a:p>
            <a:pPr marL="779495" lvl="1" indent="-342900">
              <a:buClr>
                <a:schemeClr val="bg1"/>
              </a:buClr>
            </a:pPr>
            <a:endParaRPr lang="en-US" dirty="0">
              <a:solidFill>
                <a:schemeClr val="bg1"/>
              </a:solidFill>
            </a:endParaRPr>
          </a:p>
        </p:txBody>
      </p:sp>
    </p:spTree>
    <p:extLst>
      <p:ext uri="{BB962C8B-B14F-4D97-AF65-F5344CB8AC3E}">
        <p14:creationId xmlns:p14="http://schemas.microsoft.com/office/powerpoint/2010/main" val="20057226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What if I am or My Spouse Is Medicare Eligible?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20</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84200" y="1340152"/>
            <a:ext cx="12420600" cy="3079448"/>
          </a:xfrm>
          <a:prstGeom prst="rect">
            <a:avLst/>
          </a:prstGeom>
          <a:solidFill>
            <a:schemeClr val="bg1"/>
          </a:solidFill>
          <a:ln w="28575">
            <a:solidFill>
              <a:srgbClr val="095641"/>
            </a:solidFill>
          </a:ln>
        </p:spPr>
        <p:txBody>
          <a:bodyPr>
            <a:normAutofit fontScale="92500" lnSpcReduction="10000"/>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rgbClr val="095641"/>
              </a:buClr>
              <a:buFont typeface="Arial" panose="020B0604020202020204" pitchFamily="34" charset="0"/>
              <a:buChar char="•"/>
            </a:pPr>
            <a:r>
              <a:rPr lang="en-US" sz="2400" b="1" dirty="0">
                <a:solidFill>
                  <a:srgbClr val="095641"/>
                </a:solidFill>
              </a:rPr>
              <a:t>Things to Consider</a:t>
            </a:r>
          </a:p>
          <a:p>
            <a:pPr marL="779495" lvl="1" indent="-342900">
              <a:buClr>
                <a:srgbClr val="095641"/>
              </a:buClr>
            </a:pPr>
            <a:r>
              <a:rPr lang="en-US" sz="1900" dirty="0">
                <a:solidFill>
                  <a:srgbClr val="095641"/>
                </a:solidFill>
              </a:rPr>
              <a:t>Many times Medicare plans provide better coverage at a lower premium</a:t>
            </a:r>
          </a:p>
          <a:p>
            <a:pPr marL="779495" lvl="1" indent="-342900">
              <a:buClr>
                <a:srgbClr val="095641"/>
              </a:buClr>
            </a:pPr>
            <a:r>
              <a:rPr lang="en-US" sz="1900" dirty="0">
                <a:solidFill>
                  <a:srgbClr val="095641"/>
                </a:solidFill>
              </a:rPr>
              <a:t>This is the time of year to review your options</a:t>
            </a:r>
          </a:p>
          <a:p>
            <a:pPr marL="779495" lvl="1" indent="-342900">
              <a:buClr>
                <a:srgbClr val="095641"/>
              </a:buClr>
            </a:pPr>
            <a:r>
              <a:rPr lang="en-US" sz="1900" dirty="0">
                <a:solidFill>
                  <a:srgbClr val="095641"/>
                </a:solidFill>
              </a:rPr>
              <a:t>You have paid into Medicare for a reason, so when your medical needs become more costly with age, Medicare is there to cover your expenses</a:t>
            </a:r>
          </a:p>
          <a:p>
            <a:pPr marL="1124932" lvl="2" indent="-342900">
              <a:buClr>
                <a:srgbClr val="095641"/>
              </a:buClr>
            </a:pPr>
            <a:r>
              <a:rPr lang="en-US" sz="1900" dirty="0">
                <a:solidFill>
                  <a:srgbClr val="095641"/>
                </a:solidFill>
              </a:rPr>
              <a:t>There are Medicare supplement plans and Advantage plans that bring out of pocket costs down in many cases</a:t>
            </a:r>
          </a:p>
          <a:p>
            <a:pPr marL="1124932" lvl="2" indent="-342900">
              <a:buClr>
                <a:srgbClr val="095641"/>
              </a:buClr>
            </a:pPr>
            <a:r>
              <a:rPr lang="en-US" sz="1900" dirty="0">
                <a:solidFill>
                  <a:srgbClr val="095641"/>
                </a:solidFill>
              </a:rPr>
              <a:t>Consult a Medicare advisor for information </a:t>
            </a:r>
          </a:p>
          <a:p>
            <a:pPr marL="779495" lvl="1" indent="-342900">
              <a:buClr>
                <a:srgbClr val="095641"/>
              </a:buClr>
            </a:pPr>
            <a:endParaRPr lang="en-US" sz="1900" dirty="0">
              <a:solidFill>
                <a:srgbClr val="095641"/>
              </a:solidFill>
            </a:endParaRPr>
          </a:p>
        </p:txBody>
      </p:sp>
    </p:spTree>
    <p:extLst>
      <p:ext uri="{BB962C8B-B14F-4D97-AF65-F5344CB8AC3E}">
        <p14:creationId xmlns:p14="http://schemas.microsoft.com/office/powerpoint/2010/main" val="414577152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629469" y="434714"/>
            <a:ext cx="12128782" cy="465085"/>
          </a:xfrm>
        </p:spPr>
        <p:txBody>
          <a:bodyPr/>
          <a:lstStyle/>
          <a:p>
            <a:r>
              <a:rPr lang="en-US" dirty="0">
                <a:solidFill>
                  <a:srgbClr val="095641"/>
                </a:solidFill>
              </a:rPr>
              <a:t>Which Health Plan to Choose?</a:t>
            </a:r>
          </a:p>
        </p:txBody>
      </p:sp>
      <p:sp>
        <p:nvSpPr>
          <p:cNvPr id="2" name="Slide Number Placeholder 1">
            <a:extLst>
              <a:ext uri="{FF2B5EF4-FFF2-40B4-BE49-F238E27FC236}">
                <a16:creationId xmlns:a16="http://schemas.microsoft.com/office/drawing/2014/main" id="{C2A1A9E2-D359-133A-7E63-1179EB1E91F0}"/>
              </a:ext>
            </a:extLst>
          </p:cNvPr>
          <p:cNvSpPr>
            <a:spLocks noGrp="1"/>
          </p:cNvSpPr>
          <p:nvPr>
            <p:ph type="sldNum" sz="quarter" idx="12"/>
          </p:nvPr>
        </p:nvSpPr>
        <p:spPr/>
        <p:txBody>
          <a:bodyPr/>
          <a:lstStyle/>
          <a:p>
            <a:pPr defTabSz="353189" rtl="0">
              <a:defRPr/>
            </a:pPr>
            <a:r>
              <a:rPr lang="en-US" kern="1200">
                <a:solidFill>
                  <a:srgbClr val="6D6E71"/>
                </a:solidFill>
                <a:ea typeface="+mn-ea"/>
              </a:rPr>
              <a:t>BROWN &amp; BROWN  |  </a:t>
            </a:r>
            <a:fld id="{0BDBB283-31B7-430F-95E5-02359FF226F2}" type="slidenum">
              <a:rPr lang="en-US" kern="1200">
                <a:solidFill>
                  <a:srgbClr val="6D6E71"/>
                </a:solidFill>
                <a:ea typeface="+mn-ea"/>
              </a:rPr>
              <a:pPr defTabSz="353189" rtl="0">
                <a:defRPr/>
              </a:pPr>
              <a:t>21</a:t>
            </a:fld>
            <a:endParaRPr lang="en-US" kern="1200">
              <a:solidFill>
                <a:srgbClr val="6D6E71"/>
              </a:solidFill>
              <a:ea typeface="+mn-ea"/>
            </a:endParaRPr>
          </a:p>
        </p:txBody>
      </p:sp>
      <p:sp>
        <p:nvSpPr>
          <p:cNvPr id="3" name="Content Placeholder 2">
            <a:extLst>
              <a:ext uri="{FF2B5EF4-FFF2-40B4-BE49-F238E27FC236}">
                <a16:creationId xmlns:a16="http://schemas.microsoft.com/office/drawing/2014/main" id="{0672D811-F8F7-6A00-6D61-D2ED4CBC31EB}"/>
              </a:ext>
            </a:extLst>
          </p:cNvPr>
          <p:cNvSpPr txBox="1">
            <a:spLocks/>
          </p:cNvSpPr>
          <p:nvPr/>
        </p:nvSpPr>
        <p:spPr>
          <a:xfrm>
            <a:off x="457199" y="1066801"/>
            <a:ext cx="6070601" cy="5562600"/>
          </a:xfrm>
          <a:prstGeom prst="rect">
            <a:avLst/>
          </a:prstGeom>
          <a:ln w="28575">
            <a:solidFill>
              <a:srgbClr val="095641"/>
            </a:solidFill>
          </a:ln>
        </p:spPr>
        <p:txBody>
          <a:bodyP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rgbClr val="095641"/>
              </a:buClr>
              <a:buFont typeface="Arial" panose="020B0604020202020204" pitchFamily="34" charset="0"/>
              <a:buChar char="•"/>
            </a:pPr>
            <a:r>
              <a:rPr lang="en-US" sz="1900" b="1" dirty="0">
                <a:solidFill>
                  <a:srgbClr val="095641"/>
                </a:solidFill>
              </a:rPr>
              <a:t>Blue Care HMO</a:t>
            </a:r>
          </a:p>
          <a:p>
            <a:pPr marL="779495" lvl="1" indent="-342900">
              <a:buClr>
                <a:srgbClr val="095641"/>
              </a:buClr>
            </a:pPr>
            <a:r>
              <a:rPr lang="en-US" sz="1900" dirty="0">
                <a:solidFill>
                  <a:srgbClr val="095641"/>
                </a:solidFill>
              </a:rPr>
              <a:t>Copay based plan</a:t>
            </a:r>
          </a:p>
          <a:p>
            <a:pPr marL="779495" lvl="1" indent="-342900">
              <a:buClr>
                <a:srgbClr val="095641"/>
              </a:buClr>
            </a:pPr>
            <a:r>
              <a:rPr lang="en-US" sz="1900" dirty="0">
                <a:solidFill>
                  <a:srgbClr val="095641"/>
                </a:solidFill>
              </a:rPr>
              <a:t>Lower deductible than PPO</a:t>
            </a:r>
          </a:p>
          <a:p>
            <a:pPr marL="779495" lvl="1" indent="-342900">
              <a:buClr>
                <a:srgbClr val="095641"/>
              </a:buClr>
            </a:pPr>
            <a:r>
              <a:rPr lang="en-US" sz="1900" dirty="0">
                <a:solidFill>
                  <a:srgbClr val="095641"/>
                </a:solidFill>
              </a:rPr>
              <a:t>Open Access – no referrals needed, but you must select a Primary Care Physician</a:t>
            </a:r>
          </a:p>
          <a:p>
            <a:pPr marL="779495" lvl="1" indent="-342900">
              <a:buClr>
                <a:srgbClr val="095641"/>
              </a:buClr>
            </a:pPr>
            <a:r>
              <a:rPr lang="en-US" sz="1900" dirty="0">
                <a:solidFill>
                  <a:srgbClr val="095641"/>
                </a:solidFill>
              </a:rPr>
              <a:t>Florida-based network, narrower than the PPO plan</a:t>
            </a:r>
          </a:p>
          <a:p>
            <a:pPr marL="1124932" lvl="2" indent="-342900">
              <a:buClr>
                <a:srgbClr val="095641"/>
              </a:buClr>
              <a:buFont typeface="Arial" panose="020B0604020202020204" pitchFamily="34" charset="0"/>
              <a:buChar char="•"/>
            </a:pPr>
            <a:r>
              <a:rPr lang="en-US" sz="1900" dirty="0">
                <a:solidFill>
                  <a:srgbClr val="095641"/>
                </a:solidFill>
              </a:rPr>
              <a:t>Emergencies are covered throughout the US at the in-network copay</a:t>
            </a:r>
          </a:p>
          <a:p>
            <a:pPr marL="1124932" lvl="2" indent="-342900">
              <a:buClr>
                <a:srgbClr val="095641"/>
              </a:buClr>
              <a:buFont typeface="Arial" panose="020B0604020202020204" pitchFamily="34" charset="0"/>
              <a:buChar char="•"/>
            </a:pPr>
            <a:r>
              <a:rPr lang="en-US" sz="1900" dirty="0">
                <a:solidFill>
                  <a:srgbClr val="095641"/>
                </a:solidFill>
              </a:rPr>
              <a:t>Urgent Care is also covered throughout the US at the in-network copay</a:t>
            </a:r>
          </a:p>
          <a:p>
            <a:pPr marL="1124932" lvl="2" indent="-342900">
              <a:buClr>
                <a:srgbClr val="095641"/>
              </a:buClr>
              <a:buFont typeface="Arial" panose="020B0604020202020204" pitchFamily="34" charset="0"/>
              <a:buChar char="•"/>
            </a:pPr>
            <a:r>
              <a:rPr lang="en-US" sz="1900" dirty="0">
                <a:solidFill>
                  <a:srgbClr val="095641"/>
                </a:solidFill>
              </a:rPr>
              <a:t>For those with dependents outside of FL, there is an Away from Home program</a:t>
            </a:r>
          </a:p>
          <a:p>
            <a:pPr marL="779495" lvl="1" indent="-342900">
              <a:buClr>
                <a:srgbClr val="095641"/>
              </a:buClr>
            </a:pPr>
            <a:r>
              <a:rPr lang="en-US" sz="1900" dirty="0">
                <a:solidFill>
                  <a:srgbClr val="095641"/>
                </a:solidFill>
              </a:rPr>
              <a:t>Lower cost per paycheck</a:t>
            </a:r>
            <a:endParaRPr lang="en-US" dirty="0">
              <a:solidFill>
                <a:srgbClr val="095641"/>
              </a:solidFill>
            </a:endParaRPr>
          </a:p>
        </p:txBody>
      </p:sp>
      <p:sp>
        <p:nvSpPr>
          <p:cNvPr id="5" name="Content Placeholder 2">
            <a:extLst>
              <a:ext uri="{FF2B5EF4-FFF2-40B4-BE49-F238E27FC236}">
                <a16:creationId xmlns:a16="http://schemas.microsoft.com/office/drawing/2014/main" id="{11DF8472-6B17-7B7C-6139-1041A9000E73}"/>
              </a:ext>
            </a:extLst>
          </p:cNvPr>
          <p:cNvSpPr txBox="1">
            <a:spLocks/>
          </p:cNvSpPr>
          <p:nvPr/>
        </p:nvSpPr>
        <p:spPr>
          <a:xfrm>
            <a:off x="7061200" y="1066800"/>
            <a:ext cx="6070601" cy="2133600"/>
          </a:xfrm>
          <a:prstGeom prst="rect">
            <a:avLst/>
          </a:prstGeom>
          <a:ln w="28575">
            <a:solidFill>
              <a:srgbClr val="095641"/>
            </a:solidFill>
          </a:ln>
        </p:spPr>
        <p:txBody>
          <a:bodyP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rgbClr val="095641"/>
              </a:buClr>
              <a:buFont typeface="Arial" panose="020B0604020202020204" pitchFamily="34" charset="0"/>
              <a:buChar char="•"/>
            </a:pPr>
            <a:r>
              <a:rPr lang="en-US" sz="1900" b="1" dirty="0">
                <a:solidFill>
                  <a:srgbClr val="095641"/>
                </a:solidFill>
              </a:rPr>
              <a:t>Blue Options PPO</a:t>
            </a:r>
          </a:p>
          <a:p>
            <a:pPr marL="779495" lvl="1" indent="-342900">
              <a:buClr>
                <a:srgbClr val="095641"/>
              </a:buClr>
            </a:pPr>
            <a:r>
              <a:rPr lang="en-US" sz="1900" dirty="0">
                <a:solidFill>
                  <a:srgbClr val="095641"/>
                </a:solidFill>
              </a:rPr>
              <a:t>Deductible &amp; Coinsurance based plan</a:t>
            </a:r>
          </a:p>
          <a:p>
            <a:pPr marL="779495" lvl="1" indent="-342900">
              <a:buClr>
                <a:srgbClr val="095641"/>
              </a:buClr>
            </a:pPr>
            <a:r>
              <a:rPr lang="en-US" sz="1900" dirty="0">
                <a:solidFill>
                  <a:srgbClr val="095641"/>
                </a:solidFill>
              </a:rPr>
              <a:t>Larger and national network</a:t>
            </a:r>
          </a:p>
          <a:p>
            <a:pPr marL="1124932" lvl="2" indent="-342900">
              <a:buClr>
                <a:srgbClr val="095641"/>
              </a:buClr>
              <a:buFont typeface="Arial" panose="020B0604020202020204" pitchFamily="34" charset="0"/>
              <a:buChar char="•"/>
            </a:pPr>
            <a:r>
              <a:rPr lang="en-US" sz="1900" dirty="0">
                <a:solidFill>
                  <a:srgbClr val="095641"/>
                </a:solidFill>
              </a:rPr>
              <a:t>Includes Mayo Clinic</a:t>
            </a:r>
          </a:p>
          <a:p>
            <a:pPr marL="779495" lvl="1" indent="-342900">
              <a:buClr>
                <a:srgbClr val="095641"/>
              </a:buClr>
            </a:pPr>
            <a:r>
              <a:rPr lang="en-US" sz="1900" dirty="0">
                <a:solidFill>
                  <a:srgbClr val="095641"/>
                </a:solidFill>
              </a:rPr>
              <a:t>Includes out of network coverage</a:t>
            </a:r>
            <a:endParaRPr lang="en-US" dirty="0">
              <a:solidFill>
                <a:srgbClr val="095641"/>
              </a:solidFill>
            </a:endParaRPr>
          </a:p>
        </p:txBody>
      </p:sp>
      <p:sp>
        <p:nvSpPr>
          <p:cNvPr id="6" name="Content Placeholder 2">
            <a:extLst>
              <a:ext uri="{FF2B5EF4-FFF2-40B4-BE49-F238E27FC236}">
                <a16:creationId xmlns:a16="http://schemas.microsoft.com/office/drawing/2014/main" id="{3F5DC832-9905-B902-C9E2-AE71CD419956}"/>
              </a:ext>
            </a:extLst>
          </p:cNvPr>
          <p:cNvSpPr txBox="1">
            <a:spLocks/>
          </p:cNvSpPr>
          <p:nvPr/>
        </p:nvSpPr>
        <p:spPr>
          <a:xfrm>
            <a:off x="7059961" y="3367401"/>
            <a:ext cx="6070601" cy="3258283"/>
          </a:xfrm>
          <a:prstGeom prst="rect">
            <a:avLst/>
          </a:prstGeom>
          <a:ln w="28575">
            <a:solidFill>
              <a:srgbClr val="3B8729"/>
            </a:solidFill>
          </a:ln>
        </p:spPr>
        <p:txBody>
          <a:bodyP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rgbClr val="095641"/>
              </a:buClr>
              <a:buFont typeface="Arial" panose="020B0604020202020204" pitchFamily="34" charset="0"/>
              <a:buChar char="•"/>
            </a:pPr>
            <a:r>
              <a:rPr lang="en-US" sz="1900" dirty="0">
                <a:solidFill>
                  <a:srgbClr val="3B8729"/>
                </a:solidFill>
              </a:rPr>
              <a:t>The HMO plan is the richer plan and is the better option for most </a:t>
            </a:r>
          </a:p>
          <a:p>
            <a:pPr marL="342900" indent="-342900">
              <a:buClr>
                <a:srgbClr val="095641"/>
              </a:buClr>
              <a:buFont typeface="Arial" panose="020B0604020202020204" pitchFamily="34" charset="0"/>
              <a:buChar char="•"/>
            </a:pPr>
            <a:r>
              <a:rPr lang="en-US" sz="1900" dirty="0">
                <a:solidFill>
                  <a:srgbClr val="3B8729"/>
                </a:solidFill>
              </a:rPr>
              <a:t>70% of Stetson’s employees are enrolled in this plan</a:t>
            </a:r>
          </a:p>
          <a:p>
            <a:pPr marL="342900" indent="-342900">
              <a:buClr>
                <a:srgbClr val="095641"/>
              </a:buClr>
              <a:buFont typeface="Arial" panose="020B0604020202020204" pitchFamily="34" charset="0"/>
              <a:buChar char="•"/>
            </a:pPr>
            <a:r>
              <a:rPr lang="en-US" sz="1900" dirty="0">
                <a:solidFill>
                  <a:srgbClr val="3B8729"/>
                </a:solidFill>
              </a:rPr>
              <a:t>The PPO plan is the best choice for employees needing the broader network (Mayo Clinic or out of state hospitals for example, or for FL doctors not in the HMO network)</a:t>
            </a:r>
          </a:p>
        </p:txBody>
      </p:sp>
    </p:spTree>
    <p:extLst>
      <p:ext uri="{BB962C8B-B14F-4D97-AF65-F5344CB8AC3E}">
        <p14:creationId xmlns:p14="http://schemas.microsoft.com/office/powerpoint/2010/main" val="376798044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AFLAC Plans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22</a:t>
            </a:fld>
            <a:endParaRPr lang="en-US"/>
          </a:p>
        </p:txBody>
      </p:sp>
      <p:pic>
        <p:nvPicPr>
          <p:cNvPr id="8" name="Picture 7">
            <a:extLst>
              <a:ext uri="{FF2B5EF4-FFF2-40B4-BE49-F238E27FC236}">
                <a16:creationId xmlns:a16="http://schemas.microsoft.com/office/drawing/2014/main" id="{2D2C1EE4-BF93-586A-4D35-9840E5DECAA5}"/>
              </a:ext>
            </a:extLst>
          </p:cNvPr>
          <p:cNvPicPr>
            <a:picLocks noChangeAspect="1"/>
          </p:cNvPicPr>
          <p:nvPr/>
        </p:nvPicPr>
        <p:blipFill>
          <a:blip r:embed="rId2">
            <a:alphaModFix amt="70000"/>
          </a:blip>
          <a:stretch>
            <a:fillRect/>
          </a:stretch>
        </p:blipFill>
        <p:spPr>
          <a:xfrm>
            <a:off x="11253" y="1371600"/>
            <a:ext cx="13817600" cy="5447057"/>
          </a:xfrm>
          <a:prstGeom prst="rect">
            <a:avLst/>
          </a:prstGeom>
        </p:spPr>
      </p:pic>
    </p:spTree>
    <p:extLst>
      <p:ext uri="{BB962C8B-B14F-4D97-AF65-F5344CB8AC3E}">
        <p14:creationId xmlns:p14="http://schemas.microsoft.com/office/powerpoint/2010/main" val="398190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884F441-3E8A-F187-2323-4B898D91DAA2}"/>
              </a:ext>
            </a:extLst>
          </p:cNvPr>
          <p:cNvSpPr/>
          <p:nvPr/>
        </p:nvSpPr>
        <p:spPr>
          <a:xfrm flipV="1">
            <a:off x="-21704" y="-31359"/>
            <a:ext cx="13885806" cy="5169779"/>
          </a:xfrm>
          <a:prstGeom prst="rect">
            <a:avLst/>
          </a:prstGeom>
          <a:solidFill>
            <a:srgbClr val="0956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6290" rtl="0">
              <a:defRPr/>
            </a:pPr>
            <a:endParaRPr lang="id-ID" sz="2040" kern="1200">
              <a:solidFill>
                <a:prstClr val="white"/>
              </a:solidFill>
              <a:latin typeface="Varela"/>
            </a:endParaRPr>
          </a:p>
        </p:txBody>
      </p:sp>
      <p:sp>
        <p:nvSpPr>
          <p:cNvPr id="3" name="Rectangle: Top Corners Rounded 9">
            <a:extLst>
              <a:ext uri="{FF2B5EF4-FFF2-40B4-BE49-F238E27FC236}">
                <a16:creationId xmlns:a16="http://schemas.microsoft.com/office/drawing/2014/main" id="{D096AC5B-BD4D-0C8F-28C3-4B90BE2A4204}"/>
              </a:ext>
            </a:extLst>
          </p:cNvPr>
          <p:cNvSpPr/>
          <p:nvPr/>
        </p:nvSpPr>
        <p:spPr>
          <a:xfrm>
            <a:off x="10393828" y="2152822"/>
            <a:ext cx="3077236" cy="4312183"/>
          </a:xfrm>
          <a:prstGeom prst="rect">
            <a:avLst/>
          </a:prstGeom>
          <a:solidFill>
            <a:srgbClr val="FFFFFF"/>
          </a:solidFill>
          <a:ln w="6350">
            <a:solidFill>
              <a:srgbClr val="F2F2F2"/>
            </a:solidFill>
            <a:miter/>
          </a:ln>
          <a:effectLst>
            <a:outerShdw blurRad="266700" dist="38100" dir="5400000" rotWithShape="0">
              <a:srgbClr val="01A7E1">
                <a:alpha val="12000"/>
              </a:srgbClr>
            </a:outerShdw>
          </a:effectLst>
        </p:spPr>
        <p:txBody>
          <a:bodyPr lIns="51815" rIns="51815" anchor="ctr"/>
          <a:lstStyle/>
          <a:p>
            <a:pPr algn="ctr" defTabSz="1036290" rtl="0">
              <a:defRPr>
                <a:solidFill>
                  <a:srgbClr val="FFFFFF"/>
                </a:solidFill>
              </a:defRPr>
            </a:pPr>
            <a:endParaRPr sz="2040" kern="1200" dirty="0">
              <a:solidFill>
                <a:srgbClr val="FFFFFF"/>
              </a:solidFill>
              <a:latin typeface="Calibri"/>
              <a:ea typeface="+mn-ea"/>
              <a:cs typeface="Arial"/>
              <a:sym typeface="Arial"/>
            </a:endParaRPr>
          </a:p>
        </p:txBody>
      </p:sp>
      <p:grpSp>
        <p:nvGrpSpPr>
          <p:cNvPr id="4" name="Group 3">
            <a:extLst>
              <a:ext uri="{FF2B5EF4-FFF2-40B4-BE49-F238E27FC236}">
                <a16:creationId xmlns:a16="http://schemas.microsoft.com/office/drawing/2014/main" id="{33F0E80D-2EE9-E32E-E798-3901C8B601F5}"/>
              </a:ext>
            </a:extLst>
          </p:cNvPr>
          <p:cNvGrpSpPr/>
          <p:nvPr/>
        </p:nvGrpSpPr>
        <p:grpSpPr>
          <a:xfrm>
            <a:off x="11392118" y="1584957"/>
            <a:ext cx="1289632" cy="1289632"/>
            <a:chOff x="4104230" y="1606524"/>
            <a:chExt cx="734886" cy="734886"/>
          </a:xfrm>
        </p:grpSpPr>
        <p:sp>
          <p:nvSpPr>
            <p:cNvPr id="5" name="Oval 4">
              <a:extLst>
                <a:ext uri="{FF2B5EF4-FFF2-40B4-BE49-F238E27FC236}">
                  <a16:creationId xmlns:a16="http://schemas.microsoft.com/office/drawing/2014/main" id="{BC91188C-2DE1-CB77-83BA-5BC3EDD37941}"/>
                </a:ext>
              </a:extLst>
            </p:cNvPr>
            <p:cNvSpPr/>
            <p:nvPr/>
          </p:nvSpPr>
          <p:spPr>
            <a:xfrm>
              <a:off x="4163778" y="1666073"/>
              <a:ext cx="615789" cy="615789"/>
            </a:xfrm>
            <a:prstGeom prst="ellipse">
              <a:avLst/>
            </a:prstGeom>
            <a:solidFill>
              <a:schemeClr val="bg1"/>
            </a:solidFill>
            <a:ln>
              <a:noFill/>
            </a:ln>
            <a:effectLst>
              <a:outerShdw blurRad="2794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36290" rtl="0" eaLnBrk="0" fontAlgn="base" hangingPunct="0">
                <a:spcBef>
                  <a:spcPct val="0"/>
                </a:spcBef>
                <a:spcAft>
                  <a:spcPct val="0"/>
                </a:spcAft>
                <a:defRPr/>
              </a:pPr>
              <a:endParaRPr lang="en-US" sz="2040" b="1" kern="1200" dirty="0">
                <a:solidFill>
                  <a:srgbClr val="01A7E1"/>
                </a:solidFill>
                <a:latin typeface="Arial"/>
              </a:endParaRPr>
            </a:p>
          </p:txBody>
        </p:sp>
        <p:sp>
          <p:nvSpPr>
            <p:cNvPr id="6" name="Oval 5">
              <a:extLst>
                <a:ext uri="{FF2B5EF4-FFF2-40B4-BE49-F238E27FC236}">
                  <a16:creationId xmlns:a16="http://schemas.microsoft.com/office/drawing/2014/main" id="{D7190DE5-9AF4-3A7B-12DC-179977208C04}"/>
                </a:ext>
              </a:extLst>
            </p:cNvPr>
            <p:cNvSpPr/>
            <p:nvPr/>
          </p:nvSpPr>
          <p:spPr>
            <a:xfrm>
              <a:off x="4104230" y="1606524"/>
              <a:ext cx="734886" cy="734886"/>
            </a:xfrm>
            <a:prstGeom prst="ellipse">
              <a:avLst/>
            </a:prstGeom>
            <a:noFill/>
            <a:ln w="3175">
              <a:solidFill>
                <a:srgbClr val="01A7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290" rtl="0" eaLnBrk="0" fontAlgn="base" hangingPunct="0">
                <a:spcBef>
                  <a:spcPct val="0"/>
                </a:spcBef>
                <a:spcAft>
                  <a:spcPct val="0"/>
                </a:spcAft>
                <a:defRPr/>
              </a:pPr>
              <a:endParaRPr lang="en-US" sz="2040" kern="1200" dirty="0">
                <a:solidFill>
                  <a:prstClr val="white"/>
                </a:solidFill>
                <a:latin typeface="Arial"/>
              </a:endParaRPr>
            </a:p>
          </p:txBody>
        </p:sp>
      </p:grpSp>
      <p:sp>
        <p:nvSpPr>
          <p:cNvPr id="7" name="TextBox 6">
            <a:hlinkClick r:id="" action="ppaction://noaction"/>
            <a:extLst>
              <a:ext uri="{FF2B5EF4-FFF2-40B4-BE49-F238E27FC236}">
                <a16:creationId xmlns:a16="http://schemas.microsoft.com/office/drawing/2014/main" id="{6E39D154-617F-41E2-27AC-DC6D0AEA375C}"/>
              </a:ext>
            </a:extLst>
          </p:cNvPr>
          <p:cNvSpPr txBox="1">
            <a:spLocks noChangeArrowheads="1"/>
          </p:cNvSpPr>
          <p:nvPr/>
        </p:nvSpPr>
        <p:spPr bwMode="auto">
          <a:xfrm>
            <a:off x="526313" y="595380"/>
            <a:ext cx="12504208" cy="580608"/>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1036290" rtl="0">
              <a:defRPr/>
            </a:pPr>
            <a:r>
              <a:rPr lang="en-US" altLang="en-US" sz="3173" b="1" dirty="0">
                <a:solidFill>
                  <a:schemeClr val="bg1"/>
                </a:solidFill>
                <a:latin typeface="+mj-lt"/>
                <a:ea typeface="Roboto" panose="02000000000000000000" pitchFamily="2" charset="0"/>
                <a:cs typeface="Arial" panose="020B0604020202020204" pitchFamily="34" charset="0"/>
              </a:rPr>
              <a:t>Stetson Aflac Group Benefits</a:t>
            </a:r>
            <a:endParaRPr lang="id-ID" altLang="en-US" sz="3173" b="1" dirty="0">
              <a:solidFill>
                <a:schemeClr val="bg1"/>
              </a:solidFill>
              <a:latin typeface="+mj-lt"/>
              <a:sym typeface="Arial Black"/>
            </a:endParaRPr>
          </a:p>
        </p:txBody>
      </p:sp>
      <p:sp>
        <p:nvSpPr>
          <p:cNvPr id="8" name="Rectangle: Top Corners Rounded 9">
            <a:extLst>
              <a:ext uri="{FF2B5EF4-FFF2-40B4-BE49-F238E27FC236}">
                <a16:creationId xmlns:a16="http://schemas.microsoft.com/office/drawing/2014/main" id="{38411835-8EE0-9B68-AC96-FFB26022163E}"/>
              </a:ext>
            </a:extLst>
          </p:cNvPr>
          <p:cNvSpPr/>
          <p:nvPr/>
        </p:nvSpPr>
        <p:spPr>
          <a:xfrm>
            <a:off x="6893265" y="2152822"/>
            <a:ext cx="3077236" cy="4312183"/>
          </a:xfrm>
          <a:prstGeom prst="rect">
            <a:avLst/>
          </a:prstGeom>
          <a:solidFill>
            <a:srgbClr val="FFFFFF"/>
          </a:solidFill>
          <a:ln w="6350">
            <a:solidFill>
              <a:srgbClr val="F2F2F2"/>
            </a:solidFill>
            <a:miter/>
          </a:ln>
          <a:effectLst>
            <a:outerShdw blurRad="266700" dist="38100" dir="5400000" rotWithShape="0">
              <a:srgbClr val="01A7E1">
                <a:alpha val="12000"/>
              </a:srgbClr>
            </a:outerShdw>
          </a:effectLst>
        </p:spPr>
        <p:txBody>
          <a:bodyPr lIns="51815" rIns="51815" anchor="ctr"/>
          <a:lstStyle/>
          <a:p>
            <a:pPr algn="ctr" defTabSz="1036290" rtl="0">
              <a:defRPr>
                <a:solidFill>
                  <a:srgbClr val="FFFFFF"/>
                </a:solidFill>
              </a:defRPr>
            </a:pPr>
            <a:endParaRPr sz="2040" kern="1200" dirty="0">
              <a:solidFill>
                <a:srgbClr val="FFFFFF"/>
              </a:solidFill>
              <a:latin typeface="Calibri"/>
              <a:ea typeface="+mn-ea"/>
              <a:cs typeface="Arial"/>
              <a:sym typeface="Arial"/>
            </a:endParaRPr>
          </a:p>
        </p:txBody>
      </p:sp>
      <p:grpSp>
        <p:nvGrpSpPr>
          <p:cNvPr id="9" name="Group 8">
            <a:extLst>
              <a:ext uri="{FF2B5EF4-FFF2-40B4-BE49-F238E27FC236}">
                <a16:creationId xmlns:a16="http://schemas.microsoft.com/office/drawing/2014/main" id="{EF72FB81-787A-86CA-6439-333208BBDEBB}"/>
              </a:ext>
            </a:extLst>
          </p:cNvPr>
          <p:cNvGrpSpPr/>
          <p:nvPr/>
        </p:nvGrpSpPr>
        <p:grpSpPr>
          <a:xfrm>
            <a:off x="7787068" y="1664138"/>
            <a:ext cx="1289632" cy="1289632"/>
            <a:chOff x="4104230" y="1606524"/>
            <a:chExt cx="734886" cy="734886"/>
          </a:xfrm>
        </p:grpSpPr>
        <p:sp>
          <p:nvSpPr>
            <p:cNvPr id="10" name="Oval 9">
              <a:extLst>
                <a:ext uri="{FF2B5EF4-FFF2-40B4-BE49-F238E27FC236}">
                  <a16:creationId xmlns:a16="http://schemas.microsoft.com/office/drawing/2014/main" id="{EDEE2708-A183-5A2D-A004-B312FCDBF3C3}"/>
                </a:ext>
              </a:extLst>
            </p:cNvPr>
            <p:cNvSpPr/>
            <p:nvPr/>
          </p:nvSpPr>
          <p:spPr>
            <a:xfrm>
              <a:off x="4163778" y="1666073"/>
              <a:ext cx="615789" cy="615789"/>
            </a:xfrm>
            <a:prstGeom prst="ellipse">
              <a:avLst/>
            </a:prstGeom>
            <a:solidFill>
              <a:schemeClr val="bg1"/>
            </a:solidFill>
            <a:ln>
              <a:noFill/>
            </a:ln>
            <a:effectLst>
              <a:outerShdw blurRad="2794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36290" rtl="0" eaLnBrk="0" fontAlgn="base" hangingPunct="0">
                <a:spcBef>
                  <a:spcPct val="0"/>
                </a:spcBef>
                <a:spcAft>
                  <a:spcPct val="0"/>
                </a:spcAft>
                <a:defRPr/>
              </a:pPr>
              <a:endParaRPr lang="en-US" sz="2040" b="1" kern="1200" dirty="0">
                <a:solidFill>
                  <a:srgbClr val="01A7E1"/>
                </a:solidFill>
                <a:latin typeface="Arial"/>
              </a:endParaRPr>
            </a:p>
          </p:txBody>
        </p:sp>
        <p:sp>
          <p:nvSpPr>
            <p:cNvPr id="11" name="Oval 10">
              <a:extLst>
                <a:ext uri="{FF2B5EF4-FFF2-40B4-BE49-F238E27FC236}">
                  <a16:creationId xmlns:a16="http://schemas.microsoft.com/office/drawing/2014/main" id="{9448E5A5-6B4C-7B8A-3369-8F4778CF84F0}"/>
                </a:ext>
              </a:extLst>
            </p:cNvPr>
            <p:cNvSpPr/>
            <p:nvPr/>
          </p:nvSpPr>
          <p:spPr>
            <a:xfrm>
              <a:off x="4104230" y="1606524"/>
              <a:ext cx="734886" cy="734886"/>
            </a:xfrm>
            <a:prstGeom prst="ellipse">
              <a:avLst/>
            </a:prstGeom>
            <a:noFill/>
            <a:ln w="3175">
              <a:solidFill>
                <a:srgbClr val="01A7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290" rtl="0" eaLnBrk="0" fontAlgn="base" hangingPunct="0">
                <a:spcBef>
                  <a:spcPct val="0"/>
                </a:spcBef>
                <a:spcAft>
                  <a:spcPct val="0"/>
                </a:spcAft>
                <a:defRPr/>
              </a:pPr>
              <a:endParaRPr lang="en-US" sz="2040" kern="1200" dirty="0">
                <a:solidFill>
                  <a:prstClr val="white"/>
                </a:solidFill>
                <a:latin typeface="Arial"/>
              </a:endParaRPr>
            </a:p>
          </p:txBody>
        </p:sp>
      </p:grpSp>
      <p:sp>
        <p:nvSpPr>
          <p:cNvPr id="12" name="Rectangle: Top Corners Rounded 9">
            <a:extLst>
              <a:ext uri="{FF2B5EF4-FFF2-40B4-BE49-F238E27FC236}">
                <a16:creationId xmlns:a16="http://schemas.microsoft.com/office/drawing/2014/main" id="{94755A28-3EF8-1798-BA86-69974655CCE5}"/>
              </a:ext>
            </a:extLst>
          </p:cNvPr>
          <p:cNvSpPr/>
          <p:nvPr/>
        </p:nvSpPr>
        <p:spPr>
          <a:xfrm>
            <a:off x="3587334" y="2140738"/>
            <a:ext cx="3077236" cy="4324267"/>
          </a:xfrm>
          <a:prstGeom prst="rect">
            <a:avLst/>
          </a:prstGeom>
          <a:solidFill>
            <a:srgbClr val="FFFFFF"/>
          </a:solidFill>
          <a:ln w="6350">
            <a:solidFill>
              <a:srgbClr val="F2F2F2"/>
            </a:solidFill>
            <a:miter/>
          </a:ln>
          <a:effectLst>
            <a:outerShdw blurRad="266700" dist="38100" dir="5400000" rotWithShape="0">
              <a:srgbClr val="01A7E1">
                <a:alpha val="12000"/>
              </a:srgbClr>
            </a:outerShdw>
          </a:effectLst>
        </p:spPr>
        <p:txBody>
          <a:bodyPr lIns="51815" rIns="51815" anchor="ctr"/>
          <a:lstStyle/>
          <a:p>
            <a:pPr algn="ctr" defTabSz="1036290" rtl="0">
              <a:defRPr>
                <a:solidFill>
                  <a:srgbClr val="FFFFFF"/>
                </a:solidFill>
              </a:defRPr>
            </a:pPr>
            <a:endParaRPr sz="2040" kern="1200" dirty="0">
              <a:solidFill>
                <a:srgbClr val="FFFFFF"/>
              </a:solidFill>
              <a:latin typeface="Calibri"/>
              <a:ea typeface="+mn-ea"/>
              <a:cs typeface="Arial"/>
              <a:sym typeface="Arial"/>
            </a:endParaRPr>
          </a:p>
        </p:txBody>
      </p:sp>
      <p:grpSp>
        <p:nvGrpSpPr>
          <p:cNvPr id="13" name="Group 12">
            <a:extLst>
              <a:ext uri="{FF2B5EF4-FFF2-40B4-BE49-F238E27FC236}">
                <a16:creationId xmlns:a16="http://schemas.microsoft.com/office/drawing/2014/main" id="{C6994BB4-4B21-39A9-4EA5-8D19227559D3}"/>
              </a:ext>
            </a:extLst>
          </p:cNvPr>
          <p:cNvGrpSpPr/>
          <p:nvPr/>
        </p:nvGrpSpPr>
        <p:grpSpPr>
          <a:xfrm>
            <a:off x="4481140" y="1689456"/>
            <a:ext cx="1289632" cy="1289632"/>
            <a:chOff x="4104230" y="1606524"/>
            <a:chExt cx="734886" cy="734886"/>
          </a:xfrm>
        </p:grpSpPr>
        <p:sp>
          <p:nvSpPr>
            <p:cNvPr id="14" name="Oval 13">
              <a:extLst>
                <a:ext uri="{FF2B5EF4-FFF2-40B4-BE49-F238E27FC236}">
                  <a16:creationId xmlns:a16="http://schemas.microsoft.com/office/drawing/2014/main" id="{EF986855-1227-614F-BC7A-02B9E0E97A94}"/>
                </a:ext>
              </a:extLst>
            </p:cNvPr>
            <p:cNvSpPr/>
            <p:nvPr/>
          </p:nvSpPr>
          <p:spPr>
            <a:xfrm>
              <a:off x="4163778" y="1666073"/>
              <a:ext cx="615789" cy="615789"/>
            </a:xfrm>
            <a:prstGeom prst="ellipse">
              <a:avLst/>
            </a:prstGeom>
            <a:solidFill>
              <a:schemeClr val="bg1"/>
            </a:solidFill>
            <a:ln>
              <a:noFill/>
            </a:ln>
            <a:effectLst>
              <a:outerShdw blurRad="2794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36290" rtl="0" eaLnBrk="0" fontAlgn="base" hangingPunct="0">
                <a:spcBef>
                  <a:spcPct val="0"/>
                </a:spcBef>
                <a:spcAft>
                  <a:spcPct val="0"/>
                </a:spcAft>
                <a:defRPr/>
              </a:pPr>
              <a:endParaRPr lang="en-US" sz="2040" b="1" kern="1200" dirty="0">
                <a:solidFill>
                  <a:srgbClr val="01A7E1"/>
                </a:solidFill>
                <a:latin typeface="Arial"/>
              </a:endParaRPr>
            </a:p>
          </p:txBody>
        </p:sp>
        <p:sp>
          <p:nvSpPr>
            <p:cNvPr id="15" name="Oval 14">
              <a:extLst>
                <a:ext uri="{FF2B5EF4-FFF2-40B4-BE49-F238E27FC236}">
                  <a16:creationId xmlns:a16="http://schemas.microsoft.com/office/drawing/2014/main" id="{FD2320B7-0D3B-82A8-BC48-577E8ABD03A0}"/>
                </a:ext>
              </a:extLst>
            </p:cNvPr>
            <p:cNvSpPr/>
            <p:nvPr/>
          </p:nvSpPr>
          <p:spPr>
            <a:xfrm>
              <a:off x="4104230" y="1606524"/>
              <a:ext cx="734886" cy="734886"/>
            </a:xfrm>
            <a:prstGeom prst="ellipse">
              <a:avLst/>
            </a:prstGeom>
            <a:noFill/>
            <a:ln w="3175">
              <a:solidFill>
                <a:srgbClr val="01A7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290" rtl="0" eaLnBrk="0" fontAlgn="base" hangingPunct="0">
                <a:spcBef>
                  <a:spcPct val="0"/>
                </a:spcBef>
                <a:spcAft>
                  <a:spcPct val="0"/>
                </a:spcAft>
                <a:defRPr/>
              </a:pPr>
              <a:endParaRPr lang="en-US" sz="2040" kern="1200" dirty="0">
                <a:solidFill>
                  <a:prstClr val="white"/>
                </a:solidFill>
                <a:latin typeface="Arial"/>
              </a:endParaRPr>
            </a:p>
          </p:txBody>
        </p:sp>
      </p:grpSp>
      <p:sp>
        <p:nvSpPr>
          <p:cNvPr id="16" name="Rectangle: Top Corners Rounded 9">
            <a:extLst>
              <a:ext uri="{FF2B5EF4-FFF2-40B4-BE49-F238E27FC236}">
                <a16:creationId xmlns:a16="http://schemas.microsoft.com/office/drawing/2014/main" id="{35DE8709-A56E-0A1A-619F-8462D215DF6A}"/>
              </a:ext>
            </a:extLst>
          </p:cNvPr>
          <p:cNvSpPr/>
          <p:nvPr/>
        </p:nvSpPr>
        <p:spPr>
          <a:xfrm>
            <a:off x="229349" y="2152822"/>
            <a:ext cx="3077236" cy="4296096"/>
          </a:xfrm>
          <a:prstGeom prst="rect">
            <a:avLst/>
          </a:prstGeom>
          <a:solidFill>
            <a:srgbClr val="FFFFFF"/>
          </a:solidFill>
          <a:ln w="6350">
            <a:solidFill>
              <a:srgbClr val="F2F2F2"/>
            </a:solidFill>
            <a:miter/>
          </a:ln>
          <a:effectLst>
            <a:outerShdw blurRad="266700" dist="38100" dir="5400000" rotWithShape="0">
              <a:srgbClr val="01A7E1">
                <a:alpha val="12000"/>
              </a:srgbClr>
            </a:outerShdw>
          </a:effectLst>
        </p:spPr>
        <p:txBody>
          <a:bodyPr lIns="51815" rIns="51815" anchor="ctr"/>
          <a:lstStyle/>
          <a:p>
            <a:pPr algn="ctr" defTabSz="1036290" rtl="0">
              <a:defRPr>
                <a:solidFill>
                  <a:srgbClr val="FFFFFF"/>
                </a:solidFill>
              </a:defRPr>
            </a:pPr>
            <a:endParaRPr sz="2040" kern="1200" dirty="0">
              <a:solidFill>
                <a:srgbClr val="FFFFFF"/>
              </a:solidFill>
              <a:latin typeface="Calibri"/>
              <a:ea typeface="+mn-ea"/>
              <a:cs typeface="Arial"/>
              <a:sym typeface="Arial"/>
            </a:endParaRPr>
          </a:p>
        </p:txBody>
      </p:sp>
      <p:grpSp>
        <p:nvGrpSpPr>
          <p:cNvPr id="17" name="Group 16">
            <a:extLst>
              <a:ext uri="{FF2B5EF4-FFF2-40B4-BE49-F238E27FC236}">
                <a16:creationId xmlns:a16="http://schemas.microsoft.com/office/drawing/2014/main" id="{EF2B1825-F256-5BBB-9482-EF6A261E6A42}"/>
              </a:ext>
            </a:extLst>
          </p:cNvPr>
          <p:cNvGrpSpPr/>
          <p:nvPr/>
        </p:nvGrpSpPr>
        <p:grpSpPr>
          <a:xfrm>
            <a:off x="1232253" y="1608195"/>
            <a:ext cx="1289632" cy="1289632"/>
            <a:chOff x="4104230" y="1606524"/>
            <a:chExt cx="734886" cy="734886"/>
          </a:xfrm>
        </p:grpSpPr>
        <p:sp>
          <p:nvSpPr>
            <p:cNvPr id="18" name="Oval 17">
              <a:extLst>
                <a:ext uri="{FF2B5EF4-FFF2-40B4-BE49-F238E27FC236}">
                  <a16:creationId xmlns:a16="http://schemas.microsoft.com/office/drawing/2014/main" id="{F9A6408B-CEC5-A60D-CC41-F617350BEFF1}"/>
                </a:ext>
              </a:extLst>
            </p:cNvPr>
            <p:cNvSpPr/>
            <p:nvPr/>
          </p:nvSpPr>
          <p:spPr>
            <a:xfrm>
              <a:off x="4163778" y="1666073"/>
              <a:ext cx="615789" cy="615789"/>
            </a:xfrm>
            <a:prstGeom prst="ellipse">
              <a:avLst/>
            </a:prstGeom>
            <a:solidFill>
              <a:schemeClr val="bg1"/>
            </a:solidFill>
            <a:ln>
              <a:noFill/>
            </a:ln>
            <a:effectLst>
              <a:outerShdw blurRad="2794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36290" rtl="0" eaLnBrk="0" fontAlgn="base" hangingPunct="0">
                <a:spcBef>
                  <a:spcPct val="0"/>
                </a:spcBef>
                <a:spcAft>
                  <a:spcPct val="0"/>
                </a:spcAft>
                <a:defRPr/>
              </a:pPr>
              <a:endParaRPr lang="en-US" sz="2040" b="1" kern="1200" dirty="0">
                <a:solidFill>
                  <a:srgbClr val="01A7E1"/>
                </a:solidFill>
                <a:latin typeface="Arial"/>
              </a:endParaRPr>
            </a:p>
          </p:txBody>
        </p:sp>
        <p:sp>
          <p:nvSpPr>
            <p:cNvPr id="19" name="Oval 18">
              <a:extLst>
                <a:ext uri="{FF2B5EF4-FFF2-40B4-BE49-F238E27FC236}">
                  <a16:creationId xmlns:a16="http://schemas.microsoft.com/office/drawing/2014/main" id="{C0B109F0-B3E2-0B20-7993-FA4C43128365}"/>
                </a:ext>
              </a:extLst>
            </p:cNvPr>
            <p:cNvSpPr/>
            <p:nvPr/>
          </p:nvSpPr>
          <p:spPr>
            <a:xfrm>
              <a:off x="4104230" y="1606524"/>
              <a:ext cx="734886" cy="734886"/>
            </a:xfrm>
            <a:prstGeom prst="ellipse">
              <a:avLst/>
            </a:prstGeom>
            <a:noFill/>
            <a:ln w="3175">
              <a:solidFill>
                <a:srgbClr val="01A7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290" rtl="0" eaLnBrk="0" fontAlgn="base" hangingPunct="0">
                <a:spcBef>
                  <a:spcPct val="0"/>
                </a:spcBef>
                <a:spcAft>
                  <a:spcPct val="0"/>
                </a:spcAft>
                <a:defRPr/>
              </a:pPr>
              <a:endParaRPr lang="en-US" sz="2040" kern="1200" dirty="0">
                <a:solidFill>
                  <a:prstClr val="white"/>
                </a:solidFill>
                <a:latin typeface="Arial"/>
              </a:endParaRPr>
            </a:p>
          </p:txBody>
        </p:sp>
      </p:grpSp>
      <p:sp>
        <p:nvSpPr>
          <p:cNvPr id="20" name="Flowchart: Connector 6">
            <a:extLst>
              <a:ext uri="{FF2B5EF4-FFF2-40B4-BE49-F238E27FC236}">
                <a16:creationId xmlns:a16="http://schemas.microsoft.com/office/drawing/2014/main" id="{912CBC25-A460-4285-9927-03E3357858BD}"/>
              </a:ext>
            </a:extLst>
          </p:cNvPr>
          <p:cNvSpPr/>
          <p:nvPr/>
        </p:nvSpPr>
        <p:spPr>
          <a:xfrm>
            <a:off x="10834589" y="2295700"/>
            <a:ext cx="461127" cy="493694"/>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6290" rtl="0">
              <a:defRPr/>
            </a:pPr>
            <a:endParaRPr lang="en-US" sz="2040" kern="1200" dirty="0">
              <a:solidFill>
                <a:srgbClr val="FFFFFF"/>
              </a:solidFill>
              <a:latin typeface="Calibri"/>
              <a:cs typeface="Arial"/>
              <a:sym typeface="Arial"/>
            </a:endParaRPr>
          </a:p>
        </p:txBody>
      </p:sp>
      <p:sp>
        <p:nvSpPr>
          <p:cNvPr id="21" name="TextBox 42">
            <a:hlinkClick r:id="" action="ppaction://noaction"/>
            <a:extLst>
              <a:ext uri="{FF2B5EF4-FFF2-40B4-BE49-F238E27FC236}">
                <a16:creationId xmlns:a16="http://schemas.microsoft.com/office/drawing/2014/main" id="{9C947695-569A-1141-4110-0BE03C516F49}"/>
              </a:ext>
            </a:extLst>
          </p:cNvPr>
          <p:cNvSpPr txBox="1">
            <a:spLocks noChangeArrowheads="1"/>
          </p:cNvSpPr>
          <p:nvPr/>
        </p:nvSpPr>
        <p:spPr bwMode="auto">
          <a:xfrm>
            <a:off x="346535" y="3041607"/>
            <a:ext cx="2847761" cy="3713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36290" rtl="0">
              <a:spcBef>
                <a:spcPts val="340"/>
              </a:spcBef>
              <a:defRPr/>
            </a:pPr>
            <a:r>
              <a:rPr lang="en-US" altLang="en-US" sz="1813" b="1" dirty="0">
                <a:solidFill>
                  <a:srgbClr val="095641"/>
                </a:solidFill>
                <a:latin typeface="Arial" panose="020B0604020202020204" pitchFamily="34" charset="0"/>
                <a:cs typeface="Arial" panose="020B0604020202020204" pitchFamily="34" charset="0"/>
                <a:sym typeface="Arial"/>
              </a:rPr>
              <a:t>Group Hospital </a:t>
            </a:r>
            <a:endParaRPr lang="en-US" altLang="en-US" sz="1813" b="1" kern="1200" dirty="0">
              <a:solidFill>
                <a:srgbClr val="095641"/>
              </a:solidFill>
              <a:latin typeface="Arial" panose="020B0604020202020204" pitchFamily="34" charset="0"/>
              <a:ea typeface="+mn-ea"/>
              <a:cs typeface="Arial" panose="020B0604020202020204" pitchFamily="34" charset="0"/>
              <a:sym typeface="Arial"/>
            </a:endParaRPr>
          </a:p>
        </p:txBody>
      </p:sp>
      <p:sp>
        <p:nvSpPr>
          <p:cNvPr id="22" name="TextBox 42">
            <a:hlinkClick r:id="" action="ppaction://noaction"/>
            <a:extLst>
              <a:ext uri="{FF2B5EF4-FFF2-40B4-BE49-F238E27FC236}">
                <a16:creationId xmlns:a16="http://schemas.microsoft.com/office/drawing/2014/main" id="{FADAF38A-6E4D-096A-3C44-6FF3E8804E57}"/>
              </a:ext>
            </a:extLst>
          </p:cNvPr>
          <p:cNvSpPr txBox="1">
            <a:spLocks noChangeArrowheads="1"/>
          </p:cNvSpPr>
          <p:nvPr/>
        </p:nvSpPr>
        <p:spPr bwMode="auto">
          <a:xfrm>
            <a:off x="3858628" y="3037640"/>
            <a:ext cx="2534651" cy="3713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36290" rtl="0">
              <a:spcBef>
                <a:spcPts val="340"/>
              </a:spcBef>
              <a:defRPr/>
            </a:pPr>
            <a:r>
              <a:rPr lang="en-US" altLang="en-US" sz="1813" b="1" dirty="0">
                <a:solidFill>
                  <a:srgbClr val="095641"/>
                </a:solidFill>
                <a:latin typeface="Arial" panose="020B0604020202020204" pitchFamily="34" charset="0"/>
                <a:cs typeface="Arial" panose="020B0604020202020204" pitchFamily="34" charset="0"/>
                <a:sym typeface="Arial"/>
              </a:rPr>
              <a:t>Group Critical Illness</a:t>
            </a:r>
            <a:endParaRPr lang="en-US" altLang="en-US" sz="1813" b="1" kern="1200" dirty="0">
              <a:solidFill>
                <a:srgbClr val="095641"/>
              </a:solidFill>
              <a:latin typeface="Arial" panose="020B0604020202020204" pitchFamily="34" charset="0"/>
              <a:ea typeface="+mn-ea"/>
              <a:cs typeface="Arial" panose="020B0604020202020204" pitchFamily="34" charset="0"/>
              <a:sym typeface="Arial"/>
            </a:endParaRPr>
          </a:p>
        </p:txBody>
      </p:sp>
      <p:sp>
        <p:nvSpPr>
          <p:cNvPr id="23" name="TextBox 41">
            <a:hlinkClick r:id="" action="ppaction://noaction"/>
            <a:extLst>
              <a:ext uri="{FF2B5EF4-FFF2-40B4-BE49-F238E27FC236}">
                <a16:creationId xmlns:a16="http://schemas.microsoft.com/office/drawing/2014/main" id="{27079DF7-1D2F-4A5C-F2AC-5366A196E347}"/>
              </a:ext>
            </a:extLst>
          </p:cNvPr>
          <p:cNvSpPr txBox="1">
            <a:spLocks noChangeArrowheads="1"/>
          </p:cNvSpPr>
          <p:nvPr/>
        </p:nvSpPr>
        <p:spPr bwMode="auto">
          <a:xfrm>
            <a:off x="6945326" y="3013131"/>
            <a:ext cx="2999478" cy="3713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36290" rtl="0">
              <a:spcBef>
                <a:spcPts val="340"/>
              </a:spcBef>
              <a:defRPr/>
            </a:pPr>
            <a:r>
              <a:rPr lang="en-US" altLang="en-US" sz="1813" b="1" dirty="0">
                <a:solidFill>
                  <a:srgbClr val="095641"/>
                </a:solidFill>
                <a:latin typeface="Arial" panose="020B0604020202020204" pitchFamily="34" charset="0"/>
                <a:cs typeface="Arial" panose="020B0604020202020204" pitchFamily="34" charset="0"/>
                <a:sym typeface="Arial"/>
              </a:rPr>
              <a:t>Group Accident</a:t>
            </a:r>
            <a:endParaRPr lang="en-US" altLang="en-US" sz="1813" b="1" kern="1200" dirty="0">
              <a:solidFill>
                <a:srgbClr val="095641"/>
              </a:solidFill>
              <a:latin typeface="Arial" panose="020B0604020202020204" pitchFamily="34" charset="0"/>
              <a:ea typeface="+mn-ea"/>
              <a:cs typeface="Arial" panose="020B0604020202020204" pitchFamily="34" charset="0"/>
              <a:sym typeface="Arial"/>
            </a:endParaRPr>
          </a:p>
        </p:txBody>
      </p:sp>
      <p:sp>
        <p:nvSpPr>
          <p:cNvPr id="24" name="TextBox 17">
            <a:hlinkClick r:id="" action="ppaction://noaction"/>
            <a:extLst>
              <a:ext uri="{FF2B5EF4-FFF2-40B4-BE49-F238E27FC236}">
                <a16:creationId xmlns:a16="http://schemas.microsoft.com/office/drawing/2014/main" id="{93180DBD-CB81-B541-2D08-61F716AF282A}"/>
              </a:ext>
            </a:extLst>
          </p:cNvPr>
          <p:cNvSpPr txBox="1">
            <a:spLocks noChangeArrowheads="1"/>
          </p:cNvSpPr>
          <p:nvPr/>
        </p:nvSpPr>
        <p:spPr bwMode="auto">
          <a:xfrm>
            <a:off x="10551504" y="3033477"/>
            <a:ext cx="2952914" cy="3713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036290" rtl="0">
              <a:spcBef>
                <a:spcPts val="340"/>
              </a:spcBef>
              <a:defRPr/>
            </a:pPr>
            <a:r>
              <a:rPr lang="en-US" altLang="en-US" sz="1813" b="1" kern="1200" dirty="0">
                <a:solidFill>
                  <a:srgbClr val="095641"/>
                </a:solidFill>
                <a:latin typeface="Arial" panose="020B0604020202020204" pitchFamily="34" charset="0"/>
                <a:ea typeface="+mn-ea"/>
                <a:cs typeface="Arial" panose="020B0604020202020204" pitchFamily="34" charset="0"/>
                <a:sym typeface="Arial"/>
              </a:rPr>
              <a:t>For all </a:t>
            </a:r>
            <a:r>
              <a:rPr lang="en-US" altLang="en-US" sz="1813" b="1" dirty="0">
                <a:solidFill>
                  <a:srgbClr val="095641"/>
                </a:solidFill>
                <a:latin typeface="Arial" panose="020B0604020202020204" pitchFamily="34" charset="0"/>
                <a:cs typeface="Arial" panose="020B0604020202020204" pitchFamily="34" charset="0"/>
                <a:sym typeface="Arial"/>
              </a:rPr>
              <a:t>group </a:t>
            </a:r>
            <a:r>
              <a:rPr lang="en-US" altLang="en-US" sz="1813" b="1" kern="1200" dirty="0">
                <a:solidFill>
                  <a:srgbClr val="095641"/>
                </a:solidFill>
                <a:latin typeface="Arial" panose="020B0604020202020204" pitchFamily="34" charset="0"/>
                <a:ea typeface="+mn-ea"/>
                <a:cs typeface="Arial" panose="020B0604020202020204" pitchFamily="34" charset="0"/>
                <a:sym typeface="Arial"/>
              </a:rPr>
              <a:t>products</a:t>
            </a:r>
          </a:p>
        </p:txBody>
      </p:sp>
      <p:sp>
        <p:nvSpPr>
          <p:cNvPr id="25" name="TextBox 24">
            <a:extLst>
              <a:ext uri="{FF2B5EF4-FFF2-40B4-BE49-F238E27FC236}">
                <a16:creationId xmlns:a16="http://schemas.microsoft.com/office/drawing/2014/main" id="{73D9A33D-8B4C-2735-32C2-5A91E750B8C9}"/>
              </a:ext>
            </a:extLst>
          </p:cNvPr>
          <p:cNvSpPr txBox="1"/>
          <p:nvPr/>
        </p:nvSpPr>
        <p:spPr>
          <a:xfrm>
            <a:off x="-22240" y="3519732"/>
            <a:ext cx="3260075" cy="32619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1815" rIns="51815">
            <a:spAutoFit/>
          </a:bodyPr>
          <a:lstStyle/>
          <a:p>
            <a:pPr marL="841985" lvl="1" indent="-188908">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No pregnancy waiting period, mothers covered from day one (can enroll and be paid benefits on plan if currently pregnant)</a:t>
            </a:r>
          </a:p>
          <a:p>
            <a:pPr marL="841985" lvl="1" indent="-188908">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841985" lvl="1" indent="-188908">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Babies covered day one and separate benefits paid if admitted to NICU</a:t>
            </a:r>
          </a:p>
          <a:p>
            <a:pPr marL="841985" lvl="1" indent="-188908">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841985" lvl="1" indent="-188908">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ea typeface="Calibri" panose="020F0502020204030204" pitchFamily="34" charset="0"/>
                <a:cs typeface="Arial" panose="020B0604020202020204" pitchFamily="34" charset="0"/>
                <a:sym typeface="Arial"/>
              </a:rPr>
              <a:t>Includes admission benefit</a:t>
            </a:r>
          </a:p>
          <a:p>
            <a:pPr marL="841985" lvl="1" indent="-188908">
              <a:lnSpc>
                <a:spcPct val="107000"/>
              </a:lnSpc>
              <a:buClr>
                <a:srgbClr val="01A7E1"/>
              </a:buClr>
              <a:buFont typeface="Arial" panose="020B0604020202020204" pitchFamily="34" charset="0"/>
              <a:buChar char="•"/>
              <a:defRPr/>
            </a:pPr>
            <a:endParaRPr lang="en-US" sz="1473"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sym typeface="Arial"/>
            </a:endParaRPr>
          </a:p>
          <a:p>
            <a:pPr marL="653078" lvl="1">
              <a:lnSpc>
                <a:spcPct val="107000"/>
              </a:lnSpc>
              <a:buClr>
                <a:srgbClr val="01A7E1"/>
              </a:buClr>
              <a:defRPr/>
            </a:pPr>
            <a:endParaRPr lang="en-US" sz="1700" kern="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26" name="TextBox 24">
            <a:extLst>
              <a:ext uri="{FF2B5EF4-FFF2-40B4-BE49-F238E27FC236}">
                <a16:creationId xmlns:a16="http://schemas.microsoft.com/office/drawing/2014/main" id="{9224AA66-45FA-8A7E-C2F9-F8962D3B6351}"/>
              </a:ext>
            </a:extLst>
          </p:cNvPr>
          <p:cNvSpPr txBox="1"/>
          <p:nvPr/>
        </p:nvSpPr>
        <p:spPr>
          <a:xfrm>
            <a:off x="3861411" y="3554845"/>
            <a:ext cx="2744855" cy="32619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1815" rIns="51815">
            <a:spAutoFit/>
          </a:bodyPr>
          <a:lstStyle/>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Child(ren) covered at no additional cost</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Includes over 17 different recognized critical illnesses</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Skin cancer benefit</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Covers childhood conditions, including Autism</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endParaRPr lang="en-US" sz="1700" kern="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27" name="TextBox 24">
            <a:extLst>
              <a:ext uri="{FF2B5EF4-FFF2-40B4-BE49-F238E27FC236}">
                <a16:creationId xmlns:a16="http://schemas.microsoft.com/office/drawing/2014/main" id="{412196E1-0683-80B7-EE76-741A7B73F56C}"/>
              </a:ext>
            </a:extLst>
          </p:cNvPr>
          <p:cNvSpPr txBox="1"/>
          <p:nvPr/>
        </p:nvSpPr>
        <p:spPr>
          <a:xfrm>
            <a:off x="7044851" y="3542731"/>
            <a:ext cx="2999478" cy="29847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1815" rIns="51815">
            <a:spAutoFit/>
          </a:bodyPr>
          <a:lstStyle/>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24-hour coverage (on and off the job) </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Includes initial ER visit benefit and hospital benefits</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Includes chiropractic visit benefits</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Wellness benefit per covered employee, spouse and dependent</a:t>
            </a:r>
          </a:p>
        </p:txBody>
      </p:sp>
      <p:sp>
        <p:nvSpPr>
          <p:cNvPr id="28" name="TextBox 24">
            <a:extLst>
              <a:ext uri="{FF2B5EF4-FFF2-40B4-BE49-F238E27FC236}">
                <a16:creationId xmlns:a16="http://schemas.microsoft.com/office/drawing/2014/main" id="{C70E2A0D-BDD6-5DB7-550C-43F5A538509A}"/>
              </a:ext>
            </a:extLst>
          </p:cNvPr>
          <p:cNvSpPr txBox="1"/>
          <p:nvPr/>
        </p:nvSpPr>
        <p:spPr>
          <a:xfrm>
            <a:off x="10721297" y="3480277"/>
            <a:ext cx="2613328" cy="29847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1815" rIns="51815">
            <a:spAutoFit/>
          </a:bodyPr>
          <a:lstStyle/>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Guaranteed Issue for all, every open enrollment, late entrants, indefinitely </a:t>
            </a:r>
          </a:p>
          <a:p>
            <a:pPr algn="l" defTabSz="1036290" rtl="0">
              <a:lnSpc>
                <a:spcPct val="107000"/>
              </a:lnSpc>
              <a:buClr>
                <a:srgbClr val="01A7E1"/>
              </a:buCl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Fully portable, employees can take these plans with them. No reduction of benefits at any age</a:t>
            </a:r>
          </a:p>
          <a:p>
            <a:pPr marL="197903" indent="-197903" algn="l" defTabSz="1036290" rtl="0">
              <a:lnSpc>
                <a:spcPct val="107000"/>
              </a:lnSpc>
              <a:buClr>
                <a:srgbClr val="01A7E1"/>
              </a:buClr>
              <a:buFont typeface="Arial" panose="020B0604020202020204" pitchFamily="34" charset="0"/>
              <a:buChar char="•"/>
              <a:defRPr/>
            </a:pPr>
            <a:endParaRPr lang="en-US" sz="1473" dirty="0">
              <a:solidFill>
                <a:srgbClr val="095641"/>
              </a:solidFill>
              <a:latin typeface="Arial" panose="020B0604020202020204" pitchFamily="34" charset="0"/>
              <a:cs typeface="Arial" panose="020B0604020202020204" pitchFamily="34" charset="0"/>
              <a:sym typeface="Arial"/>
            </a:endParaRPr>
          </a:p>
          <a:p>
            <a:pPr marL="197903" indent="-197903" algn="l" defTabSz="1036290" rtl="0">
              <a:lnSpc>
                <a:spcPct val="107000"/>
              </a:lnSpc>
              <a:buClr>
                <a:srgbClr val="01A7E1"/>
              </a:buClr>
              <a:buFont typeface="Arial" panose="020B0604020202020204" pitchFamily="34" charset="0"/>
              <a:buChar char="•"/>
              <a:defRPr/>
            </a:pPr>
            <a:r>
              <a:rPr lang="en-US" sz="1473" dirty="0">
                <a:solidFill>
                  <a:srgbClr val="095641"/>
                </a:solidFill>
                <a:latin typeface="Arial" panose="020B0604020202020204" pitchFamily="34" charset="0"/>
                <a:cs typeface="Arial" panose="020B0604020202020204" pitchFamily="34" charset="0"/>
                <a:sym typeface="Arial"/>
              </a:rPr>
              <a:t>No maximum benefit limit on accident policy</a:t>
            </a:r>
          </a:p>
          <a:p>
            <a:pPr marL="197903" indent="-197903" algn="l" defTabSz="1036290" rtl="0">
              <a:lnSpc>
                <a:spcPct val="107000"/>
              </a:lnSpc>
              <a:buClr>
                <a:srgbClr val="01A7E1"/>
              </a:buClr>
              <a:buFont typeface="Arial" panose="020B0604020202020204" pitchFamily="34" charset="0"/>
              <a:buChar char="•"/>
              <a:defRPr/>
            </a:pPr>
            <a:endParaRPr lang="en-US" sz="1473" dirty="0">
              <a:solidFill>
                <a:schemeClr val="tx1">
                  <a:lumMod val="65000"/>
                  <a:lumOff val="35000"/>
                </a:schemeClr>
              </a:solidFill>
              <a:latin typeface="Arial" panose="020B0604020202020204" pitchFamily="34" charset="0"/>
              <a:cs typeface="Arial" panose="020B0604020202020204" pitchFamily="34" charset="0"/>
              <a:sym typeface="Arial"/>
            </a:endParaRPr>
          </a:p>
        </p:txBody>
      </p:sp>
      <p:pic>
        <p:nvPicPr>
          <p:cNvPr id="31" name="Graphic 30" descr="Checkmark outline">
            <a:extLst>
              <a:ext uri="{FF2B5EF4-FFF2-40B4-BE49-F238E27FC236}">
                <a16:creationId xmlns:a16="http://schemas.microsoft.com/office/drawing/2014/main" id="{220604E8-7357-5CAD-F9FA-F6D324F3169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13563" y="2140738"/>
            <a:ext cx="261707" cy="261707"/>
          </a:xfrm>
          <a:prstGeom prst="rect">
            <a:avLst/>
          </a:prstGeom>
        </p:spPr>
      </p:pic>
      <p:pic>
        <p:nvPicPr>
          <p:cNvPr id="34" name="Picture 33">
            <a:extLst>
              <a:ext uri="{FF2B5EF4-FFF2-40B4-BE49-F238E27FC236}">
                <a16:creationId xmlns:a16="http://schemas.microsoft.com/office/drawing/2014/main" id="{C24EC4EA-9C28-3A54-56D6-98C3EAD993F3}"/>
              </a:ext>
            </a:extLst>
          </p:cNvPr>
          <p:cNvPicPr>
            <a:picLocks noChangeAspect="1"/>
          </p:cNvPicPr>
          <p:nvPr/>
        </p:nvPicPr>
        <p:blipFill>
          <a:blip r:embed="rId5"/>
          <a:stretch>
            <a:fillRect/>
          </a:stretch>
        </p:blipFill>
        <p:spPr>
          <a:xfrm>
            <a:off x="1584876" y="1924159"/>
            <a:ext cx="594680" cy="769587"/>
          </a:xfrm>
          <a:prstGeom prst="rect">
            <a:avLst/>
          </a:prstGeom>
        </p:spPr>
      </p:pic>
      <p:pic>
        <p:nvPicPr>
          <p:cNvPr id="37" name="Picture 36">
            <a:extLst>
              <a:ext uri="{FF2B5EF4-FFF2-40B4-BE49-F238E27FC236}">
                <a16:creationId xmlns:a16="http://schemas.microsoft.com/office/drawing/2014/main" id="{1EED9375-BEC7-6075-4846-27A8E5E35DC8}"/>
              </a:ext>
            </a:extLst>
          </p:cNvPr>
          <p:cNvPicPr>
            <a:picLocks noChangeAspect="1"/>
          </p:cNvPicPr>
          <p:nvPr/>
        </p:nvPicPr>
        <p:blipFill>
          <a:blip r:embed="rId6"/>
          <a:stretch>
            <a:fillRect/>
          </a:stretch>
        </p:blipFill>
        <p:spPr>
          <a:xfrm>
            <a:off x="4805189" y="2049897"/>
            <a:ext cx="715164" cy="560534"/>
          </a:xfrm>
          <a:prstGeom prst="rect">
            <a:avLst/>
          </a:prstGeom>
        </p:spPr>
      </p:pic>
      <p:pic>
        <p:nvPicPr>
          <p:cNvPr id="39" name="Picture 38">
            <a:extLst>
              <a:ext uri="{FF2B5EF4-FFF2-40B4-BE49-F238E27FC236}">
                <a16:creationId xmlns:a16="http://schemas.microsoft.com/office/drawing/2014/main" id="{EAAD8DA8-E8EB-A5CC-57D9-9ADA8D485FA9}"/>
              </a:ext>
            </a:extLst>
          </p:cNvPr>
          <p:cNvPicPr>
            <a:picLocks noChangeAspect="1"/>
          </p:cNvPicPr>
          <p:nvPr/>
        </p:nvPicPr>
        <p:blipFill>
          <a:blip r:embed="rId7"/>
          <a:stretch>
            <a:fillRect/>
          </a:stretch>
        </p:blipFill>
        <p:spPr>
          <a:xfrm>
            <a:off x="8024504" y="2091950"/>
            <a:ext cx="814756" cy="518481"/>
          </a:xfrm>
          <a:prstGeom prst="rect">
            <a:avLst/>
          </a:prstGeom>
        </p:spPr>
      </p:pic>
      <p:pic>
        <p:nvPicPr>
          <p:cNvPr id="41" name="Picture 40">
            <a:extLst>
              <a:ext uri="{FF2B5EF4-FFF2-40B4-BE49-F238E27FC236}">
                <a16:creationId xmlns:a16="http://schemas.microsoft.com/office/drawing/2014/main" id="{BF247CB7-11C4-E9F2-050A-F4615CEE87D5}"/>
              </a:ext>
            </a:extLst>
          </p:cNvPr>
          <p:cNvPicPr>
            <a:picLocks noChangeAspect="1"/>
          </p:cNvPicPr>
          <p:nvPr/>
        </p:nvPicPr>
        <p:blipFill>
          <a:blip r:embed="rId8"/>
          <a:stretch>
            <a:fillRect/>
          </a:stretch>
        </p:blipFill>
        <p:spPr>
          <a:xfrm>
            <a:off x="11660634" y="1901340"/>
            <a:ext cx="761805" cy="724316"/>
          </a:xfrm>
          <a:prstGeom prst="rect">
            <a:avLst/>
          </a:prstGeom>
        </p:spPr>
      </p:pic>
    </p:spTree>
    <p:extLst>
      <p:ext uri="{BB962C8B-B14F-4D97-AF65-F5344CB8AC3E}">
        <p14:creationId xmlns:p14="http://schemas.microsoft.com/office/powerpoint/2010/main" val="139580086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Aflac – Accident, Critical Illness, Hospital Indemnity</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24</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08000" y="1371600"/>
            <a:ext cx="12420600" cy="5562600"/>
          </a:xfrm>
          <a:prstGeom prst="rect">
            <a:avLst/>
          </a:prstGeom>
          <a:solidFill>
            <a:schemeClr val="bg1"/>
          </a:solidFill>
          <a:ln w="28575">
            <a:solidFill>
              <a:srgbClr val="095641"/>
            </a:solidFill>
          </a:ln>
        </p:spPr>
        <p:txBody>
          <a:bodyPr>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kern="0" dirty="0">
              <a:solidFill>
                <a:srgbClr val="095641"/>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dirty="0">
                <a:solidFill>
                  <a:srgbClr val="095641"/>
                </a:solidFill>
                <a:latin typeface="Arial" panose="020B0604020202020204"/>
              </a:rPr>
              <a:t>Aflac pays cash benefits directly to you, unless otherwise assigned. This means that you will have added financial resources to help with medical costs or ongoing living expenses.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800" kern="0" noProof="0" dirty="0">
              <a:solidFill>
                <a:srgbClr val="095641"/>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800" kern="0" noProof="0" dirty="0">
              <a:solidFill>
                <a:srgbClr val="095641"/>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95641"/>
                </a:solidFill>
                <a:effectLst/>
                <a:uLnTx/>
                <a:uFillTx/>
                <a:latin typeface="Arial" panose="020B0604020202020204"/>
              </a:rPr>
              <a:t>Keep your finances on track. Here’s How AFLAC Insurance Works: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p:txBody>
      </p:sp>
      <p:graphicFrame>
        <p:nvGraphicFramePr>
          <p:cNvPr id="2" name="Table 1">
            <a:extLst>
              <a:ext uri="{FF2B5EF4-FFF2-40B4-BE49-F238E27FC236}">
                <a16:creationId xmlns:a16="http://schemas.microsoft.com/office/drawing/2014/main" id="{B720EE98-F949-D46D-DCDE-6A24EDD57F99}"/>
              </a:ext>
            </a:extLst>
          </p:cNvPr>
          <p:cNvGraphicFramePr>
            <a:graphicFrameLocks noGrp="1"/>
          </p:cNvGraphicFramePr>
          <p:nvPr>
            <p:extLst>
              <p:ext uri="{D42A27DB-BD31-4B8C-83A1-F6EECF244321}">
                <p14:modId xmlns:p14="http://schemas.microsoft.com/office/powerpoint/2010/main" val="3194610210"/>
              </p:ext>
            </p:extLst>
          </p:nvPr>
        </p:nvGraphicFramePr>
        <p:xfrm>
          <a:off x="584200" y="3505200"/>
          <a:ext cx="12268200" cy="20574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2810366489"/>
                    </a:ext>
                  </a:extLst>
                </a:gridCol>
                <a:gridCol w="4089400">
                  <a:extLst>
                    <a:ext uri="{9D8B030D-6E8A-4147-A177-3AD203B41FA5}">
                      <a16:colId xmlns:a16="http://schemas.microsoft.com/office/drawing/2014/main" val="2114512507"/>
                    </a:ext>
                  </a:extLst>
                </a:gridCol>
                <a:gridCol w="4089400">
                  <a:extLst>
                    <a:ext uri="{9D8B030D-6E8A-4147-A177-3AD203B41FA5}">
                      <a16:colId xmlns:a16="http://schemas.microsoft.com/office/drawing/2014/main" val="714502667"/>
                    </a:ext>
                  </a:extLst>
                </a:gridCol>
              </a:tblGrid>
              <a:tr h="2057400">
                <a:tc>
                  <a:txBody>
                    <a:bodyPr/>
                    <a:lstStyle/>
                    <a:p>
                      <a:pPr algn="l"/>
                      <a:r>
                        <a:rPr lang="en-US" dirty="0">
                          <a:solidFill>
                            <a:srgbClr val="095641"/>
                          </a:solidFill>
                        </a:rPr>
                        <a:t>1.  </a:t>
                      </a:r>
                      <a:r>
                        <a:rPr lang="en-US" sz="2000" dirty="0">
                          <a:solidFill>
                            <a:srgbClr val="095641"/>
                          </a:solidFill>
                        </a:rPr>
                        <a:t>You have a claim.  </a:t>
                      </a:r>
                    </a:p>
                    <a:p>
                      <a:pPr algn="l"/>
                      <a:r>
                        <a:rPr lang="en-US" sz="1600" b="0" dirty="0">
                          <a:solidFill>
                            <a:srgbClr val="095641"/>
                          </a:solidFill>
                        </a:rPr>
                        <a:t>Your health insurance covers some costs, after you meet your deductible.  But you still may have copays and a lot  of out-of-pocket expenses.  </a:t>
                      </a:r>
                    </a:p>
                  </a:txBody>
                  <a:tcPr>
                    <a:solidFill>
                      <a:schemeClr val="bg1"/>
                    </a:solidFill>
                  </a:tcPr>
                </a:tc>
                <a:tc>
                  <a:txBody>
                    <a:bodyPr/>
                    <a:lstStyle/>
                    <a:p>
                      <a:pPr marL="0" indent="0" algn="l">
                        <a:buFont typeface="+mj-lt"/>
                        <a:buNone/>
                      </a:pPr>
                      <a:r>
                        <a:rPr lang="en-US" sz="2000" dirty="0">
                          <a:solidFill>
                            <a:srgbClr val="095641"/>
                          </a:solidFill>
                        </a:rPr>
                        <a:t>2.  They send you a check.  </a:t>
                      </a:r>
                    </a:p>
                    <a:p>
                      <a:pPr marL="0" indent="0" algn="l">
                        <a:buNone/>
                      </a:pPr>
                      <a:r>
                        <a:rPr lang="en-US" sz="1600" b="0" dirty="0">
                          <a:solidFill>
                            <a:srgbClr val="095641"/>
                          </a:solidFill>
                        </a:rPr>
                        <a:t>Complete claim form, found </a:t>
                      </a:r>
                      <a:r>
                        <a:rPr lang="en-US" sz="1600" b="0" dirty="0">
                          <a:solidFill>
                            <a:srgbClr val="095641"/>
                          </a:solidFill>
                          <a:hlinkClick r:id="rId2">
                            <a:extLst>
                              <a:ext uri="{A12FA001-AC4F-418D-AE19-62706E023703}">
                                <ahyp:hlinkClr xmlns:ahyp="http://schemas.microsoft.com/office/drawing/2018/hyperlinkcolor" val="tx"/>
                              </a:ext>
                            </a:extLst>
                          </a:hlinkClick>
                        </a:rPr>
                        <a:t>www.Aflac.com</a:t>
                      </a:r>
                      <a:r>
                        <a:rPr lang="en-US" sz="1600" b="0" dirty="0">
                          <a:solidFill>
                            <a:srgbClr val="095641"/>
                          </a:solidFill>
                        </a:rPr>
                        <a:t> or by visiting your Digital Benefit Guide.  Aflac will send a check to you – not your medical providers – upon approval of your claim.  You decide how to spend the money.</a:t>
                      </a:r>
                    </a:p>
                  </a:txBody>
                  <a:tcPr>
                    <a:solidFill>
                      <a:schemeClr val="bg1"/>
                    </a:solidFill>
                  </a:tcPr>
                </a:tc>
                <a:tc>
                  <a:txBody>
                    <a:bodyPr/>
                    <a:lstStyle/>
                    <a:p>
                      <a:pPr marL="0" indent="0" algn="l">
                        <a:buNone/>
                      </a:pPr>
                      <a:r>
                        <a:rPr lang="en-US" sz="2000" b="1" dirty="0">
                          <a:solidFill>
                            <a:srgbClr val="095641"/>
                          </a:solidFill>
                        </a:rPr>
                        <a:t>3.  You focus on getting better.</a:t>
                      </a:r>
                    </a:p>
                    <a:p>
                      <a:pPr marL="0" indent="0" algn="l">
                        <a:buNone/>
                      </a:pPr>
                      <a:r>
                        <a:rPr lang="en-US" sz="1600" b="0" dirty="0">
                          <a:solidFill>
                            <a:srgbClr val="095641"/>
                          </a:solidFill>
                        </a:rPr>
                        <a:t>With Aflac helping you handle the unexpected expenses, you get to pay attention to what matters most – your health.  </a:t>
                      </a:r>
                    </a:p>
                  </a:txBody>
                  <a:tcPr>
                    <a:solidFill>
                      <a:schemeClr val="bg1"/>
                    </a:solidFill>
                  </a:tcPr>
                </a:tc>
                <a:extLst>
                  <a:ext uri="{0D108BD9-81ED-4DB2-BD59-A6C34878D82A}">
                    <a16:rowId xmlns:a16="http://schemas.microsoft.com/office/drawing/2014/main" val="933197205"/>
                  </a:ext>
                </a:extLst>
              </a:tr>
            </a:tbl>
          </a:graphicData>
        </a:graphic>
      </p:graphicFrame>
      <p:pic>
        <p:nvPicPr>
          <p:cNvPr id="6" name="Picture 5">
            <a:extLst>
              <a:ext uri="{FF2B5EF4-FFF2-40B4-BE49-F238E27FC236}">
                <a16:creationId xmlns:a16="http://schemas.microsoft.com/office/drawing/2014/main" id="{B5BD4A9C-DE9F-9301-A264-1C53B1C2EF22}"/>
              </a:ext>
            </a:extLst>
          </p:cNvPr>
          <p:cNvPicPr>
            <a:picLocks noChangeAspect="1"/>
          </p:cNvPicPr>
          <p:nvPr/>
        </p:nvPicPr>
        <p:blipFill>
          <a:blip r:embed="rId3"/>
          <a:stretch>
            <a:fillRect/>
          </a:stretch>
        </p:blipFill>
        <p:spPr>
          <a:xfrm>
            <a:off x="11404600" y="5562600"/>
            <a:ext cx="1390008" cy="1176630"/>
          </a:xfrm>
          <a:prstGeom prst="rect">
            <a:avLst/>
          </a:prstGeom>
        </p:spPr>
      </p:pic>
    </p:spTree>
    <p:extLst>
      <p:ext uri="{BB962C8B-B14F-4D97-AF65-F5344CB8AC3E}">
        <p14:creationId xmlns:p14="http://schemas.microsoft.com/office/powerpoint/2010/main" val="295377694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Aflac – Accident</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25</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08000" y="1371600"/>
            <a:ext cx="12420600" cy="5562600"/>
          </a:xfrm>
          <a:prstGeom prst="rect">
            <a:avLst/>
          </a:prstGeom>
          <a:solidFill>
            <a:schemeClr val="bg1"/>
          </a:solidFill>
          <a:ln w="28575">
            <a:solidFill>
              <a:srgbClr val="095641"/>
            </a:solidFill>
          </a:ln>
        </p:spPr>
        <p:txBody>
          <a:bodyPr lIns="91440" tIns="45720" rIns="91440" bIns="45720" anchor="t">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50" b="0" i="0" u="none" strike="noStrike" kern="0" cap="none" spc="0" normalizeH="0" baseline="0" noProof="0" dirty="0">
                <a:ln>
                  <a:noFill/>
                </a:ln>
                <a:solidFill>
                  <a:srgbClr val="095641"/>
                </a:solidFill>
                <a:effectLst/>
                <a:uLnTx/>
                <a:uFillTx/>
                <a:latin typeface="Arial" panose="020B0604020202020204"/>
              </a:rPr>
              <a:t>Having Aflac on your side means you can be better prepared financially to deal with what happens after an accident. </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600" kern="0" noProof="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50" b="1" i="0" u="none" strike="noStrike" kern="0" cap="none" spc="0" normalizeH="0" baseline="0" noProof="0" dirty="0">
                <a:ln>
                  <a:noFill/>
                </a:ln>
                <a:solidFill>
                  <a:srgbClr val="095641"/>
                </a:solidFill>
                <a:effectLst/>
                <a:uLnTx/>
                <a:uFillTx/>
                <a:latin typeface="Arial" panose="020B0604020202020204"/>
              </a:rPr>
              <a:t>Here’s an example of benefits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50" b="1" i="0" u="none" strike="noStrike" kern="0" cap="none" spc="0" normalizeH="0" baseline="0" noProof="0" dirty="0">
                <a:ln>
                  <a:noFill/>
                </a:ln>
                <a:solidFill>
                  <a:srgbClr val="095641"/>
                </a:solidFill>
                <a:effectLst/>
                <a:uLnTx/>
                <a:uFillTx/>
                <a:latin typeface="Arial" panose="020B0604020202020204"/>
              </a:rPr>
              <a:t>paid for a covered accident:</a:t>
            </a:r>
          </a:p>
          <a:p>
            <a:pPr marL="0" marR="0" lvl="0" indent="0" defTabSz="914400" eaLnBrk="1" fontAlgn="auto" latinLnBrk="0" hangingPunct="1">
              <a:lnSpc>
                <a:spcPct val="100000"/>
              </a:lnSpc>
              <a:spcBef>
                <a:spcPts val="0"/>
              </a:spcBef>
              <a:spcAft>
                <a:spcPts val="0"/>
              </a:spcAft>
              <a:buClrTx/>
              <a:buSzTx/>
              <a:buFontTx/>
              <a:buNone/>
              <a:tabLst/>
              <a:defRPr/>
            </a:pPr>
            <a:endParaRPr lang="en-US" sz="1850" b="1" kern="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You fall of the ladder while hanging</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holiday decorations. You break your leg,</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get a concussion, and have to stay 3 days </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in the hospital.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95641"/>
              </a:solidFill>
              <a:effectLst/>
              <a:uLnTx/>
              <a:uFillTx/>
              <a:latin typeface="Arial" panose="020B0604020202020204"/>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p:txBody>
      </p:sp>
      <p:pic>
        <p:nvPicPr>
          <p:cNvPr id="6" name="Picture 5">
            <a:extLst>
              <a:ext uri="{FF2B5EF4-FFF2-40B4-BE49-F238E27FC236}">
                <a16:creationId xmlns:a16="http://schemas.microsoft.com/office/drawing/2014/main" id="{B5BD4A9C-DE9F-9301-A264-1C53B1C2EF22}"/>
              </a:ext>
            </a:extLst>
          </p:cNvPr>
          <p:cNvPicPr>
            <a:picLocks noChangeAspect="1"/>
          </p:cNvPicPr>
          <p:nvPr/>
        </p:nvPicPr>
        <p:blipFill>
          <a:blip r:embed="rId2"/>
          <a:stretch>
            <a:fillRect/>
          </a:stretch>
        </p:blipFill>
        <p:spPr>
          <a:xfrm>
            <a:off x="11404600" y="5562600"/>
            <a:ext cx="1390008" cy="1176630"/>
          </a:xfrm>
          <a:prstGeom prst="rect">
            <a:avLst/>
          </a:prstGeom>
        </p:spPr>
      </p:pic>
      <p:graphicFrame>
        <p:nvGraphicFramePr>
          <p:cNvPr id="7" name="Table 6">
            <a:extLst>
              <a:ext uri="{FF2B5EF4-FFF2-40B4-BE49-F238E27FC236}">
                <a16:creationId xmlns:a16="http://schemas.microsoft.com/office/drawing/2014/main" id="{CF51431F-471F-C0D4-1FDA-55D445312D1F}"/>
              </a:ext>
            </a:extLst>
          </p:cNvPr>
          <p:cNvGraphicFramePr>
            <a:graphicFrameLocks noGrp="1"/>
          </p:cNvGraphicFramePr>
          <p:nvPr>
            <p:extLst>
              <p:ext uri="{D42A27DB-BD31-4B8C-83A1-F6EECF244321}">
                <p14:modId xmlns:p14="http://schemas.microsoft.com/office/powerpoint/2010/main" val="2060499213"/>
              </p:ext>
            </p:extLst>
          </p:nvPr>
        </p:nvGraphicFramePr>
        <p:xfrm>
          <a:off x="5156200" y="1915770"/>
          <a:ext cx="6324600" cy="4823460"/>
        </p:xfrm>
        <a:graphic>
          <a:graphicData uri="http://schemas.openxmlformats.org/drawingml/2006/table">
            <a:tbl>
              <a:tblPr firstRow="1" bandRow="1">
                <a:tableStyleId>{5C22544A-7EE6-4342-B048-85BDC9FD1C3A}</a:tableStyleId>
              </a:tblPr>
              <a:tblGrid>
                <a:gridCol w="3162300">
                  <a:extLst>
                    <a:ext uri="{9D8B030D-6E8A-4147-A177-3AD203B41FA5}">
                      <a16:colId xmlns:a16="http://schemas.microsoft.com/office/drawing/2014/main" val="870250421"/>
                    </a:ext>
                  </a:extLst>
                </a:gridCol>
                <a:gridCol w="3162300">
                  <a:extLst>
                    <a:ext uri="{9D8B030D-6E8A-4147-A177-3AD203B41FA5}">
                      <a16:colId xmlns:a16="http://schemas.microsoft.com/office/drawing/2014/main" val="540651147"/>
                    </a:ext>
                  </a:extLst>
                </a:gridCol>
              </a:tblGrid>
              <a:tr h="119662">
                <a:tc>
                  <a:txBody>
                    <a:bodyPr/>
                    <a:lstStyle/>
                    <a:p>
                      <a:r>
                        <a:rPr lang="en-US" sz="1850" dirty="0">
                          <a:solidFill>
                            <a:schemeClr val="tx2"/>
                          </a:solidFill>
                        </a:rPr>
                        <a:t>Benefits Paid to You</a:t>
                      </a:r>
                    </a:p>
                  </a:txBody>
                  <a:tcPr>
                    <a:solidFill>
                      <a:schemeClr val="accent5">
                        <a:lumMod val="20000"/>
                        <a:lumOff val="80000"/>
                      </a:schemeClr>
                    </a:solidFill>
                  </a:tcPr>
                </a:tc>
                <a:tc>
                  <a:txBody>
                    <a:bodyPr/>
                    <a:lstStyle/>
                    <a:p>
                      <a:pPr algn="ctr"/>
                      <a:r>
                        <a:rPr lang="en-US" sz="1850" dirty="0">
                          <a:solidFill>
                            <a:schemeClr val="bg1"/>
                          </a:solidFill>
                        </a:rPr>
                        <a:t>Benefit Amount</a:t>
                      </a:r>
                    </a:p>
                  </a:txBody>
                  <a:tcPr>
                    <a:solidFill>
                      <a:srgbClr val="3B8729"/>
                    </a:solidFill>
                  </a:tcPr>
                </a:tc>
                <a:extLst>
                  <a:ext uri="{0D108BD9-81ED-4DB2-BD59-A6C34878D82A}">
                    <a16:rowId xmlns:a16="http://schemas.microsoft.com/office/drawing/2014/main" val="3583641677"/>
                  </a:ext>
                </a:extLst>
              </a:tr>
              <a:tr h="370840">
                <a:tc>
                  <a:txBody>
                    <a:bodyPr/>
                    <a:lstStyle/>
                    <a:p>
                      <a:r>
                        <a:rPr lang="en-US" sz="1800" dirty="0">
                          <a:solidFill>
                            <a:schemeClr val="tx2"/>
                          </a:solidFill>
                        </a:rPr>
                        <a:t>Ambulance</a:t>
                      </a:r>
                    </a:p>
                  </a:txBody>
                  <a:tcPr>
                    <a:solidFill>
                      <a:schemeClr val="accent5">
                        <a:lumMod val="20000"/>
                        <a:lumOff val="80000"/>
                      </a:schemeClr>
                    </a:solidFill>
                  </a:tcPr>
                </a:tc>
                <a:tc>
                  <a:txBody>
                    <a:bodyPr/>
                    <a:lstStyle/>
                    <a:p>
                      <a:pPr algn="ctr"/>
                      <a:r>
                        <a:rPr lang="en-US" sz="1800" dirty="0">
                          <a:solidFill>
                            <a:schemeClr val="bg1"/>
                          </a:solidFill>
                        </a:rPr>
                        <a:t>$100</a:t>
                      </a:r>
                    </a:p>
                  </a:txBody>
                  <a:tcPr>
                    <a:solidFill>
                      <a:srgbClr val="3B8729"/>
                    </a:solidFill>
                  </a:tcPr>
                </a:tc>
                <a:extLst>
                  <a:ext uri="{0D108BD9-81ED-4DB2-BD59-A6C34878D82A}">
                    <a16:rowId xmlns:a16="http://schemas.microsoft.com/office/drawing/2014/main" val="137524145"/>
                  </a:ext>
                </a:extLst>
              </a:tr>
              <a:tr h="370840">
                <a:tc>
                  <a:txBody>
                    <a:bodyPr/>
                    <a:lstStyle/>
                    <a:p>
                      <a:r>
                        <a:rPr lang="en-US" sz="1800" dirty="0">
                          <a:solidFill>
                            <a:schemeClr val="tx2"/>
                          </a:solidFill>
                        </a:rPr>
                        <a:t>Emergency Room</a:t>
                      </a:r>
                    </a:p>
                  </a:txBody>
                  <a:tcPr>
                    <a:solidFill>
                      <a:schemeClr val="accent5">
                        <a:lumMod val="20000"/>
                        <a:lumOff val="80000"/>
                      </a:schemeClr>
                    </a:solidFill>
                  </a:tcPr>
                </a:tc>
                <a:tc>
                  <a:txBody>
                    <a:bodyPr/>
                    <a:lstStyle/>
                    <a:p>
                      <a:pPr algn="ctr"/>
                      <a:r>
                        <a:rPr lang="en-US" sz="1800" dirty="0">
                          <a:solidFill>
                            <a:schemeClr val="bg1"/>
                          </a:solidFill>
                        </a:rPr>
                        <a:t>$150</a:t>
                      </a:r>
                    </a:p>
                  </a:txBody>
                  <a:tcPr>
                    <a:solidFill>
                      <a:srgbClr val="3B8729"/>
                    </a:solidFill>
                  </a:tcPr>
                </a:tc>
                <a:extLst>
                  <a:ext uri="{0D108BD9-81ED-4DB2-BD59-A6C34878D82A}">
                    <a16:rowId xmlns:a16="http://schemas.microsoft.com/office/drawing/2014/main" val="3935091367"/>
                  </a:ext>
                </a:extLst>
              </a:tr>
              <a:tr h="370840">
                <a:tc>
                  <a:txBody>
                    <a:bodyPr/>
                    <a:lstStyle/>
                    <a:p>
                      <a:r>
                        <a:rPr lang="en-US" sz="1800" dirty="0">
                          <a:solidFill>
                            <a:schemeClr val="tx2"/>
                          </a:solidFill>
                        </a:rPr>
                        <a:t>X-Ray</a:t>
                      </a:r>
                    </a:p>
                  </a:txBody>
                  <a:tcPr>
                    <a:solidFill>
                      <a:schemeClr val="accent5">
                        <a:lumMod val="20000"/>
                        <a:lumOff val="80000"/>
                      </a:schemeClr>
                    </a:solidFill>
                  </a:tcPr>
                </a:tc>
                <a:tc>
                  <a:txBody>
                    <a:bodyPr/>
                    <a:lstStyle/>
                    <a:p>
                      <a:pPr algn="ctr"/>
                      <a:r>
                        <a:rPr lang="en-US" sz="1800" dirty="0">
                          <a:solidFill>
                            <a:schemeClr val="bg1"/>
                          </a:solidFill>
                        </a:rPr>
                        <a:t>$50</a:t>
                      </a:r>
                    </a:p>
                  </a:txBody>
                  <a:tcPr>
                    <a:solidFill>
                      <a:srgbClr val="3B8729"/>
                    </a:solidFill>
                  </a:tcPr>
                </a:tc>
                <a:extLst>
                  <a:ext uri="{0D108BD9-81ED-4DB2-BD59-A6C34878D82A}">
                    <a16:rowId xmlns:a16="http://schemas.microsoft.com/office/drawing/2014/main" val="3876777318"/>
                  </a:ext>
                </a:extLst>
              </a:tr>
              <a:tr h="370840">
                <a:tc>
                  <a:txBody>
                    <a:bodyPr/>
                    <a:lstStyle/>
                    <a:p>
                      <a:r>
                        <a:rPr lang="en-US" sz="1800" dirty="0">
                          <a:solidFill>
                            <a:schemeClr val="tx2"/>
                          </a:solidFill>
                        </a:rPr>
                        <a:t>MRI</a:t>
                      </a:r>
                    </a:p>
                  </a:txBody>
                  <a:tcPr>
                    <a:solidFill>
                      <a:schemeClr val="accent5">
                        <a:lumMod val="20000"/>
                        <a:lumOff val="80000"/>
                      </a:schemeClr>
                    </a:solidFill>
                  </a:tcPr>
                </a:tc>
                <a:tc>
                  <a:txBody>
                    <a:bodyPr/>
                    <a:lstStyle/>
                    <a:p>
                      <a:pPr algn="ctr"/>
                      <a:r>
                        <a:rPr lang="en-US" sz="1800" dirty="0">
                          <a:solidFill>
                            <a:schemeClr val="bg1"/>
                          </a:solidFill>
                        </a:rPr>
                        <a:t>$225</a:t>
                      </a:r>
                    </a:p>
                  </a:txBody>
                  <a:tcPr>
                    <a:solidFill>
                      <a:srgbClr val="3B8729"/>
                    </a:solidFill>
                  </a:tcPr>
                </a:tc>
                <a:extLst>
                  <a:ext uri="{0D108BD9-81ED-4DB2-BD59-A6C34878D82A}">
                    <a16:rowId xmlns:a16="http://schemas.microsoft.com/office/drawing/2014/main" val="3542661277"/>
                  </a:ext>
                </a:extLst>
              </a:tr>
              <a:tr h="370840">
                <a:tc>
                  <a:txBody>
                    <a:bodyPr/>
                    <a:lstStyle/>
                    <a:p>
                      <a:r>
                        <a:rPr lang="en-US" sz="1800" dirty="0">
                          <a:solidFill>
                            <a:schemeClr val="tx2"/>
                          </a:solidFill>
                        </a:rPr>
                        <a:t>Concussion</a:t>
                      </a:r>
                    </a:p>
                  </a:txBody>
                  <a:tcPr>
                    <a:solidFill>
                      <a:schemeClr val="accent5">
                        <a:lumMod val="20000"/>
                        <a:lumOff val="80000"/>
                      </a:schemeClr>
                    </a:solidFill>
                  </a:tcPr>
                </a:tc>
                <a:tc>
                  <a:txBody>
                    <a:bodyPr/>
                    <a:lstStyle/>
                    <a:p>
                      <a:pPr algn="ctr"/>
                      <a:r>
                        <a:rPr lang="en-US" sz="1800" dirty="0">
                          <a:solidFill>
                            <a:schemeClr val="bg1"/>
                          </a:solidFill>
                        </a:rPr>
                        <a:t>$500</a:t>
                      </a:r>
                    </a:p>
                  </a:txBody>
                  <a:tcPr>
                    <a:solidFill>
                      <a:srgbClr val="3B8729"/>
                    </a:solidFill>
                  </a:tcPr>
                </a:tc>
                <a:extLst>
                  <a:ext uri="{0D108BD9-81ED-4DB2-BD59-A6C34878D82A}">
                    <a16:rowId xmlns:a16="http://schemas.microsoft.com/office/drawing/2014/main" val="2549252657"/>
                  </a:ext>
                </a:extLst>
              </a:tr>
              <a:tr h="370840">
                <a:tc>
                  <a:txBody>
                    <a:bodyPr/>
                    <a:lstStyle/>
                    <a:p>
                      <a:r>
                        <a:rPr lang="en-US" sz="1800" dirty="0">
                          <a:solidFill>
                            <a:schemeClr val="tx2"/>
                          </a:solidFill>
                        </a:rPr>
                        <a:t>Broken Leg</a:t>
                      </a:r>
                    </a:p>
                  </a:txBody>
                  <a:tcPr>
                    <a:solidFill>
                      <a:schemeClr val="accent5">
                        <a:lumMod val="20000"/>
                        <a:lumOff val="80000"/>
                      </a:schemeClr>
                    </a:solidFill>
                  </a:tcPr>
                </a:tc>
                <a:tc>
                  <a:txBody>
                    <a:bodyPr/>
                    <a:lstStyle/>
                    <a:p>
                      <a:pPr algn="ctr"/>
                      <a:r>
                        <a:rPr lang="en-US" sz="1800" dirty="0">
                          <a:solidFill>
                            <a:schemeClr val="bg1"/>
                          </a:solidFill>
                        </a:rPr>
                        <a:t>$1,000</a:t>
                      </a:r>
                    </a:p>
                  </a:txBody>
                  <a:tcPr>
                    <a:solidFill>
                      <a:srgbClr val="3B8729"/>
                    </a:solidFill>
                  </a:tcPr>
                </a:tc>
                <a:extLst>
                  <a:ext uri="{0D108BD9-81ED-4DB2-BD59-A6C34878D82A}">
                    <a16:rowId xmlns:a16="http://schemas.microsoft.com/office/drawing/2014/main" val="3571731677"/>
                  </a:ext>
                </a:extLst>
              </a:tr>
              <a:tr h="370840">
                <a:tc>
                  <a:txBody>
                    <a:bodyPr/>
                    <a:lstStyle/>
                    <a:p>
                      <a:r>
                        <a:rPr lang="en-US" sz="1800" dirty="0">
                          <a:solidFill>
                            <a:schemeClr val="tx2"/>
                          </a:solidFill>
                        </a:rPr>
                        <a:t>Hospital Admission</a:t>
                      </a:r>
                    </a:p>
                  </a:txBody>
                  <a:tcPr>
                    <a:solidFill>
                      <a:schemeClr val="accent5">
                        <a:lumMod val="20000"/>
                        <a:lumOff val="80000"/>
                      </a:schemeClr>
                    </a:solidFill>
                  </a:tcPr>
                </a:tc>
                <a:tc>
                  <a:txBody>
                    <a:bodyPr/>
                    <a:lstStyle/>
                    <a:p>
                      <a:pPr algn="ctr"/>
                      <a:r>
                        <a:rPr lang="en-US" sz="1800" dirty="0">
                          <a:solidFill>
                            <a:schemeClr val="bg1"/>
                          </a:solidFill>
                        </a:rPr>
                        <a:t>$1,000</a:t>
                      </a:r>
                    </a:p>
                  </a:txBody>
                  <a:tcPr>
                    <a:solidFill>
                      <a:srgbClr val="3B8729"/>
                    </a:solidFill>
                  </a:tcPr>
                </a:tc>
                <a:extLst>
                  <a:ext uri="{0D108BD9-81ED-4DB2-BD59-A6C34878D82A}">
                    <a16:rowId xmlns:a16="http://schemas.microsoft.com/office/drawing/2014/main" val="2039070580"/>
                  </a:ext>
                </a:extLst>
              </a:tr>
              <a:tr h="370840">
                <a:tc>
                  <a:txBody>
                    <a:bodyPr/>
                    <a:lstStyle/>
                    <a:p>
                      <a:r>
                        <a:rPr lang="en-US" sz="1800" dirty="0">
                          <a:solidFill>
                            <a:schemeClr val="tx2"/>
                          </a:solidFill>
                        </a:rPr>
                        <a:t>Hospital Confinement</a:t>
                      </a:r>
                    </a:p>
                  </a:txBody>
                  <a:tcPr>
                    <a:solidFill>
                      <a:schemeClr val="accent5">
                        <a:lumMod val="20000"/>
                        <a:lumOff val="80000"/>
                      </a:schemeClr>
                    </a:solidFill>
                  </a:tcPr>
                </a:tc>
                <a:tc>
                  <a:txBody>
                    <a:bodyPr/>
                    <a:lstStyle/>
                    <a:p>
                      <a:pPr algn="ctr"/>
                      <a:r>
                        <a:rPr lang="en-US" sz="1800" dirty="0">
                          <a:solidFill>
                            <a:schemeClr val="bg1"/>
                          </a:solidFill>
                        </a:rPr>
                        <a:t>$125 x 3 = $375</a:t>
                      </a:r>
                    </a:p>
                  </a:txBody>
                  <a:tcPr>
                    <a:solidFill>
                      <a:srgbClr val="3B8729"/>
                    </a:solidFill>
                  </a:tcPr>
                </a:tc>
                <a:extLst>
                  <a:ext uri="{0D108BD9-81ED-4DB2-BD59-A6C34878D82A}">
                    <a16:rowId xmlns:a16="http://schemas.microsoft.com/office/drawing/2014/main" val="3868323537"/>
                  </a:ext>
                </a:extLst>
              </a:tr>
              <a:tr h="370840">
                <a:tc>
                  <a:txBody>
                    <a:bodyPr/>
                    <a:lstStyle/>
                    <a:p>
                      <a:r>
                        <a:rPr lang="en-US" sz="1800" dirty="0">
                          <a:solidFill>
                            <a:schemeClr val="tx2"/>
                          </a:solidFill>
                        </a:rPr>
                        <a:t>Crutches</a:t>
                      </a:r>
                    </a:p>
                  </a:txBody>
                  <a:tcPr>
                    <a:solidFill>
                      <a:schemeClr val="accent5">
                        <a:lumMod val="20000"/>
                        <a:lumOff val="80000"/>
                      </a:schemeClr>
                    </a:solidFill>
                  </a:tcPr>
                </a:tc>
                <a:tc>
                  <a:txBody>
                    <a:bodyPr/>
                    <a:lstStyle/>
                    <a:p>
                      <a:pPr algn="ctr"/>
                      <a:r>
                        <a:rPr lang="en-US" sz="1800" dirty="0">
                          <a:solidFill>
                            <a:schemeClr val="bg1"/>
                          </a:solidFill>
                        </a:rPr>
                        <a:t>$100</a:t>
                      </a:r>
                    </a:p>
                  </a:txBody>
                  <a:tcPr>
                    <a:solidFill>
                      <a:srgbClr val="3B8729"/>
                    </a:solidFill>
                  </a:tcPr>
                </a:tc>
                <a:extLst>
                  <a:ext uri="{0D108BD9-81ED-4DB2-BD59-A6C34878D82A}">
                    <a16:rowId xmlns:a16="http://schemas.microsoft.com/office/drawing/2014/main" val="247201477"/>
                  </a:ext>
                </a:extLst>
              </a:tr>
              <a:tr h="370840">
                <a:tc>
                  <a:txBody>
                    <a:bodyPr/>
                    <a:lstStyle/>
                    <a:p>
                      <a:r>
                        <a:rPr lang="en-US" sz="1800" dirty="0">
                          <a:solidFill>
                            <a:schemeClr val="tx2"/>
                          </a:solidFill>
                        </a:rPr>
                        <a:t>Physician Follow-Up Appt</a:t>
                      </a:r>
                    </a:p>
                  </a:txBody>
                  <a:tcPr>
                    <a:solidFill>
                      <a:schemeClr val="accent5">
                        <a:lumMod val="20000"/>
                        <a:lumOff val="80000"/>
                      </a:schemeClr>
                    </a:solidFill>
                  </a:tcPr>
                </a:tc>
                <a:tc>
                  <a:txBody>
                    <a:bodyPr/>
                    <a:lstStyle/>
                    <a:p>
                      <a:pPr algn="ctr"/>
                      <a:r>
                        <a:rPr lang="en-US" sz="1800" dirty="0">
                          <a:solidFill>
                            <a:schemeClr val="bg1"/>
                          </a:solidFill>
                        </a:rPr>
                        <a:t>$100</a:t>
                      </a:r>
                    </a:p>
                  </a:txBody>
                  <a:tcPr>
                    <a:solidFill>
                      <a:srgbClr val="3B8729"/>
                    </a:solidFill>
                  </a:tcPr>
                </a:tc>
                <a:extLst>
                  <a:ext uri="{0D108BD9-81ED-4DB2-BD59-A6C34878D82A}">
                    <a16:rowId xmlns:a16="http://schemas.microsoft.com/office/drawing/2014/main" val="805690434"/>
                  </a:ext>
                </a:extLst>
              </a:tr>
              <a:tr h="370840">
                <a:tc>
                  <a:txBody>
                    <a:bodyPr/>
                    <a:lstStyle/>
                    <a:p>
                      <a:r>
                        <a:rPr lang="en-US" sz="1800" dirty="0">
                          <a:solidFill>
                            <a:schemeClr val="tx2"/>
                          </a:solidFill>
                        </a:rPr>
                        <a:t>6 Physical Therapy Appt</a:t>
                      </a:r>
                    </a:p>
                  </a:txBody>
                  <a:tcPr>
                    <a:solidFill>
                      <a:schemeClr val="accent5">
                        <a:lumMod val="20000"/>
                        <a:lumOff val="80000"/>
                      </a:schemeClr>
                    </a:solidFill>
                  </a:tcPr>
                </a:tc>
                <a:tc>
                  <a:txBody>
                    <a:bodyPr/>
                    <a:lstStyle/>
                    <a:p>
                      <a:pPr algn="ctr"/>
                      <a:r>
                        <a:rPr lang="en-US" sz="1800" dirty="0">
                          <a:solidFill>
                            <a:schemeClr val="bg1"/>
                          </a:solidFill>
                        </a:rPr>
                        <a:t>$50 x 6 = $300</a:t>
                      </a:r>
                    </a:p>
                  </a:txBody>
                  <a:tcPr>
                    <a:solidFill>
                      <a:srgbClr val="3B8729"/>
                    </a:solidFill>
                  </a:tcPr>
                </a:tc>
                <a:extLst>
                  <a:ext uri="{0D108BD9-81ED-4DB2-BD59-A6C34878D82A}">
                    <a16:rowId xmlns:a16="http://schemas.microsoft.com/office/drawing/2014/main" val="1941776963"/>
                  </a:ext>
                </a:extLst>
              </a:tr>
              <a:tr h="370840">
                <a:tc>
                  <a:txBody>
                    <a:bodyPr/>
                    <a:lstStyle/>
                    <a:p>
                      <a:r>
                        <a:rPr lang="en-US" sz="1800" b="1" dirty="0">
                          <a:solidFill>
                            <a:schemeClr val="tx2"/>
                          </a:solidFill>
                        </a:rPr>
                        <a:t>TOTAL</a:t>
                      </a:r>
                    </a:p>
                  </a:txBody>
                  <a:tcPr>
                    <a:solidFill>
                      <a:schemeClr val="accent5">
                        <a:lumMod val="20000"/>
                        <a:lumOff val="80000"/>
                      </a:schemeClr>
                    </a:solidFill>
                  </a:tcPr>
                </a:tc>
                <a:tc>
                  <a:txBody>
                    <a:bodyPr/>
                    <a:lstStyle/>
                    <a:p>
                      <a:pPr algn="ctr"/>
                      <a:r>
                        <a:rPr lang="en-US" sz="1800" b="1" dirty="0">
                          <a:solidFill>
                            <a:schemeClr val="bg1"/>
                          </a:solidFill>
                        </a:rPr>
                        <a:t>$3,900</a:t>
                      </a:r>
                    </a:p>
                  </a:txBody>
                  <a:tcPr>
                    <a:solidFill>
                      <a:srgbClr val="3B8729"/>
                    </a:solidFill>
                  </a:tcPr>
                </a:tc>
                <a:extLst>
                  <a:ext uri="{0D108BD9-81ED-4DB2-BD59-A6C34878D82A}">
                    <a16:rowId xmlns:a16="http://schemas.microsoft.com/office/drawing/2014/main" val="4192684703"/>
                  </a:ext>
                </a:extLst>
              </a:tr>
            </a:tbl>
          </a:graphicData>
        </a:graphic>
      </p:graphicFrame>
    </p:spTree>
    <p:extLst>
      <p:ext uri="{BB962C8B-B14F-4D97-AF65-F5344CB8AC3E}">
        <p14:creationId xmlns:p14="http://schemas.microsoft.com/office/powerpoint/2010/main" val="186236172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Aflac – Accident</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26</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08000" y="1371600"/>
            <a:ext cx="12420600" cy="5562600"/>
          </a:xfrm>
          <a:prstGeom prst="rect">
            <a:avLst/>
          </a:prstGeom>
          <a:solidFill>
            <a:schemeClr val="bg1"/>
          </a:solidFill>
          <a:ln w="28575">
            <a:solidFill>
              <a:srgbClr val="095641"/>
            </a:solidFill>
          </a:ln>
        </p:spPr>
        <p:txBody>
          <a:bodyPr lIns="91440" tIns="45720" rIns="91440" bIns="45720" anchor="t">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50" b="0" i="0" u="none" strike="noStrike" kern="0" cap="none" spc="0" normalizeH="0" baseline="0" noProof="0" dirty="0">
                <a:ln>
                  <a:noFill/>
                </a:ln>
                <a:solidFill>
                  <a:srgbClr val="095641"/>
                </a:solidFill>
                <a:effectLst/>
                <a:uLnTx/>
                <a:uFillTx/>
                <a:latin typeface="Arial" panose="020B0604020202020204"/>
              </a:rPr>
              <a:t>Having Aflac on your side means you can be better prepared financially to deal with what happens after an accident. </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600" kern="0" noProof="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50" b="1" i="0" u="none" strike="noStrike" kern="0" cap="none" spc="0" normalizeH="0" baseline="0" noProof="0" dirty="0">
                <a:ln>
                  <a:noFill/>
                </a:ln>
                <a:solidFill>
                  <a:srgbClr val="095641"/>
                </a:solidFill>
                <a:effectLst/>
                <a:uLnTx/>
                <a:uFillTx/>
                <a:latin typeface="Arial" panose="020B0604020202020204"/>
              </a:rPr>
              <a:t>Here’s an example of benefits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50" b="1" i="0" u="none" strike="noStrike" kern="0" cap="none" spc="0" normalizeH="0" baseline="0" noProof="0" dirty="0">
                <a:ln>
                  <a:noFill/>
                </a:ln>
                <a:solidFill>
                  <a:srgbClr val="095641"/>
                </a:solidFill>
                <a:effectLst/>
                <a:uLnTx/>
                <a:uFillTx/>
                <a:latin typeface="Arial" panose="020B0604020202020204"/>
              </a:rPr>
              <a:t>paid for a covered accident:</a:t>
            </a:r>
          </a:p>
          <a:p>
            <a:pPr marL="0" marR="0" lvl="0" indent="0" defTabSz="914400" eaLnBrk="1" fontAlgn="auto" latinLnBrk="0" hangingPunct="1">
              <a:lnSpc>
                <a:spcPct val="100000"/>
              </a:lnSpc>
              <a:spcBef>
                <a:spcPts val="0"/>
              </a:spcBef>
              <a:spcAft>
                <a:spcPts val="0"/>
              </a:spcAft>
              <a:buClrTx/>
              <a:buSzTx/>
              <a:buFontTx/>
              <a:buNone/>
              <a:tabLst/>
              <a:defRPr/>
            </a:pPr>
            <a:endParaRPr lang="en-US" sz="1850" b="1" kern="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You’re in a motorcycle accident. You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095641"/>
                </a:solidFill>
                <a:effectLst/>
                <a:uLnTx/>
                <a:uFillTx/>
                <a:latin typeface="Arial" panose="020B0604020202020204"/>
                <a:cs typeface="Arial"/>
              </a:rPr>
              <a:t>are rushed to the hospital and are </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in the ICU for 70 days, then the hospital </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for another 30 days.</a:t>
            </a:r>
            <a:endParaRPr kumimoji="0" lang="en-US" sz="1800" i="0" u="none" strike="noStrike" kern="0" cap="none" spc="0" normalizeH="0" baseline="0" noProof="0" dirty="0">
              <a:ln>
                <a:noFill/>
              </a:ln>
              <a:solidFill>
                <a:srgbClr val="095641"/>
              </a:solidFill>
              <a:effectLst/>
              <a:uLnTx/>
              <a:uFillTx/>
              <a:latin typeface="Arial" panose="020B0604020202020204"/>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p:txBody>
      </p:sp>
      <p:pic>
        <p:nvPicPr>
          <p:cNvPr id="6" name="Picture 5">
            <a:extLst>
              <a:ext uri="{FF2B5EF4-FFF2-40B4-BE49-F238E27FC236}">
                <a16:creationId xmlns:a16="http://schemas.microsoft.com/office/drawing/2014/main" id="{B5BD4A9C-DE9F-9301-A264-1C53B1C2EF22}"/>
              </a:ext>
            </a:extLst>
          </p:cNvPr>
          <p:cNvPicPr>
            <a:picLocks noChangeAspect="1"/>
          </p:cNvPicPr>
          <p:nvPr/>
        </p:nvPicPr>
        <p:blipFill>
          <a:blip r:embed="rId2"/>
          <a:stretch>
            <a:fillRect/>
          </a:stretch>
        </p:blipFill>
        <p:spPr>
          <a:xfrm>
            <a:off x="11404600" y="5562600"/>
            <a:ext cx="1390008" cy="1176630"/>
          </a:xfrm>
          <a:prstGeom prst="rect">
            <a:avLst/>
          </a:prstGeom>
        </p:spPr>
      </p:pic>
      <p:graphicFrame>
        <p:nvGraphicFramePr>
          <p:cNvPr id="7" name="Table 6">
            <a:extLst>
              <a:ext uri="{FF2B5EF4-FFF2-40B4-BE49-F238E27FC236}">
                <a16:creationId xmlns:a16="http://schemas.microsoft.com/office/drawing/2014/main" id="{CF51431F-471F-C0D4-1FDA-55D445312D1F}"/>
              </a:ext>
            </a:extLst>
          </p:cNvPr>
          <p:cNvGraphicFramePr>
            <a:graphicFrameLocks noGrp="1"/>
          </p:cNvGraphicFramePr>
          <p:nvPr>
            <p:extLst>
              <p:ext uri="{D42A27DB-BD31-4B8C-83A1-F6EECF244321}">
                <p14:modId xmlns:p14="http://schemas.microsoft.com/office/powerpoint/2010/main" val="385713304"/>
              </p:ext>
            </p:extLst>
          </p:nvPr>
        </p:nvGraphicFramePr>
        <p:xfrm>
          <a:off x="4851400" y="2133600"/>
          <a:ext cx="6324600" cy="44526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70250421"/>
                    </a:ext>
                  </a:extLst>
                </a:gridCol>
                <a:gridCol w="2819400">
                  <a:extLst>
                    <a:ext uri="{9D8B030D-6E8A-4147-A177-3AD203B41FA5}">
                      <a16:colId xmlns:a16="http://schemas.microsoft.com/office/drawing/2014/main" val="540651147"/>
                    </a:ext>
                  </a:extLst>
                </a:gridCol>
              </a:tblGrid>
              <a:tr h="119662">
                <a:tc>
                  <a:txBody>
                    <a:bodyPr/>
                    <a:lstStyle/>
                    <a:p>
                      <a:r>
                        <a:rPr lang="en-US" sz="1850" dirty="0">
                          <a:solidFill>
                            <a:schemeClr val="tx2"/>
                          </a:solidFill>
                        </a:rPr>
                        <a:t>Benefits Paid to You</a:t>
                      </a:r>
                    </a:p>
                  </a:txBody>
                  <a:tcPr>
                    <a:solidFill>
                      <a:schemeClr val="accent5">
                        <a:lumMod val="20000"/>
                        <a:lumOff val="80000"/>
                      </a:schemeClr>
                    </a:solidFill>
                  </a:tcPr>
                </a:tc>
                <a:tc>
                  <a:txBody>
                    <a:bodyPr/>
                    <a:lstStyle/>
                    <a:p>
                      <a:pPr algn="ctr"/>
                      <a:r>
                        <a:rPr lang="en-US" sz="1850" dirty="0">
                          <a:solidFill>
                            <a:schemeClr val="bg1"/>
                          </a:solidFill>
                        </a:rPr>
                        <a:t>Benefit Amount</a:t>
                      </a:r>
                    </a:p>
                  </a:txBody>
                  <a:tcPr>
                    <a:solidFill>
                      <a:srgbClr val="3B8729"/>
                    </a:solidFill>
                  </a:tcPr>
                </a:tc>
                <a:extLst>
                  <a:ext uri="{0D108BD9-81ED-4DB2-BD59-A6C34878D82A}">
                    <a16:rowId xmlns:a16="http://schemas.microsoft.com/office/drawing/2014/main" val="3583641677"/>
                  </a:ext>
                </a:extLst>
              </a:tr>
              <a:tr h="370840">
                <a:tc>
                  <a:txBody>
                    <a:bodyPr/>
                    <a:lstStyle/>
                    <a:p>
                      <a:r>
                        <a:rPr lang="en-US" sz="1800" dirty="0">
                          <a:solidFill>
                            <a:schemeClr val="tx2"/>
                          </a:solidFill>
                        </a:rPr>
                        <a:t>Air Ambulance</a:t>
                      </a:r>
                    </a:p>
                  </a:txBody>
                  <a:tcPr>
                    <a:solidFill>
                      <a:schemeClr val="accent5">
                        <a:lumMod val="20000"/>
                        <a:lumOff val="80000"/>
                      </a:schemeClr>
                    </a:solidFill>
                  </a:tcPr>
                </a:tc>
                <a:tc>
                  <a:txBody>
                    <a:bodyPr/>
                    <a:lstStyle/>
                    <a:p>
                      <a:pPr algn="ctr"/>
                      <a:r>
                        <a:rPr lang="en-US" sz="1800" dirty="0">
                          <a:solidFill>
                            <a:schemeClr val="bg1"/>
                          </a:solidFill>
                        </a:rPr>
                        <a:t>$300</a:t>
                      </a:r>
                    </a:p>
                  </a:txBody>
                  <a:tcPr>
                    <a:solidFill>
                      <a:srgbClr val="3B8729"/>
                    </a:solidFill>
                  </a:tcPr>
                </a:tc>
                <a:extLst>
                  <a:ext uri="{0D108BD9-81ED-4DB2-BD59-A6C34878D82A}">
                    <a16:rowId xmlns:a16="http://schemas.microsoft.com/office/drawing/2014/main" val="137524145"/>
                  </a:ext>
                </a:extLst>
              </a:tr>
              <a:tr h="370840">
                <a:tc>
                  <a:txBody>
                    <a:bodyPr/>
                    <a:lstStyle/>
                    <a:p>
                      <a:r>
                        <a:rPr lang="en-US" sz="1800" dirty="0">
                          <a:solidFill>
                            <a:schemeClr val="tx2"/>
                          </a:solidFill>
                        </a:rPr>
                        <a:t>Emergency Room</a:t>
                      </a:r>
                    </a:p>
                  </a:txBody>
                  <a:tcPr>
                    <a:solidFill>
                      <a:schemeClr val="accent5">
                        <a:lumMod val="20000"/>
                        <a:lumOff val="80000"/>
                      </a:schemeClr>
                    </a:solidFill>
                  </a:tcPr>
                </a:tc>
                <a:tc>
                  <a:txBody>
                    <a:bodyPr/>
                    <a:lstStyle/>
                    <a:p>
                      <a:pPr algn="ctr"/>
                      <a:r>
                        <a:rPr lang="en-US" sz="1800" dirty="0">
                          <a:solidFill>
                            <a:schemeClr val="bg1"/>
                          </a:solidFill>
                        </a:rPr>
                        <a:t>$150</a:t>
                      </a:r>
                    </a:p>
                  </a:txBody>
                  <a:tcPr>
                    <a:solidFill>
                      <a:srgbClr val="3B8729"/>
                    </a:solidFill>
                  </a:tcPr>
                </a:tc>
                <a:extLst>
                  <a:ext uri="{0D108BD9-81ED-4DB2-BD59-A6C34878D82A}">
                    <a16:rowId xmlns:a16="http://schemas.microsoft.com/office/drawing/2014/main" val="3935091367"/>
                  </a:ext>
                </a:extLst>
              </a:tr>
              <a:tr h="370840">
                <a:tc>
                  <a:txBody>
                    <a:bodyPr/>
                    <a:lstStyle/>
                    <a:p>
                      <a:r>
                        <a:rPr lang="en-US" sz="1800" dirty="0">
                          <a:solidFill>
                            <a:schemeClr val="tx2"/>
                          </a:solidFill>
                        </a:rPr>
                        <a:t>CT Scan</a:t>
                      </a:r>
                    </a:p>
                  </a:txBody>
                  <a:tcPr>
                    <a:solidFill>
                      <a:schemeClr val="accent5">
                        <a:lumMod val="20000"/>
                        <a:lumOff val="80000"/>
                      </a:schemeClr>
                    </a:solidFill>
                  </a:tcPr>
                </a:tc>
                <a:tc>
                  <a:txBody>
                    <a:bodyPr/>
                    <a:lstStyle/>
                    <a:p>
                      <a:pPr algn="ctr"/>
                      <a:r>
                        <a:rPr lang="en-US" sz="1800" dirty="0">
                          <a:solidFill>
                            <a:schemeClr val="bg1"/>
                          </a:solidFill>
                        </a:rPr>
                        <a:t>$225</a:t>
                      </a:r>
                    </a:p>
                  </a:txBody>
                  <a:tcPr>
                    <a:solidFill>
                      <a:srgbClr val="3B8729"/>
                    </a:solidFill>
                  </a:tcPr>
                </a:tc>
                <a:extLst>
                  <a:ext uri="{0D108BD9-81ED-4DB2-BD59-A6C34878D82A}">
                    <a16:rowId xmlns:a16="http://schemas.microsoft.com/office/drawing/2014/main" val="3876777318"/>
                  </a:ext>
                </a:extLst>
              </a:tr>
              <a:tr h="370840">
                <a:tc>
                  <a:txBody>
                    <a:bodyPr/>
                    <a:lstStyle/>
                    <a:p>
                      <a:r>
                        <a:rPr lang="en-US" sz="1800" dirty="0">
                          <a:solidFill>
                            <a:schemeClr val="tx2"/>
                          </a:solidFill>
                        </a:rPr>
                        <a:t>Coma</a:t>
                      </a:r>
                    </a:p>
                  </a:txBody>
                  <a:tcPr>
                    <a:solidFill>
                      <a:schemeClr val="accent5">
                        <a:lumMod val="20000"/>
                        <a:lumOff val="80000"/>
                      </a:schemeClr>
                    </a:solidFill>
                  </a:tcPr>
                </a:tc>
                <a:tc>
                  <a:txBody>
                    <a:bodyPr/>
                    <a:lstStyle/>
                    <a:p>
                      <a:pPr algn="ctr"/>
                      <a:r>
                        <a:rPr lang="en-US" sz="1800" dirty="0">
                          <a:solidFill>
                            <a:schemeClr val="bg1"/>
                          </a:solidFill>
                        </a:rPr>
                        <a:t>$10,000</a:t>
                      </a:r>
                    </a:p>
                  </a:txBody>
                  <a:tcPr>
                    <a:solidFill>
                      <a:srgbClr val="3B8729"/>
                    </a:solidFill>
                  </a:tcPr>
                </a:tc>
                <a:extLst>
                  <a:ext uri="{0D108BD9-81ED-4DB2-BD59-A6C34878D82A}">
                    <a16:rowId xmlns:a16="http://schemas.microsoft.com/office/drawing/2014/main" val="2549252657"/>
                  </a:ext>
                </a:extLst>
              </a:tr>
              <a:tr h="370840">
                <a:tc>
                  <a:txBody>
                    <a:bodyPr/>
                    <a:lstStyle/>
                    <a:p>
                      <a:r>
                        <a:rPr lang="en-US" sz="1800" dirty="0">
                          <a:solidFill>
                            <a:schemeClr val="tx2"/>
                          </a:solidFill>
                        </a:rPr>
                        <a:t>32 Centimeters Laceration</a:t>
                      </a:r>
                    </a:p>
                  </a:txBody>
                  <a:tcPr>
                    <a:solidFill>
                      <a:schemeClr val="accent5">
                        <a:lumMod val="20000"/>
                        <a:lumOff val="80000"/>
                      </a:schemeClr>
                    </a:solidFill>
                  </a:tcPr>
                </a:tc>
                <a:tc>
                  <a:txBody>
                    <a:bodyPr/>
                    <a:lstStyle/>
                    <a:p>
                      <a:pPr algn="ctr"/>
                      <a:r>
                        <a:rPr lang="en-US" sz="1800" dirty="0">
                          <a:solidFill>
                            <a:schemeClr val="bg1"/>
                          </a:solidFill>
                        </a:rPr>
                        <a:t>$400</a:t>
                      </a:r>
                    </a:p>
                  </a:txBody>
                  <a:tcPr>
                    <a:solidFill>
                      <a:srgbClr val="3B8729"/>
                    </a:solidFill>
                  </a:tcPr>
                </a:tc>
                <a:extLst>
                  <a:ext uri="{0D108BD9-81ED-4DB2-BD59-A6C34878D82A}">
                    <a16:rowId xmlns:a16="http://schemas.microsoft.com/office/drawing/2014/main" val="3571731677"/>
                  </a:ext>
                </a:extLst>
              </a:tr>
              <a:tr h="370840">
                <a:tc>
                  <a:txBody>
                    <a:bodyPr/>
                    <a:lstStyle/>
                    <a:p>
                      <a:r>
                        <a:rPr lang="en-US" sz="1800" dirty="0">
                          <a:solidFill>
                            <a:schemeClr val="tx2"/>
                          </a:solidFill>
                        </a:rPr>
                        <a:t>Hospital Admission</a:t>
                      </a:r>
                    </a:p>
                  </a:txBody>
                  <a:tcPr>
                    <a:solidFill>
                      <a:schemeClr val="accent5">
                        <a:lumMod val="20000"/>
                        <a:lumOff val="80000"/>
                      </a:schemeClr>
                    </a:solidFill>
                  </a:tcPr>
                </a:tc>
                <a:tc>
                  <a:txBody>
                    <a:bodyPr/>
                    <a:lstStyle/>
                    <a:p>
                      <a:pPr algn="ctr"/>
                      <a:r>
                        <a:rPr lang="en-US" sz="1800" dirty="0">
                          <a:solidFill>
                            <a:schemeClr val="bg1"/>
                          </a:solidFill>
                        </a:rPr>
                        <a:t>$1,000</a:t>
                      </a:r>
                    </a:p>
                  </a:txBody>
                  <a:tcPr>
                    <a:solidFill>
                      <a:srgbClr val="3B8729"/>
                    </a:solidFill>
                  </a:tcPr>
                </a:tc>
                <a:extLst>
                  <a:ext uri="{0D108BD9-81ED-4DB2-BD59-A6C34878D82A}">
                    <a16:rowId xmlns:a16="http://schemas.microsoft.com/office/drawing/2014/main" val="3370065762"/>
                  </a:ext>
                </a:extLst>
              </a:tr>
              <a:tr h="370840">
                <a:tc>
                  <a:txBody>
                    <a:bodyPr/>
                    <a:lstStyle/>
                    <a:p>
                      <a:r>
                        <a:rPr lang="en-US" sz="1800" dirty="0">
                          <a:solidFill>
                            <a:schemeClr val="tx2"/>
                          </a:solidFill>
                        </a:rPr>
                        <a:t>100 Days Hospital Confinement</a:t>
                      </a:r>
                    </a:p>
                  </a:txBody>
                  <a:tcPr>
                    <a:solidFill>
                      <a:schemeClr val="accent5">
                        <a:lumMod val="20000"/>
                        <a:lumOff val="80000"/>
                      </a:schemeClr>
                    </a:solidFill>
                  </a:tcPr>
                </a:tc>
                <a:tc>
                  <a:txBody>
                    <a:bodyPr/>
                    <a:lstStyle/>
                    <a:p>
                      <a:pPr algn="ctr"/>
                      <a:r>
                        <a:rPr lang="en-US" sz="1800" dirty="0">
                          <a:solidFill>
                            <a:schemeClr val="bg1"/>
                          </a:solidFill>
                        </a:rPr>
                        <a:t>$125 x 100 = $12,500</a:t>
                      </a:r>
                    </a:p>
                  </a:txBody>
                  <a:tcPr>
                    <a:solidFill>
                      <a:srgbClr val="3B8729"/>
                    </a:solidFill>
                  </a:tcPr>
                </a:tc>
                <a:extLst>
                  <a:ext uri="{0D108BD9-81ED-4DB2-BD59-A6C34878D82A}">
                    <a16:rowId xmlns:a16="http://schemas.microsoft.com/office/drawing/2014/main" val="2806431772"/>
                  </a:ext>
                </a:extLst>
              </a:tr>
              <a:tr h="370840">
                <a:tc>
                  <a:txBody>
                    <a:bodyPr/>
                    <a:lstStyle/>
                    <a:p>
                      <a:r>
                        <a:rPr lang="en-US" sz="1800" dirty="0">
                          <a:solidFill>
                            <a:schemeClr val="tx2"/>
                          </a:solidFill>
                        </a:rPr>
                        <a:t>ICU Confinement</a:t>
                      </a:r>
                    </a:p>
                  </a:txBody>
                  <a:tcPr>
                    <a:solidFill>
                      <a:schemeClr val="accent5">
                        <a:lumMod val="20000"/>
                        <a:lumOff val="80000"/>
                      </a:schemeClr>
                    </a:solidFill>
                  </a:tcPr>
                </a:tc>
                <a:tc>
                  <a:txBody>
                    <a:bodyPr/>
                    <a:lstStyle/>
                    <a:p>
                      <a:pPr algn="ctr"/>
                      <a:r>
                        <a:rPr lang="en-US" sz="1800" dirty="0">
                          <a:solidFill>
                            <a:schemeClr val="bg1"/>
                          </a:solidFill>
                        </a:rPr>
                        <a:t>$250 x 30 = $7,500</a:t>
                      </a:r>
                    </a:p>
                  </a:txBody>
                  <a:tcPr>
                    <a:solidFill>
                      <a:srgbClr val="3B8729"/>
                    </a:solidFill>
                  </a:tcPr>
                </a:tc>
                <a:extLst>
                  <a:ext uri="{0D108BD9-81ED-4DB2-BD59-A6C34878D82A}">
                    <a16:rowId xmlns:a16="http://schemas.microsoft.com/office/drawing/2014/main" val="3899271743"/>
                  </a:ext>
                </a:extLst>
              </a:tr>
              <a:tr h="370840">
                <a:tc>
                  <a:txBody>
                    <a:bodyPr/>
                    <a:lstStyle/>
                    <a:p>
                      <a:r>
                        <a:rPr lang="en-US" sz="1800" dirty="0">
                          <a:solidFill>
                            <a:schemeClr val="tx2"/>
                          </a:solidFill>
                        </a:rPr>
                        <a:t>Physician Follow-Up Appt</a:t>
                      </a:r>
                    </a:p>
                  </a:txBody>
                  <a:tcPr>
                    <a:solidFill>
                      <a:schemeClr val="accent5">
                        <a:lumMod val="20000"/>
                        <a:lumOff val="80000"/>
                      </a:schemeClr>
                    </a:solidFill>
                  </a:tcPr>
                </a:tc>
                <a:tc>
                  <a:txBody>
                    <a:bodyPr/>
                    <a:lstStyle/>
                    <a:p>
                      <a:pPr algn="ctr"/>
                      <a:r>
                        <a:rPr lang="en-US" sz="1800" dirty="0">
                          <a:solidFill>
                            <a:schemeClr val="bg1"/>
                          </a:solidFill>
                        </a:rPr>
                        <a:t>$100</a:t>
                      </a:r>
                    </a:p>
                  </a:txBody>
                  <a:tcPr>
                    <a:solidFill>
                      <a:srgbClr val="3B8729"/>
                    </a:solidFill>
                  </a:tcPr>
                </a:tc>
                <a:extLst>
                  <a:ext uri="{0D108BD9-81ED-4DB2-BD59-A6C34878D82A}">
                    <a16:rowId xmlns:a16="http://schemas.microsoft.com/office/drawing/2014/main" val="805690434"/>
                  </a:ext>
                </a:extLst>
              </a:tr>
              <a:tr h="370840">
                <a:tc>
                  <a:txBody>
                    <a:bodyPr/>
                    <a:lstStyle/>
                    <a:p>
                      <a:r>
                        <a:rPr lang="en-US" sz="1800" dirty="0">
                          <a:solidFill>
                            <a:schemeClr val="tx2"/>
                          </a:solidFill>
                        </a:rPr>
                        <a:t>2 Physical Therapy Appt</a:t>
                      </a:r>
                    </a:p>
                  </a:txBody>
                  <a:tcPr>
                    <a:solidFill>
                      <a:schemeClr val="accent5">
                        <a:lumMod val="20000"/>
                        <a:lumOff val="80000"/>
                      </a:schemeClr>
                    </a:solidFill>
                  </a:tcPr>
                </a:tc>
                <a:tc>
                  <a:txBody>
                    <a:bodyPr/>
                    <a:lstStyle/>
                    <a:p>
                      <a:pPr algn="ctr"/>
                      <a:r>
                        <a:rPr lang="en-US" sz="1800" dirty="0">
                          <a:solidFill>
                            <a:schemeClr val="bg1"/>
                          </a:solidFill>
                        </a:rPr>
                        <a:t>2 x $50 = $100</a:t>
                      </a:r>
                    </a:p>
                  </a:txBody>
                  <a:tcPr>
                    <a:solidFill>
                      <a:srgbClr val="3B8729"/>
                    </a:solidFill>
                  </a:tcPr>
                </a:tc>
                <a:extLst>
                  <a:ext uri="{0D108BD9-81ED-4DB2-BD59-A6C34878D82A}">
                    <a16:rowId xmlns:a16="http://schemas.microsoft.com/office/drawing/2014/main" val="1941776963"/>
                  </a:ext>
                </a:extLst>
              </a:tr>
              <a:tr h="370840">
                <a:tc>
                  <a:txBody>
                    <a:bodyPr/>
                    <a:lstStyle/>
                    <a:p>
                      <a:r>
                        <a:rPr lang="en-US" sz="1800" b="1" dirty="0">
                          <a:solidFill>
                            <a:schemeClr val="tx2"/>
                          </a:solidFill>
                        </a:rPr>
                        <a:t>TOTAL</a:t>
                      </a:r>
                    </a:p>
                  </a:txBody>
                  <a:tcPr>
                    <a:solidFill>
                      <a:schemeClr val="accent5">
                        <a:lumMod val="20000"/>
                        <a:lumOff val="80000"/>
                      </a:schemeClr>
                    </a:solidFill>
                  </a:tcPr>
                </a:tc>
                <a:tc>
                  <a:txBody>
                    <a:bodyPr/>
                    <a:lstStyle/>
                    <a:p>
                      <a:pPr algn="ctr"/>
                      <a:r>
                        <a:rPr lang="en-US" sz="1800" b="1" dirty="0">
                          <a:solidFill>
                            <a:schemeClr val="bg1"/>
                          </a:solidFill>
                        </a:rPr>
                        <a:t>$32,275</a:t>
                      </a:r>
                    </a:p>
                  </a:txBody>
                  <a:tcPr>
                    <a:solidFill>
                      <a:srgbClr val="3B8729"/>
                    </a:solidFill>
                  </a:tcPr>
                </a:tc>
                <a:extLst>
                  <a:ext uri="{0D108BD9-81ED-4DB2-BD59-A6C34878D82A}">
                    <a16:rowId xmlns:a16="http://schemas.microsoft.com/office/drawing/2014/main" val="4192684703"/>
                  </a:ext>
                </a:extLst>
              </a:tr>
            </a:tbl>
          </a:graphicData>
        </a:graphic>
      </p:graphicFrame>
    </p:spTree>
    <p:extLst>
      <p:ext uri="{BB962C8B-B14F-4D97-AF65-F5344CB8AC3E}">
        <p14:creationId xmlns:p14="http://schemas.microsoft.com/office/powerpoint/2010/main" val="50450885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Aflac – Critical Illness </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27</a:t>
            </a:fld>
            <a:endParaRPr lang="en-US"/>
          </a:p>
        </p:txBody>
      </p:sp>
      <p:graphicFrame>
        <p:nvGraphicFramePr>
          <p:cNvPr id="2" name="Diagram 1">
            <a:extLst>
              <a:ext uri="{FF2B5EF4-FFF2-40B4-BE49-F238E27FC236}">
                <a16:creationId xmlns:a16="http://schemas.microsoft.com/office/drawing/2014/main" id="{B56F3BE8-F9BF-4278-38AD-9FD2E940D2E5}"/>
              </a:ext>
            </a:extLst>
          </p:cNvPr>
          <p:cNvGraphicFramePr/>
          <p:nvPr>
            <p:extLst>
              <p:ext uri="{D42A27DB-BD31-4B8C-83A1-F6EECF244321}">
                <p14:modId xmlns:p14="http://schemas.microsoft.com/office/powerpoint/2010/main" val="888728985"/>
              </p:ext>
            </p:extLst>
          </p:nvPr>
        </p:nvGraphicFramePr>
        <p:xfrm>
          <a:off x="508000" y="1371600"/>
          <a:ext cx="12420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8C525DF-29EB-80BE-81BB-47A653341A56}"/>
              </a:ext>
            </a:extLst>
          </p:cNvPr>
          <p:cNvSpPr txBox="1"/>
          <p:nvPr/>
        </p:nvSpPr>
        <p:spPr>
          <a:xfrm>
            <a:off x="3453823" y="6503586"/>
            <a:ext cx="6909954" cy="369332"/>
          </a:xfrm>
          <a:prstGeom prst="rect">
            <a:avLst/>
          </a:prstGeom>
          <a:noFill/>
        </p:spPr>
        <p:txBody>
          <a:bodyPr wrap="square">
            <a:spAutoFit/>
          </a:bodyPr>
          <a:lstStyle/>
          <a:p>
            <a:pPr algn="ctr"/>
            <a:r>
              <a:rPr lang="en-US" dirty="0">
                <a:solidFill>
                  <a:schemeClr val="bg1"/>
                </a:solidFill>
              </a:rPr>
              <a:t>See certificate of coverage for details</a:t>
            </a:r>
          </a:p>
        </p:txBody>
      </p:sp>
      <p:sp>
        <p:nvSpPr>
          <p:cNvPr id="15" name="TextBox 14">
            <a:extLst>
              <a:ext uri="{FF2B5EF4-FFF2-40B4-BE49-F238E27FC236}">
                <a16:creationId xmlns:a16="http://schemas.microsoft.com/office/drawing/2014/main" id="{E49A6021-362D-14F4-6C8E-A857E94EDA62}"/>
              </a:ext>
            </a:extLst>
          </p:cNvPr>
          <p:cNvSpPr txBox="1"/>
          <p:nvPr/>
        </p:nvSpPr>
        <p:spPr>
          <a:xfrm>
            <a:off x="1041400" y="950875"/>
            <a:ext cx="11506199" cy="369332"/>
          </a:xfrm>
          <a:prstGeom prst="rect">
            <a:avLst/>
          </a:prstGeom>
          <a:noFill/>
        </p:spPr>
        <p:txBody>
          <a:bodyPr wrap="square">
            <a:spAutoFit/>
          </a:bodyPr>
          <a:lstStyle/>
          <a:p>
            <a:pPr algn="ctr"/>
            <a:r>
              <a:rPr lang="en-US" dirty="0">
                <a:solidFill>
                  <a:schemeClr val="bg1"/>
                </a:solidFill>
                <a:latin typeface="+mj-lt"/>
              </a:rPr>
              <a:t>Aflac group critical illness insurance pays a lump sum to you upon diagnosis of:</a:t>
            </a:r>
          </a:p>
        </p:txBody>
      </p:sp>
      <p:pic>
        <p:nvPicPr>
          <p:cNvPr id="16" name="Picture 15">
            <a:extLst>
              <a:ext uri="{FF2B5EF4-FFF2-40B4-BE49-F238E27FC236}">
                <a16:creationId xmlns:a16="http://schemas.microsoft.com/office/drawing/2014/main" id="{23892536-16F7-DA5D-9452-6A7F7B6D0B08}"/>
              </a:ext>
            </a:extLst>
          </p:cNvPr>
          <p:cNvPicPr>
            <a:picLocks noChangeAspect="1"/>
          </p:cNvPicPr>
          <p:nvPr/>
        </p:nvPicPr>
        <p:blipFill>
          <a:blip r:embed="rId7"/>
          <a:stretch>
            <a:fillRect/>
          </a:stretch>
        </p:blipFill>
        <p:spPr>
          <a:xfrm>
            <a:off x="11404600" y="5562600"/>
            <a:ext cx="1390008" cy="1176630"/>
          </a:xfrm>
          <a:prstGeom prst="rect">
            <a:avLst/>
          </a:prstGeom>
          <a:ln>
            <a:solidFill>
              <a:schemeClr val="bg2"/>
            </a:solidFill>
          </a:ln>
        </p:spPr>
      </p:pic>
    </p:spTree>
    <p:extLst>
      <p:ext uri="{BB962C8B-B14F-4D97-AF65-F5344CB8AC3E}">
        <p14:creationId xmlns:p14="http://schemas.microsoft.com/office/powerpoint/2010/main" val="43564810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sz="3000" dirty="0">
                <a:solidFill>
                  <a:schemeClr val="bg1"/>
                </a:solidFill>
                <a:latin typeface="+mj-lt"/>
                <a:ea typeface="Roboto Condensed"/>
                <a:cs typeface="Arial"/>
              </a:rPr>
              <a:t>Aflac – Hospital Indemnity</a:t>
            </a:r>
            <a:endParaRPr lang="en-US" sz="3000" dirty="0">
              <a:solidFill>
                <a:schemeClr val="bg1"/>
              </a:solidFill>
              <a:latin typeface="+mj-lt"/>
            </a:endParaRP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28</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08000" y="1371600"/>
            <a:ext cx="12420600" cy="5562600"/>
          </a:xfrm>
          <a:prstGeom prst="rect">
            <a:avLst/>
          </a:prstGeom>
          <a:solidFill>
            <a:schemeClr val="bg1"/>
          </a:solidFill>
          <a:ln w="28575">
            <a:solidFill>
              <a:srgbClr val="095641"/>
            </a:solidFill>
          </a:ln>
        </p:spPr>
        <p:txBody>
          <a:bodyPr lIns="91440" tIns="45720" rIns="91440" bIns="45720" anchor="t">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defTabSz="914400">
              <a:lnSpc>
                <a:spcPct val="100000"/>
              </a:lnSpc>
              <a:spcBef>
                <a:spcPts val="0"/>
              </a:spcBef>
              <a:defRPr/>
            </a:pPr>
            <a:r>
              <a:rPr lang="en-US" sz="1800" kern="0" dirty="0">
                <a:solidFill>
                  <a:srgbClr val="095641"/>
                </a:solidFill>
                <a:latin typeface="Arial" panose="020B0604020202020204"/>
                <a:cs typeface="Arial"/>
              </a:rPr>
              <a:t>If you are confined </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to </a:t>
            </a:r>
            <a:r>
              <a:rPr lang="en-US" sz="1800" kern="0" dirty="0">
                <a:solidFill>
                  <a:srgbClr val="095641"/>
                </a:solidFill>
                <a:latin typeface="Arial" panose="020B0604020202020204"/>
                <a:cs typeface="Arial"/>
              </a:rPr>
              <a:t>the hospital</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 </a:t>
            </a:r>
            <a:r>
              <a:rPr lang="en-US" sz="1800" kern="0" dirty="0">
                <a:solidFill>
                  <a:srgbClr val="095641"/>
                </a:solidFill>
                <a:latin typeface="Arial" panose="020B0604020202020204"/>
                <a:cs typeface="Arial"/>
              </a:rPr>
              <a:t>major medical insurance </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will help with </a:t>
            </a:r>
            <a:r>
              <a:rPr lang="en-US" sz="1800" kern="0" dirty="0">
                <a:solidFill>
                  <a:srgbClr val="095641"/>
                </a:solidFill>
                <a:latin typeface="Arial" panose="020B0604020202020204"/>
                <a:cs typeface="Arial"/>
              </a:rPr>
              <a:t>many </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medical expenses</a:t>
            </a:r>
            <a:r>
              <a:rPr lang="en-US" sz="1800" kern="0" dirty="0">
                <a:solidFill>
                  <a:srgbClr val="095641"/>
                </a:solidFill>
                <a:latin typeface="Arial" panose="020B0604020202020204"/>
                <a:cs typeface="Arial"/>
              </a:rPr>
              <a:t>, but you could be left with out-of-pocket expenses. You could also lose pay while you’re out of work. And you can be sure that the bills will keep coming</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 Aflac </a:t>
            </a:r>
            <a:r>
              <a:rPr lang="en-US" sz="1800" kern="0" dirty="0">
                <a:solidFill>
                  <a:srgbClr val="095641"/>
                </a:solidFill>
                <a:latin typeface="Arial" panose="020B0604020202020204"/>
                <a:cs typeface="Arial"/>
              </a:rPr>
              <a:t>is here </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to </a:t>
            </a:r>
            <a:r>
              <a:rPr lang="en-US" sz="1800" kern="0" dirty="0">
                <a:solidFill>
                  <a:srgbClr val="095641"/>
                </a:solidFill>
                <a:latin typeface="Arial" panose="020B0604020202020204"/>
                <a:cs typeface="Arial"/>
              </a:rPr>
              <a:t>help</a:t>
            </a:r>
            <a:r>
              <a:rPr kumimoji="0" lang="en-US" sz="1800" b="0" i="0" u="none" strike="noStrike" kern="0" cap="none" spc="0" normalizeH="0" baseline="0" noProof="0" dirty="0">
                <a:ln>
                  <a:noFill/>
                </a:ln>
                <a:solidFill>
                  <a:srgbClr val="095641"/>
                </a:solidFill>
                <a:effectLst/>
                <a:uLnTx/>
                <a:uFillTx/>
                <a:latin typeface="Arial" panose="020B0604020202020204"/>
                <a:cs typeface="Arial"/>
              </a:rPr>
              <a:t>.</a:t>
            </a:r>
            <a:r>
              <a:rPr lang="en-US" sz="1800" kern="0" dirty="0">
                <a:solidFill>
                  <a:srgbClr val="095641"/>
                </a:solidFill>
                <a:latin typeface="Arial" panose="020B0604020202020204"/>
                <a:cs typeface="Arial"/>
              </a:rPr>
              <a:t> </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sz="1800" kern="0" dirty="0">
              <a:solidFill>
                <a:srgbClr val="095641"/>
              </a:solidFill>
              <a:latin typeface="Arial" panose="020B0604020202020204"/>
            </a:endParaRPr>
          </a:p>
          <a:p>
            <a:pPr algn="ctr" defTabSz="914400">
              <a:lnSpc>
                <a:spcPct val="100000"/>
              </a:lnSpc>
              <a:spcBef>
                <a:spcPts val="0"/>
              </a:spcBef>
              <a:buClrTx/>
              <a:defRPr/>
            </a:pPr>
            <a:r>
              <a:rPr kumimoji="0" lang="en-US" sz="1800" b="1" i="0" u="none" strike="noStrike" kern="0" cap="none" spc="0" normalizeH="0" baseline="0" noProof="0" dirty="0">
                <a:ln>
                  <a:noFill/>
                </a:ln>
                <a:solidFill>
                  <a:srgbClr val="095641"/>
                </a:solidFill>
                <a:effectLst/>
                <a:uLnTx/>
                <a:uFillTx/>
                <a:latin typeface="Arial" panose="020B0604020202020204"/>
                <a:cs typeface="Arial"/>
              </a:rPr>
              <a:t>Here’s an example of benefits paid for a covered </a:t>
            </a:r>
            <a:r>
              <a:rPr lang="en-US" sz="1800" b="1" kern="0" dirty="0">
                <a:solidFill>
                  <a:srgbClr val="095641"/>
                </a:solidFill>
                <a:latin typeface="Arial" panose="020B0604020202020204"/>
                <a:cs typeface="Arial"/>
              </a:rPr>
              <a:t>hospital stay</a:t>
            </a:r>
            <a:r>
              <a:rPr kumimoji="0" lang="en-US" sz="1800" b="1" i="0" u="none" strike="noStrike" kern="0" cap="none" spc="0" normalizeH="0" baseline="0" noProof="0" dirty="0">
                <a:ln>
                  <a:noFill/>
                </a:ln>
                <a:solidFill>
                  <a:srgbClr val="095641"/>
                </a:solidFill>
                <a:effectLst/>
                <a:uLnTx/>
                <a:uFillTx/>
                <a:latin typeface="Arial" panose="020B0604020202020204"/>
                <a:cs typeface="Arial"/>
              </a:rPr>
              <a:t>:</a:t>
            </a:r>
            <a:endParaRPr lang="en-US" sz="1800" b="1" i="0" u="none" strike="noStrike" kern="0" cap="none" spc="0" normalizeH="0" baseline="0" noProof="0" dirty="0">
              <a:ln>
                <a:noFill/>
              </a:ln>
              <a:solidFill>
                <a:srgbClr val="095641"/>
              </a:solidFill>
              <a:effectLst/>
              <a:uLnTx/>
              <a:uFillTx/>
              <a:latin typeface="Arial" panose="020B0604020202020204"/>
              <a:cs typeface="Arial"/>
            </a:endParaRPr>
          </a:p>
          <a:p>
            <a:pPr defTabSz="914400">
              <a:lnSpc>
                <a:spcPct val="100000"/>
              </a:lnSpc>
              <a:spcBef>
                <a:spcPts val="0"/>
              </a:spcBef>
              <a:buClrTx/>
              <a:defRPr/>
            </a:pPr>
            <a:r>
              <a:rPr lang="en-US" sz="1800" b="1" kern="0" dirty="0">
                <a:solidFill>
                  <a:srgbClr val="095641"/>
                </a:solidFill>
                <a:latin typeface="Arial" panose="020B0604020202020204"/>
                <a:cs typeface="Arial"/>
              </a:rPr>
              <a:t>Ruptured Ulcer: </a:t>
            </a:r>
            <a:r>
              <a:rPr lang="en-US" sz="1800" kern="0" dirty="0">
                <a:solidFill>
                  <a:srgbClr val="095641"/>
                </a:solidFill>
                <a:latin typeface="Arial" panose="020B0604020202020204"/>
                <a:cs typeface="Arial"/>
              </a:rPr>
              <a:t>Kim is out of town on a business trip when she experiences abdominal pain and a racing heartbeat. She goes to the hospital, is admitted and taken into surgery. She ends up being hospitalized for 10 days. </a:t>
            </a:r>
            <a:endParaRPr lang="en-US" sz="1800" i="0" u="none" strike="noStrike" kern="0" cap="none" spc="0" normalizeH="0" baseline="0" noProof="0" dirty="0">
              <a:ln>
                <a:noFill/>
              </a:ln>
              <a:solidFill>
                <a:srgbClr val="095641"/>
              </a:solidFill>
              <a:effectLst/>
              <a:uLnTx/>
              <a:uFillTx/>
              <a:latin typeface="Arial" panose="020B0604020202020204"/>
              <a:cs typeface="Arial"/>
            </a:endParaRPr>
          </a:p>
          <a:p>
            <a:pPr defTabSz="914400">
              <a:lnSpc>
                <a:spcPct val="100000"/>
              </a:lnSpc>
              <a:spcBef>
                <a:spcPts val="0"/>
              </a:spcBef>
              <a:buClrTx/>
              <a:buFontTx/>
              <a:defRPr/>
            </a:pPr>
            <a:r>
              <a:rPr lang="en-US" sz="1600" b="1" kern="0" dirty="0">
                <a:solidFill>
                  <a:srgbClr val="095641"/>
                </a:solidFill>
                <a:latin typeface="Arial" panose="020B0604020202020204"/>
                <a:cs typeface="Arial"/>
              </a:rPr>
              <a:t>                       </a:t>
            </a:r>
            <a:endParaRPr lang="en-US" sz="1600" b="1" kern="0" dirty="0">
              <a:solidFill>
                <a:srgbClr val="095641"/>
              </a:solidFill>
              <a:latin typeface="Arial" panose="020B0604020202020204"/>
            </a:endParaRPr>
          </a:p>
          <a:p>
            <a:pPr defTabSz="914400">
              <a:lnSpc>
                <a:spcPct val="100000"/>
              </a:lnSpc>
              <a:spcBef>
                <a:spcPts val="0"/>
              </a:spcBef>
              <a:buClrTx/>
              <a:buFontTx/>
              <a:defRPr/>
            </a:pPr>
            <a:r>
              <a:rPr lang="en-US" sz="1600" b="1" kern="0" dirty="0">
                <a:solidFill>
                  <a:srgbClr val="095641"/>
                </a:solidFill>
                <a:latin typeface="Arial" panose="020B0604020202020204"/>
                <a:cs typeface="Arial"/>
              </a:rPr>
              <a:t>                       </a:t>
            </a:r>
            <a:endParaRPr lang="en-US" sz="1600" b="1" kern="0" dirty="0">
              <a:solidFill>
                <a:srgbClr val="095641"/>
              </a:solidFill>
              <a:latin typeface="Arial" panose="020B0604020202020204"/>
            </a:endParaRPr>
          </a:p>
          <a:p>
            <a:pPr defTabSz="914400">
              <a:lnSpc>
                <a:spcPct val="100000"/>
              </a:lnSpc>
              <a:spcBef>
                <a:spcPts val="0"/>
              </a:spcBef>
              <a:buClrTx/>
              <a:buFontTx/>
              <a:defRPr/>
            </a:pPr>
            <a:endParaRPr lang="en-US" sz="1800" b="1" kern="0" dirty="0">
              <a:solidFill>
                <a:srgbClr val="095641"/>
              </a:solidFill>
              <a:latin typeface="Arial" panose="020B0604020202020204"/>
              <a:cs typeface="Arial"/>
            </a:endParaRPr>
          </a:p>
          <a:p>
            <a:pPr defTabSz="914400">
              <a:lnSpc>
                <a:spcPct val="100000"/>
              </a:lnSpc>
              <a:spcBef>
                <a:spcPts val="0"/>
              </a:spcBef>
              <a:buClrTx/>
              <a:buFontTx/>
              <a:defRPr/>
            </a:pPr>
            <a:r>
              <a:rPr lang="en-US" sz="1800" b="1" kern="0" dirty="0">
                <a:solidFill>
                  <a:srgbClr val="095641"/>
                </a:solidFill>
                <a:latin typeface="Arial" panose="020B0604020202020204"/>
                <a:cs typeface="Arial"/>
              </a:rPr>
              <a:t>Here's what your plan</a:t>
            </a:r>
          </a:p>
          <a:p>
            <a:pPr defTabSz="914400">
              <a:lnSpc>
                <a:spcPct val="100000"/>
              </a:lnSpc>
              <a:spcBef>
                <a:spcPts val="0"/>
              </a:spcBef>
              <a:buClrTx/>
              <a:defRPr/>
            </a:pPr>
            <a:r>
              <a:rPr lang="en-US" sz="1800" b="1" kern="0" dirty="0">
                <a:solidFill>
                  <a:srgbClr val="095641"/>
                </a:solidFill>
                <a:latin typeface="Arial" panose="020B0604020202020204"/>
                <a:cs typeface="Arial"/>
              </a:rPr>
              <a:t>would cover for this example:  </a:t>
            </a:r>
            <a:r>
              <a:rPr lang="en-US" sz="1600" b="1" kern="0" dirty="0">
                <a:solidFill>
                  <a:srgbClr val="095641"/>
                </a:solidFill>
                <a:latin typeface="Arial" panose="020B0604020202020204"/>
                <a:cs typeface="Arial"/>
              </a:rPr>
              <a:t> </a:t>
            </a:r>
            <a:r>
              <a:rPr lang="en-US" sz="1800" b="1" kern="0" dirty="0">
                <a:solidFill>
                  <a:srgbClr val="095641"/>
                </a:solidFill>
                <a:latin typeface="Arial" panose="020B0604020202020204"/>
                <a:cs typeface="Arial"/>
              </a:rPr>
              <a:t>                     </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i="0" u="none" strike="noStrike" kern="0" cap="none" spc="0" normalizeH="0" baseline="0" noProof="0" dirty="0">
              <a:ln>
                <a:noFill/>
              </a:ln>
              <a:solidFill>
                <a:srgbClr val="095641"/>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95641"/>
              </a:solidFill>
              <a:effectLst/>
              <a:uLnTx/>
              <a:uFillTx/>
              <a:latin typeface="Arial" panose="020B0604020202020204"/>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1800" kern="0" dirty="0">
              <a:solidFill>
                <a:srgbClr val="095641"/>
              </a:solidFill>
              <a:latin typeface="Arial" panose="020B0604020202020204"/>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p:txBody>
      </p:sp>
      <p:pic>
        <p:nvPicPr>
          <p:cNvPr id="6" name="Picture 5">
            <a:extLst>
              <a:ext uri="{FF2B5EF4-FFF2-40B4-BE49-F238E27FC236}">
                <a16:creationId xmlns:a16="http://schemas.microsoft.com/office/drawing/2014/main" id="{B5BD4A9C-DE9F-9301-A264-1C53B1C2EF22}"/>
              </a:ext>
            </a:extLst>
          </p:cNvPr>
          <p:cNvPicPr>
            <a:picLocks noChangeAspect="1"/>
          </p:cNvPicPr>
          <p:nvPr/>
        </p:nvPicPr>
        <p:blipFill>
          <a:blip r:embed="rId2"/>
          <a:stretch>
            <a:fillRect/>
          </a:stretch>
        </p:blipFill>
        <p:spPr>
          <a:xfrm>
            <a:off x="11404600" y="5562600"/>
            <a:ext cx="1390008" cy="1176630"/>
          </a:xfrm>
          <a:prstGeom prst="rect">
            <a:avLst/>
          </a:prstGeom>
        </p:spPr>
      </p:pic>
      <p:graphicFrame>
        <p:nvGraphicFramePr>
          <p:cNvPr id="7" name="Table 6">
            <a:extLst>
              <a:ext uri="{FF2B5EF4-FFF2-40B4-BE49-F238E27FC236}">
                <a16:creationId xmlns:a16="http://schemas.microsoft.com/office/drawing/2014/main" id="{66A03F69-A8B2-6520-ECC5-D1C019EE6D1F}"/>
              </a:ext>
            </a:extLst>
          </p:cNvPr>
          <p:cNvGraphicFramePr>
            <a:graphicFrameLocks noGrp="1"/>
          </p:cNvGraphicFramePr>
          <p:nvPr>
            <p:extLst>
              <p:ext uri="{D42A27DB-BD31-4B8C-83A1-F6EECF244321}">
                <p14:modId xmlns:p14="http://schemas.microsoft.com/office/powerpoint/2010/main" val="3545202705"/>
              </p:ext>
            </p:extLst>
          </p:nvPr>
        </p:nvGraphicFramePr>
        <p:xfrm>
          <a:off x="4282617" y="3810000"/>
          <a:ext cx="4876800" cy="2602112"/>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828124757"/>
                    </a:ext>
                  </a:extLst>
                </a:gridCol>
                <a:gridCol w="2438400">
                  <a:extLst>
                    <a:ext uri="{9D8B030D-6E8A-4147-A177-3AD203B41FA5}">
                      <a16:colId xmlns:a16="http://schemas.microsoft.com/office/drawing/2014/main" val="3787344701"/>
                    </a:ext>
                  </a:extLst>
                </a:gridCol>
              </a:tblGrid>
              <a:tr h="498235">
                <a:tc>
                  <a:txBody>
                    <a:bodyPr/>
                    <a:lstStyle/>
                    <a:p>
                      <a:pPr lvl="0">
                        <a:buNone/>
                      </a:pPr>
                      <a:r>
                        <a:rPr lang="en-US" sz="1800" b="0" dirty="0">
                          <a:solidFill>
                            <a:schemeClr val="tx2"/>
                          </a:solidFill>
                        </a:rPr>
                        <a:t>Hospital admission</a:t>
                      </a:r>
                    </a:p>
                  </a:txBody>
                  <a:tcPr>
                    <a:solidFill>
                      <a:schemeClr val="accent5">
                        <a:lumMod val="20000"/>
                        <a:lumOff val="80000"/>
                      </a:schemeClr>
                    </a:solidFill>
                  </a:tcPr>
                </a:tc>
                <a:tc>
                  <a:txBody>
                    <a:bodyPr/>
                    <a:lstStyle/>
                    <a:p>
                      <a:pPr lvl="0" algn="ctr">
                        <a:buNone/>
                      </a:pPr>
                      <a:r>
                        <a:rPr lang="en-US" sz="1800" b="0" dirty="0">
                          <a:solidFill>
                            <a:schemeClr val="bg1"/>
                          </a:solidFill>
                        </a:rPr>
                        <a:t>$1,250</a:t>
                      </a:r>
                    </a:p>
                  </a:txBody>
                  <a:tcPr>
                    <a:solidFill>
                      <a:srgbClr val="3B8729"/>
                    </a:solidFill>
                  </a:tcPr>
                </a:tc>
                <a:extLst>
                  <a:ext uri="{0D108BD9-81ED-4DB2-BD59-A6C34878D82A}">
                    <a16:rowId xmlns:a16="http://schemas.microsoft.com/office/drawing/2014/main" val="312121763"/>
                  </a:ext>
                </a:extLst>
              </a:tr>
              <a:tr h="1220888">
                <a:tc>
                  <a:txBody>
                    <a:bodyPr/>
                    <a:lstStyle/>
                    <a:p>
                      <a:r>
                        <a:rPr lang="en-US" sz="1800" dirty="0">
                          <a:solidFill>
                            <a:schemeClr val="tx2"/>
                          </a:solidFill>
                        </a:rPr>
                        <a:t>Hospital confinement (10 days of $100 per day)</a:t>
                      </a:r>
                    </a:p>
                  </a:txBody>
                  <a:tcPr>
                    <a:solidFill>
                      <a:schemeClr val="accent5">
                        <a:lumMod val="20000"/>
                        <a:lumOff val="80000"/>
                      </a:schemeClr>
                    </a:solidFill>
                  </a:tcPr>
                </a:tc>
                <a:tc>
                  <a:txBody>
                    <a:bodyPr/>
                    <a:lstStyle/>
                    <a:p>
                      <a:pPr algn="ctr"/>
                      <a:r>
                        <a:rPr lang="en-US" sz="1800" b="0" dirty="0">
                          <a:solidFill>
                            <a:schemeClr val="bg1"/>
                          </a:solidFill>
                        </a:rPr>
                        <a:t>$1,000</a:t>
                      </a:r>
                    </a:p>
                  </a:txBody>
                  <a:tcPr anchor="ctr">
                    <a:solidFill>
                      <a:srgbClr val="3B8729"/>
                    </a:solidFill>
                  </a:tcPr>
                </a:tc>
                <a:extLst>
                  <a:ext uri="{0D108BD9-81ED-4DB2-BD59-A6C34878D82A}">
                    <a16:rowId xmlns:a16="http://schemas.microsoft.com/office/drawing/2014/main" val="897657578"/>
                  </a:ext>
                </a:extLst>
              </a:tr>
              <a:tr h="882989">
                <a:tc>
                  <a:txBody>
                    <a:bodyPr/>
                    <a:lstStyle/>
                    <a:p>
                      <a:r>
                        <a:rPr lang="en-US" sz="1800" b="1" dirty="0">
                          <a:solidFill>
                            <a:schemeClr val="tx2"/>
                          </a:solidFill>
                        </a:rPr>
                        <a:t>Total paid to you</a:t>
                      </a:r>
                    </a:p>
                  </a:txBody>
                  <a:tcPr anchor="ctr">
                    <a:solidFill>
                      <a:schemeClr val="accent5">
                        <a:lumMod val="20000"/>
                        <a:lumOff val="80000"/>
                      </a:schemeClr>
                    </a:solidFill>
                  </a:tcPr>
                </a:tc>
                <a:tc>
                  <a:txBody>
                    <a:bodyPr/>
                    <a:lstStyle/>
                    <a:p>
                      <a:pPr algn="ctr"/>
                      <a:r>
                        <a:rPr lang="en-US" sz="1800" b="1" dirty="0">
                          <a:solidFill>
                            <a:schemeClr val="bg1"/>
                          </a:solidFill>
                        </a:rPr>
                        <a:t>$2,250</a:t>
                      </a:r>
                    </a:p>
                  </a:txBody>
                  <a:tcPr anchor="ctr">
                    <a:solidFill>
                      <a:srgbClr val="3B8729"/>
                    </a:solidFill>
                  </a:tcPr>
                </a:tc>
                <a:extLst>
                  <a:ext uri="{0D108BD9-81ED-4DB2-BD59-A6C34878D82A}">
                    <a16:rowId xmlns:a16="http://schemas.microsoft.com/office/drawing/2014/main" val="2202803145"/>
                  </a:ext>
                </a:extLst>
              </a:tr>
            </a:tbl>
          </a:graphicData>
        </a:graphic>
      </p:graphicFrame>
    </p:spTree>
    <p:extLst>
      <p:ext uri="{BB962C8B-B14F-4D97-AF65-F5344CB8AC3E}">
        <p14:creationId xmlns:p14="http://schemas.microsoft.com/office/powerpoint/2010/main" val="71946194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2725400" cy="442282"/>
          </a:xfrm>
        </p:spPr>
        <p:txBody>
          <a:bodyPr/>
          <a:lstStyle/>
          <a:p>
            <a:r>
              <a:rPr lang="en-US" dirty="0">
                <a:solidFill>
                  <a:schemeClr val="bg1"/>
                </a:solidFill>
                <a:latin typeface="+mj-lt"/>
              </a:rPr>
              <a:t>Aflac – Wellness Benefit - $50 for Wellness Screenings on the Critical Illness and Accident Plans</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7" b="0" i="0" u="none" strike="noStrike" kern="0" cap="none" spc="77" normalizeH="0" baseline="0" noProof="0">
                <a:ln>
                  <a:noFill/>
                </a:ln>
                <a:solidFill>
                  <a:srgbClr val="6D6E71"/>
                </a:solidFill>
                <a:effectLst/>
                <a:uLnTx/>
                <a:uFillTx/>
                <a:latin typeface="Arial" panose="020B0604020202020204" pitchFamily="34" charset="0"/>
                <a:cs typeface="Arial" panose="020B0604020202020204" pitchFamily="34" charset="0"/>
              </a:rPr>
              <a:t>BROWN &amp; BROWN  |  </a:t>
            </a:r>
            <a:fld id="{0BDBB283-31B7-430F-95E5-02359FF226F2}" type="slidenum">
              <a:rPr kumimoji="0" lang="en-US" sz="907" b="0" i="0" u="none" strike="noStrike" kern="0" cap="none" spc="77" normalizeH="0" baseline="0" noProof="0" smtClean="0">
                <a:ln>
                  <a:noFill/>
                </a:ln>
                <a:solidFill>
                  <a:srgbClr val="6D6E71"/>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en-US" sz="907" b="0" i="0" u="none" strike="noStrike" kern="0" cap="none" spc="77" normalizeH="0" baseline="0" noProof="0">
              <a:ln>
                <a:noFill/>
              </a:ln>
              <a:solidFill>
                <a:srgbClr val="6D6E71"/>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9537A3F-A455-5A33-A297-DE28E9E8CCCD}"/>
              </a:ext>
            </a:extLst>
          </p:cNvPr>
          <p:cNvSpPr txBox="1"/>
          <p:nvPr/>
        </p:nvSpPr>
        <p:spPr>
          <a:xfrm>
            <a:off x="4021962" y="1399703"/>
            <a:ext cx="691008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panose="020B0604020202020204"/>
              </a:rPr>
              <a:t>There could be cash waiting for you.</a:t>
            </a:r>
          </a:p>
        </p:txBody>
      </p:sp>
      <p:pic>
        <p:nvPicPr>
          <p:cNvPr id="15" name="Picture 14">
            <a:extLst>
              <a:ext uri="{FF2B5EF4-FFF2-40B4-BE49-F238E27FC236}">
                <a16:creationId xmlns:a16="http://schemas.microsoft.com/office/drawing/2014/main" id="{6960629E-2C00-B4D2-294E-C335B9B36600}"/>
              </a:ext>
            </a:extLst>
          </p:cNvPr>
          <p:cNvPicPr>
            <a:picLocks noChangeAspect="1"/>
          </p:cNvPicPr>
          <p:nvPr/>
        </p:nvPicPr>
        <p:blipFill>
          <a:blip r:embed="rId2"/>
          <a:stretch>
            <a:fillRect/>
          </a:stretch>
        </p:blipFill>
        <p:spPr>
          <a:xfrm>
            <a:off x="10566400" y="5895316"/>
            <a:ext cx="2971800" cy="954761"/>
          </a:xfrm>
          <a:prstGeom prst="rect">
            <a:avLst/>
          </a:prstGeom>
        </p:spPr>
      </p:pic>
      <p:sp>
        <p:nvSpPr>
          <p:cNvPr id="2" name="object 10">
            <a:extLst>
              <a:ext uri="{FF2B5EF4-FFF2-40B4-BE49-F238E27FC236}">
                <a16:creationId xmlns:a16="http://schemas.microsoft.com/office/drawing/2014/main" id="{2FD105BD-0DC0-92F3-DAE1-DB96D680DC83}"/>
              </a:ext>
            </a:extLst>
          </p:cNvPr>
          <p:cNvSpPr txBox="1"/>
          <p:nvPr/>
        </p:nvSpPr>
        <p:spPr>
          <a:xfrm>
            <a:off x="1288440" y="2508727"/>
            <a:ext cx="3577270" cy="3028393"/>
          </a:xfrm>
          <a:prstGeom prst="rect">
            <a:avLst/>
          </a:prstGeom>
        </p:spPr>
        <p:txBody>
          <a:bodyPr vert="horz" wrap="square" lIns="0" tIns="12065" rIns="0" bIns="0" rtlCol="0">
            <a:spAutoFit/>
          </a:bodyPr>
          <a:lstStyle/>
          <a:p>
            <a:pPr marL="149225" indent="-136525">
              <a:lnSpc>
                <a:spcPct val="100000"/>
              </a:lnSpc>
              <a:spcBef>
                <a:spcPts val="95"/>
              </a:spcBef>
              <a:buFont typeface="Arial"/>
              <a:buChar char="•"/>
              <a:tabLst>
                <a:tab pos="149225" algn="l"/>
              </a:tabLst>
            </a:pPr>
            <a:r>
              <a:rPr sz="1400" spc="-10" dirty="0">
                <a:solidFill>
                  <a:schemeClr val="bg1"/>
                </a:solidFill>
                <a:latin typeface="+mn-lt"/>
                <a:cs typeface="Calibri"/>
              </a:rPr>
              <a:t>Annual</a:t>
            </a:r>
            <a:r>
              <a:rPr sz="1400" spc="-5" dirty="0">
                <a:solidFill>
                  <a:schemeClr val="bg1"/>
                </a:solidFill>
                <a:latin typeface="+mn-lt"/>
                <a:cs typeface="Calibri"/>
              </a:rPr>
              <a:t> </a:t>
            </a:r>
            <a:r>
              <a:rPr sz="1400" spc="-10" dirty="0">
                <a:solidFill>
                  <a:schemeClr val="bg1"/>
                </a:solidFill>
                <a:latin typeface="+mn-lt"/>
                <a:cs typeface="Calibri"/>
              </a:rPr>
              <a:t>Physical</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dirty="0">
                <a:solidFill>
                  <a:schemeClr val="bg1"/>
                </a:solidFill>
                <a:latin typeface="+mn-lt"/>
                <a:cs typeface="Calibri"/>
              </a:rPr>
              <a:t>Biometric</a:t>
            </a:r>
            <a:r>
              <a:rPr sz="1400" spc="-50" dirty="0">
                <a:solidFill>
                  <a:schemeClr val="bg1"/>
                </a:solidFill>
                <a:latin typeface="+mn-lt"/>
                <a:cs typeface="Calibri"/>
              </a:rPr>
              <a:t> </a:t>
            </a:r>
            <a:r>
              <a:rPr sz="1400" spc="-10" dirty="0">
                <a:solidFill>
                  <a:schemeClr val="bg1"/>
                </a:solidFill>
                <a:latin typeface="+mn-lt"/>
                <a:cs typeface="Calibri"/>
              </a:rPr>
              <a:t>Screening</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Blood</a:t>
            </a:r>
            <a:r>
              <a:rPr sz="1400" spc="-60" dirty="0">
                <a:solidFill>
                  <a:schemeClr val="bg1"/>
                </a:solidFill>
                <a:latin typeface="+mn-lt"/>
                <a:cs typeface="Calibri"/>
              </a:rPr>
              <a:t> </a:t>
            </a:r>
            <a:r>
              <a:rPr sz="1400" spc="-10" dirty="0">
                <a:solidFill>
                  <a:schemeClr val="bg1"/>
                </a:solidFill>
                <a:latin typeface="+mn-lt"/>
                <a:cs typeface="Calibri"/>
              </a:rPr>
              <a:t>Screening</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Blood</a:t>
            </a:r>
            <a:r>
              <a:rPr sz="1400" spc="-60" dirty="0">
                <a:solidFill>
                  <a:schemeClr val="bg1"/>
                </a:solidFill>
                <a:latin typeface="+mn-lt"/>
                <a:cs typeface="Calibri"/>
              </a:rPr>
              <a:t> </a:t>
            </a:r>
            <a:r>
              <a:rPr sz="1400" spc="-10" dirty="0">
                <a:solidFill>
                  <a:schemeClr val="bg1"/>
                </a:solidFill>
                <a:latin typeface="+mn-lt"/>
                <a:cs typeface="Calibri"/>
              </a:rPr>
              <a:t>Test</a:t>
            </a:r>
            <a:r>
              <a:rPr sz="1400" spc="-45" dirty="0">
                <a:solidFill>
                  <a:schemeClr val="bg1"/>
                </a:solidFill>
                <a:latin typeface="+mn-lt"/>
                <a:cs typeface="Calibri"/>
              </a:rPr>
              <a:t> </a:t>
            </a:r>
            <a:r>
              <a:rPr sz="1400" dirty="0">
                <a:solidFill>
                  <a:schemeClr val="bg1"/>
                </a:solidFill>
                <a:latin typeface="+mn-lt"/>
                <a:cs typeface="Calibri"/>
              </a:rPr>
              <a:t>for</a:t>
            </a:r>
            <a:r>
              <a:rPr sz="1400" spc="-50" dirty="0">
                <a:solidFill>
                  <a:schemeClr val="bg1"/>
                </a:solidFill>
                <a:latin typeface="+mn-lt"/>
                <a:cs typeface="Calibri"/>
              </a:rPr>
              <a:t> </a:t>
            </a:r>
            <a:r>
              <a:rPr sz="1400" spc="-10" dirty="0">
                <a:solidFill>
                  <a:schemeClr val="bg1"/>
                </a:solidFill>
                <a:latin typeface="+mn-lt"/>
                <a:cs typeface="Calibri"/>
              </a:rPr>
              <a:t>Triglycerides</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Bone</a:t>
            </a:r>
            <a:r>
              <a:rPr sz="1400" spc="-45" dirty="0">
                <a:solidFill>
                  <a:schemeClr val="bg1"/>
                </a:solidFill>
                <a:latin typeface="+mn-lt"/>
                <a:cs typeface="Calibri"/>
              </a:rPr>
              <a:t> </a:t>
            </a:r>
            <a:r>
              <a:rPr sz="1400" spc="-10" dirty="0">
                <a:solidFill>
                  <a:schemeClr val="bg1"/>
                </a:solidFill>
                <a:latin typeface="+mn-lt"/>
                <a:cs typeface="Calibri"/>
              </a:rPr>
              <a:t>Marrow</a:t>
            </a:r>
            <a:r>
              <a:rPr sz="1400" spc="-50" dirty="0">
                <a:solidFill>
                  <a:schemeClr val="bg1"/>
                </a:solidFill>
                <a:latin typeface="+mn-lt"/>
                <a:cs typeface="Calibri"/>
              </a:rPr>
              <a:t> </a:t>
            </a:r>
            <a:r>
              <a:rPr sz="1400" spc="-10" dirty="0">
                <a:solidFill>
                  <a:schemeClr val="bg1"/>
                </a:solidFill>
                <a:latin typeface="+mn-lt"/>
                <a:cs typeface="Calibri"/>
              </a:rPr>
              <a:t>Testing</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Breast</a:t>
            </a:r>
            <a:r>
              <a:rPr sz="1400" spc="-45" dirty="0">
                <a:solidFill>
                  <a:schemeClr val="bg1"/>
                </a:solidFill>
                <a:latin typeface="+mn-lt"/>
                <a:cs typeface="Calibri"/>
              </a:rPr>
              <a:t> </a:t>
            </a:r>
            <a:r>
              <a:rPr sz="1400" spc="-10" dirty="0">
                <a:solidFill>
                  <a:schemeClr val="bg1"/>
                </a:solidFill>
                <a:latin typeface="+mn-lt"/>
                <a:cs typeface="Calibri"/>
              </a:rPr>
              <a:t>Ultrasound</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70" dirty="0">
                <a:solidFill>
                  <a:schemeClr val="bg1"/>
                </a:solidFill>
                <a:latin typeface="+mn-lt"/>
                <a:cs typeface="Calibri"/>
              </a:rPr>
              <a:t>CA</a:t>
            </a:r>
            <a:r>
              <a:rPr sz="1400" spc="10" dirty="0">
                <a:solidFill>
                  <a:schemeClr val="bg1"/>
                </a:solidFill>
                <a:latin typeface="+mn-lt"/>
                <a:cs typeface="Calibri"/>
              </a:rPr>
              <a:t> </a:t>
            </a:r>
            <a:r>
              <a:rPr sz="1400" spc="-25" dirty="0">
                <a:solidFill>
                  <a:schemeClr val="bg1"/>
                </a:solidFill>
                <a:latin typeface="+mn-lt"/>
                <a:cs typeface="Calibri"/>
              </a:rPr>
              <a:t>125</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75" dirty="0">
                <a:solidFill>
                  <a:schemeClr val="bg1"/>
                </a:solidFill>
                <a:latin typeface="+mn-lt"/>
                <a:cs typeface="Calibri"/>
              </a:rPr>
              <a:t>CA</a:t>
            </a:r>
            <a:r>
              <a:rPr sz="1400" spc="5" dirty="0">
                <a:solidFill>
                  <a:schemeClr val="bg1"/>
                </a:solidFill>
                <a:latin typeface="+mn-lt"/>
                <a:cs typeface="Calibri"/>
              </a:rPr>
              <a:t> </a:t>
            </a:r>
            <a:r>
              <a:rPr sz="1400" spc="-75" dirty="0">
                <a:solidFill>
                  <a:schemeClr val="bg1"/>
                </a:solidFill>
                <a:latin typeface="+mn-lt"/>
                <a:cs typeface="Calibri"/>
              </a:rPr>
              <a:t>15-</a:t>
            </a:r>
            <a:r>
              <a:rPr sz="1400" spc="-50" dirty="0">
                <a:solidFill>
                  <a:schemeClr val="bg1"/>
                </a:solidFill>
                <a:latin typeface="+mn-lt"/>
                <a:cs typeface="Calibri"/>
              </a:rPr>
              <a:t>3</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25" dirty="0">
                <a:solidFill>
                  <a:schemeClr val="bg1"/>
                </a:solidFill>
                <a:latin typeface="+mn-lt"/>
                <a:cs typeface="Calibri"/>
              </a:rPr>
              <a:t>CEA</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45" dirty="0">
                <a:solidFill>
                  <a:schemeClr val="bg1"/>
                </a:solidFill>
                <a:latin typeface="+mn-lt"/>
                <a:cs typeface="Calibri"/>
              </a:rPr>
              <a:t>Chest</a:t>
            </a:r>
            <a:r>
              <a:rPr sz="1400" spc="5" dirty="0">
                <a:solidFill>
                  <a:schemeClr val="bg1"/>
                </a:solidFill>
                <a:latin typeface="+mn-lt"/>
                <a:cs typeface="Calibri"/>
              </a:rPr>
              <a:t> </a:t>
            </a:r>
            <a:r>
              <a:rPr sz="1400" spc="-55" dirty="0">
                <a:solidFill>
                  <a:schemeClr val="bg1"/>
                </a:solidFill>
                <a:latin typeface="+mn-lt"/>
                <a:cs typeface="Calibri"/>
              </a:rPr>
              <a:t>X-</a:t>
            </a:r>
            <a:r>
              <a:rPr sz="1400" spc="-25" dirty="0">
                <a:solidFill>
                  <a:schemeClr val="bg1"/>
                </a:solidFill>
                <a:latin typeface="+mn-lt"/>
                <a:cs typeface="Calibri"/>
              </a:rPr>
              <a:t>Ray</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Colonoscopy</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35" dirty="0">
                <a:solidFill>
                  <a:schemeClr val="bg1"/>
                </a:solidFill>
                <a:latin typeface="+mn-lt"/>
                <a:cs typeface="Calibri"/>
              </a:rPr>
              <a:t>DNA</a:t>
            </a:r>
            <a:r>
              <a:rPr sz="1400" spc="-45" dirty="0">
                <a:solidFill>
                  <a:schemeClr val="bg1"/>
                </a:solidFill>
                <a:latin typeface="+mn-lt"/>
                <a:cs typeface="Calibri"/>
              </a:rPr>
              <a:t> </a:t>
            </a:r>
            <a:r>
              <a:rPr sz="1400" spc="-10" dirty="0">
                <a:solidFill>
                  <a:schemeClr val="bg1"/>
                </a:solidFill>
                <a:latin typeface="+mn-lt"/>
                <a:cs typeface="Calibri"/>
              </a:rPr>
              <a:t>Stool</a:t>
            </a:r>
            <a:r>
              <a:rPr sz="1400" spc="-40" dirty="0">
                <a:solidFill>
                  <a:schemeClr val="bg1"/>
                </a:solidFill>
                <a:latin typeface="+mn-lt"/>
                <a:cs typeface="Calibri"/>
              </a:rPr>
              <a:t> </a:t>
            </a:r>
            <a:r>
              <a:rPr sz="1400" spc="-10" dirty="0">
                <a:solidFill>
                  <a:schemeClr val="bg1"/>
                </a:solidFill>
                <a:latin typeface="+mn-lt"/>
                <a:cs typeface="Calibri"/>
              </a:rPr>
              <a:t>Analysis</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65" dirty="0">
                <a:solidFill>
                  <a:schemeClr val="bg1"/>
                </a:solidFill>
                <a:latin typeface="+mn-lt"/>
                <a:cs typeface="Calibri"/>
              </a:rPr>
              <a:t>Eye</a:t>
            </a:r>
            <a:r>
              <a:rPr sz="1400" dirty="0">
                <a:solidFill>
                  <a:schemeClr val="bg1"/>
                </a:solidFill>
                <a:latin typeface="+mn-lt"/>
                <a:cs typeface="Calibri"/>
              </a:rPr>
              <a:t> </a:t>
            </a:r>
            <a:r>
              <a:rPr sz="1400" spc="-10" dirty="0">
                <a:solidFill>
                  <a:schemeClr val="bg1"/>
                </a:solidFill>
                <a:latin typeface="+mn-lt"/>
                <a:cs typeface="Calibri"/>
              </a:rPr>
              <a:t>Examinations</a:t>
            </a:r>
            <a:endParaRPr sz="1400" dirty="0">
              <a:solidFill>
                <a:schemeClr val="bg1"/>
              </a:solidFill>
              <a:latin typeface="+mn-lt"/>
              <a:cs typeface="Calibri"/>
            </a:endParaRPr>
          </a:p>
          <a:p>
            <a:pPr marL="12700">
              <a:lnSpc>
                <a:spcPct val="100000"/>
              </a:lnSpc>
              <a:tabLst>
                <a:tab pos="149225" algn="l"/>
              </a:tabLst>
            </a:pPr>
            <a:endParaRPr sz="1400" dirty="0">
              <a:solidFill>
                <a:schemeClr val="bg1"/>
              </a:solidFill>
              <a:latin typeface="+mn-lt"/>
              <a:cs typeface="Calibri"/>
            </a:endParaRPr>
          </a:p>
        </p:txBody>
      </p:sp>
      <p:sp>
        <p:nvSpPr>
          <p:cNvPr id="4" name="object 10">
            <a:extLst>
              <a:ext uri="{FF2B5EF4-FFF2-40B4-BE49-F238E27FC236}">
                <a16:creationId xmlns:a16="http://schemas.microsoft.com/office/drawing/2014/main" id="{AB2E3BD7-ADF1-A0D6-5E1D-C762B83E50C5}"/>
              </a:ext>
            </a:extLst>
          </p:cNvPr>
          <p:cNvSpPr txBox="1"/>
          <p:nvPr/>
        </p:nvSpPr>
        <p:spPr>
          <a:xfrm>
            <a:off x="5384800" y="2521543"/>
            <a:ext cx="3048000" cy="1997150"/>
          </a:xfrm>
          <a:prstGeom prst="rect">
            <a:avLst/>
          </a:prstGeom>
        </p:spPr>
        <p:txBody>
          <a:bodyPr vert="horz" wrap="square" lIns="0" tIns="12065" rIns="0" bIns="0" rtlCol="0">
            <a:spAutoFit/>
          </a:bodyPr>
          <a:lstStyle/>
          <a:p>
            <a:pPr marL="149225" indent="-136525">
              <a:lnSpc>
                <a:spcPct val="100000"/>
              </a:lnSpc>
              <a:buFont typeface="Arial"/>
              <a:buChar char="•"/>
              <a:tabLst>
                <a:tab pos="149225" algn="l"/>
              </a:tabLst>
            </a:pPr>
            <a:r>
              <a:rPr sz="1400" spc="-10" dirty="0">
                <a:solidFill>
                  <a:schemeClr val="bg1"/>
                </a:solidFill>
                <a:latin typeface="+mn-lt"/>
                <a:cs typeface="Calibri"/>
              </a:rPr>
              <a:t>Fasting</a:t>
            </a:r>
            <a:r>
              <a:rPr sz="1400" spc="-35" dirty="0">
                <a:solidFill>
                  <a:schemeClr val="bg1"/>
                </a:solidFill>
                <a:latin typeface="+mn-lt"/>
                <a:cs typeface="Calibri"/>
              </a:rPr>
              <a:t> </a:t>
            </a:r>
            <a:r>
              <a:rPr sz="1400" spc="-10" dirty="0">
                <a:solidFill>
                  <a:schemeClr val="bg1"/>
                </a:solidFill>
                <a:latin typeface="+mn-lt"/>
                <a:cs typeface="Calibri"/>
              </a:rPr>
              <a:t>Blood</a:t>
            </a:r>
            <a:r>
              <a:rPr sz="1400" spc="-60" dirty="0">
                <a:solidFill>
                  <a:schemeClr val="bg1"/>
                </a:solidFill>
                <a:latin typeface="+mn-lt"/>
                <a:cs typeface="Calibri"/>
              </a:rPr>
              <a:t> </a:t>
            </a:r>
            <a:r>
              <a:rPr sz="1400" spc="-10" dirty="0">
                <a:solidFill>
                  <a:schemeClr val="bg1"/>
                </a:solidFill>
                <a:latin typeface="+mn-lt"/>
                <a:cs typeface="Calibri"/>
              </a:rPr>
              <a:t>Glucose</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Flexible</a:t>
            </a:r>
            <a:r>
              <a:rPr sz="1400" spc="-5" dirty="0">
                <a:solidFill>
                  <a:schemeClr val="bg1"/>
                </a:solidFill>
                <a:latin typeface="+mn-lt"/>
                <a:cs typeface="Calibri"/>
              </a:rPr>
              <a:t> </a:t>
            </a:r>
            <a:r>
              <a:rPr sz="1400" spc="-10" dirty="0">
                <a:solidFill>
                  <a:schemeClr val="bg1"/>
                </a:solidFill>
                <a:latin typeface="+mn-lt"/>
                <a:cs typeface="Calibri"/>
              </a:rPr>
              <a:t>Sigmoidoscopy</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10" dirty="0">
                <a:solidFill>
                  <a:schemeClr val="bg1"/>
                </a:solidFill>
                <a:latin typeface="+mn-lt"/>
                <a:cs typeface="Calibri"/>
              </a:rPr>
              <a:t>Hemoccult</a:t>
            </a:r>
            <a:r>
              <a:rPr sz="1400" spc="-15" dirty="0">
                <a:solidFill>
                  <a:schemeClr val="bg1"/>
                </a:solidFill>
                <a:latin typeface="+mn-lt"/>
                <a:cs typeface="Calibri"/>
              </a:rPr>
              <a:t> </a:t>
            </a:r>
            <a:r>
              <a:rPr sz="1400" spc="-10" dirty="0">
                <a:solidFill>
                  <a:schemeClr val="bg1"/>
                </a:solidFill>
                <a:latin typeface="+mn-lt"/>
                <a:cs typeface="Calibri"/>
              </a:rPr>
              <a:t>Stool</a:t>
            </a:r>
            <a:r>
              <a:rPr sz="1400" spc="-15" dirty="0">
                <a:solidFill>
                  <a:schemeClr val="bg1"/>
                </a:solidFill>
                <a:latin typeface="+mn-lt"/>
                <a:cs typeface="Calibri"/>
              </a:rPr>
              <a:t> </a:t>
            </a:r>
            <a:r>
              <a:rPr sz="1400" spc="-10" dirty="0">
                <a:solidFill>
                  <a:schemeClr val="bg1"/>
                </a:solidFill>
                <a:latin typeface="+mn-lt"/>
                <a:cs typeface="Calibri"/>
              </a:rPr>
              <a:t>Analysis</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65" dirty="0">
                <a:solidFill>
                  <a:schemeClr val="bg1"/>
                </a:solidFill>
                <a:latin typeface="+mn-lt"/>
                <a:cs typeface="Calibri"/>
              </a:rPr>
              <a:t>HIV</a:t>
            </a:r>
            <a:r>
              <a:rPr sz="1400" spc="-15" dirty="0">
                <a:solidFill>
                  <a:schemeClr val="bg1"/>
                </a:solidFill>
                <a:latin typeface="+mn-lt"/>
                <a:cs typeface="Calibri"/>
              </a:rPr>
              <a:t> </a:t>
            </a:r>
            <a:r>
              <a:rPr sz="1400" spc="-70" dirty="0">
                <a:solidFill>
                  <a:schemeClr val="bg1"/>
                </a:solidFill>
                <a:latin typeface="+mn-lt"/>
                <a:cs typeface="Calibri"/>
              </a:rPr>
              <a:t>(Human</a:t>
            </a:r>
            <a:r>
              <a:rPr sz="1400" spc="5" dirty="0">
                <a:solidFill>
                  <a:schemeClr val="bg1"/>
                </a:solidFill>
                <a:latin typeface="+mn-lt"/>
                <a:cs typeface="Calibri"/>
              </a:rPr>
              <a:t> </a:t>
            </a:r>
            <a:r>
              <a:rPr sz="1400" spc="-50" dirty="0">
                <a:solidFill>
                  <a:schemeClr val="bg1"/>
                </a:solidFill>
                <a:latin typeface="+mn-lt"/>
                <a:cs typeface="Calibri"/>
              </a:rPr>
              <a:t>Immunodeficiency)</a:t>
            </a:r>
            <a:endParaRPr sz="1400" dirty="0">
              <a:solidFill>
                <a:schemeClr val="bg1"/>
              </a:solidFill>
              <a:latin typeface="+mn-lt"/>
              <a:cs typeface="Calibri"/>
            </a:endParaRPr>
          </a:p>
          <a:p>
            <a:pPr marL="149225" indent="-136525">
              <a:lnSpc>
                <a:spcPct val="100000"/>
              </a:lnSpc>
              <a:buFont typeface="Arial"/>
              <a:buChar char="•"/>
              <a:tabLst>
                <a:tab pos="149225" algn="l"/>
              </a:tabLst>
            </a:pPr>
            <a:r>
              <a:rPr sz="1400" spc="-70" dirty="0">
                <a:solidFill>
                  <a:schemeClr val="bg1"/>
                </a:solidFill>
                <a:latin typeface="+mn-lt"/>
                <a:cs typeface="Calibri"/>
              </a:rPr>
              <a:t>HPV</a:t>
            </a:r>
            <a:r>
              <a:rPr sz="1400" spc="10" dirty="0">
                <a:solidFill>
                  <a:schemeClr val="bg1"/>
                </a:solidFill>
                <a:latin typeface="+mn-lt"/>
                <a:cs typeface="Calibri"/>
              </a:rPr>
              <a:t> </a:t>
            </a:r>
            <a:r>
              <a:rPr sz="1400" spc="-75" dirty="0">
                <a:solidFill>
                  <a:schemeClr val="bg1"/>
                </a:solidFill>
                <a:latin typeface="+mn-lt"/>
                <a:cs typeface="Calibri"/>
              </a:rPr>
              <a:t>(Human</a:t>
            </a:r>
            <a:r>
              <a:rPr sz="1400" spc="35" dirty="0">
                <a:solidFill>
                  <a:schemeClr val="bg1"/>
                </a:solidFill>
                <a:latin typeface="+mn-lt"/>
                <a:cs typeface="Calibri"/>
              </a:rPr>
              <a:t> </a:t>
            </a:r>
            <a:r>
              <a:rPr sz="1400" spc="-10" dirty="0">
                <a:solidFill>
                  <a:schemeClr val="bg1"/>
                </a:solidFill>
                <a:latin typeface="+mn-lt"/>
                <a:cs typeface="Calibri"/>
              </a:rPr>
              <a:t>Papillomavirus)</a:t>
            </a:r>
            <a:endParaRPr sz="1400" dirty="0">
              <a:solidFill>
                <a:schemeClr val="bg1"/>
              </a:solidFill>
              <a:latin typeface="+mn-lt"/>
              <a:cs typeface="Calibri"/>
            </a:endParaRPr>
          </a:p>
          <a:p>
            <a:pPr marL="149225" indent="-136525">
              <a:lnSpc>
                <a:spcPct val="100000"/>
              </a:lnSpc>
              <a:spcBef>
                <a:spcPts val="40"/>
              </a:spcBef>
              <a:buFont typeface="Arial"/>
              <a:buChar char="•"/>
              <a:tabLst>
                <a:tab pos="149225" algn="l"/>
              </a:tabLst>
            </a:pPr>
            <a:r>
              <a:rPr sz="1400" spc="-75" dirty="0">
                <a:solidFill>
                  <a:schemeClr val="bg1"/>
                </a:solidFill>
                <a:latin typeface="+mn-lt"/>
                <a:cs typeface="Calibri"/>
              </a:rPr>
              <a:t>HSN</a:t>
            </a:r>
            <a:r>
              <a:rPr sz="1400" spc="10" dirty="0">
                <a:solidFill>
                  <a:schemeClr val="bg1"/>
                </a:solidFill>
                <a:latin typeface="+mn-lt"/>
                <a:cs typeface="Calibri"/>
              </a:rPr>
              <a:t> </a:t>
            </a:r>
            <a:r>
              <a:rPr sz="1400" spc="-10" dirty="0">
                <a:solidFill>
                  <a:schemeClr val="bg1"/>
                </a:solidFill>
                <a:latin typeface="+mn-lt"/>
                <a:cs typeface="Calibri"/>
              </a:rPr>
              <a:t>Strains</a:t>
            </a:r>
            <a:endParaRPr lang="en-US" sz="1400" spc="-10" dirty="0">
              <a:solidFill>
                <a:schemeClr val="bg1"/>
              </a:solidFill>
              <a:latin typeface="+mn-lt"/>
              <a:cs typeface="Calibri"/>
            </a:endParaRPr>
          </a:p>
          <a:p>
            <a:pPr marL="151130" marR="195580" indent="-139065">
              <a:lnSpc>
                <a:spcPts val="1190"/>
              </a:lnSpc>
              <a:spcBef>
                <a:spcPts val="145"/>
              </a:spcBef>
              <a:buFont typeface="Arial"/>
              <a:buChar char="•"/>
              <a:tabLst>
                <a:tab pos="151130" algn="l"/>
              </a:tabLst>
            </a:pPr>
            <a:r>
              <a:rPr lang="en-US" sz="1400" spc="-10" dirty="0">
                <a:solidFill>
                  <a:schemeClr val="bg1"/>
                </a:solidFill>
                <a:latin typeface="+mj-lt"/>
                <a:cs typeface="Calibri"/>
              </a:rPr>
              <a:t>Human</a:t>
            </a:r>
            <a:r>
              <a:rPr lang="en-US" sz="1400" spc="-100" dirty="0">
                <a:solidFill>
                  <a:schemeClr val="bg1"/>
                </a:solidFill>
                <a:latin typeface="+mj-lt"/>
                <a:cs typeface="Calibri"/>
              </a:rPr>
              <a:t> </a:t>
            </a:r>
            <a:r>
              <a:rPr lang="en-US" sz="1400" spc="-10" dirty="0">
                <a:solidFill>
                  <a:schemeClr val="bg1"/>
                </a:solidFill>
                <a:latin typeface="+mj-lt"/>
                <a:cs typeface="Calibri"/>
              </a:rPr>
              <a:t>Coronavirus Testing</a:t>
            </a:r>
            <a:endParaRPr lang="en-US" sz="1400" dirty="0">
              <a:solidFill>
                <a:schemeClr val="bg1"/>
              </a:solidFill>
              <a:latin typeface="+mj-lt"/>
              <a:cs typeface="Calibri"/>
            </a:endParaRPr>
          </a:p>
          <a:p>
            <a:pPr marL="151130" indent="-138430">
              <a:lnSpc>
                <a:spcPts val="1170"/>
              </a:lnSpc>
              <a:buFont typeface="Arial"/>
              <a:buChar char="•"/>
              <a:tabLst>
                <a:tab pos="151130" algn="l"/>
              </a:tabLst>
            </a:pPr>
            <a:r>
              <a:rPr lang="en-US" sz="1400" spc="-10" dirty="0">
                <a:solidFill>
                  <a:schemeClr val="bg1"/>
                </a:solidFill>
                <a:latin typeface="+mj-lt"/>
                <a:cs typeface="Calibri"/>
              </a:rPr>
              <a:t>Immunizations</a:t>
            </a:r>
            <a:endParaRPr lang="en-US" sz="1400" dirty="0">
              <a:solidFill>
                <a:schemeClr val="bg1"/>
              </a:solidFill>
              <a:latin typeface="+mj-lt"/>
              <a:cs typeface="Calibri"/>
            </a:endParaRPr>
          </a:p>
          <a:p>
            <a:pPr marL="151130" indent="-138430">
              <a:lnSpc>
                <a:spcPct val="100000"/>
              </a:lnSpc>
              <a:buFont typeface="Arial"/>
              <a:buChar char="•"/>
              <a:tabLst>
                <a:tab pos="151130" algn="l"/>
              </a:tabLst>
            </a:pPr>
            <a:r>
              <a:rPr lang="en-US" sz="1400" spc="-10" dirty="0">
                <a:solidFill>
                  <a:schemeClr val="bg1"/>
                </a:solidFill>
                <a:latin typeface="+mj-lt"/>
                <a:cs typeface="Calibri"/>
              </a:rPr>
              <a:t>Mammogram</a:t>
            </a:r>
            <a:endParaRPr lang="en-US" sz="1400" dirty="0">
              <a:solidFill>
                <a:schemeClr val="bg1"/>
              </a:solidFill>
              <a:latin typeface="+mj-lt"/>
              <a:cs typeface="Calibri"/>
            </a:endParaRPr>
          </a:p>
          <a:p>
            <a:pPr marL="151130" marR="247015" indent="-139065">
              <a:lnSpc>
                <a:spcPts val="1190"/>
              </a:lnSpc>
              <a:spcBef>
                <a:spcPts val="45"/>
              </a:spcBef>
              <a:buFont typeface="Arial"/>
              <a:buChar char="•"/>
              <a:tabLst>
                <a:tab pos="151130" algn="l"/>
              </a:tabLst>
            </a:pPr>
            <a:endParaRPr sz="1400" dirty="0">
              <a:solidFill>
                <a:schemeClr val="bg1"/>
              </a:solidFill>
              <a:latin typeface="+mj-lt"/>
              <a:cs typeface="Calibri"/>
            </a:endParaRPr>
          </a:p>
        </p:txBody>
      </p:sp>
      <p:sp>
        <p:nvSpPr>
          <p:cNvPr id="9" name="object 10">
            <a:extLst>
              <a:ext uri="{FF2B5EF4-FFF2-40B4-BE49-F238E27FC236}">
                <a16:creationId xmlns:a16="http://schemas.microsoft.com/office/drawing/2014/main" id="{5F26CEC3-F423-A7CA-D43E-C223B36A12EF}"/>
              </a:ext>
            </a:extLst>
          </p:cNvPr>
          <p:cNvSpPr txBox="1"/>
          <p:nvPr/>
        </p:nvSpPr>
        <p:spPr>
          <a:xfrm>
            <a:off x="9423400" y="2329087"/>
            <a:ext cx="3577271" cy="2382062"/>
          </a:xfrm>
          <a:prstGeom prst="rect">
            <a:avLst/>
          </a:prstGeom>
        </p:spPr>
        <p:txBody>
          <a:bodyPr vert="horz" wrap="square" lIns="0" tIns="12065" rIns="0" bIns="0" rtlCol="0">
            <a:spAutoFit/>
          </a:bodyPr>
          <a:lstStyle/>
          <a:p>
            <a:pPr marL="151130" marR="247015" indent="-139065">
              <a:spcBef>
                <a:spcPts val="45"/>
              </a:spcBef>
              <a:buFont typeface="Arial"/>
              <a:buChar char="•"/>
              <a:tabLst>
                <a:tab pos="151130" algn="l"/>
              </a:tabLst>
            </a:pPr>
            <a:r>
              <a:rPr lang="en-US" sz="1400" spc="-10" dirty="0">
                <a:solidFill>
                  <a:schemeClr val="bg1"/>
                </a:solidFill>
                <a:latin typeface="+mj-lt"/>
                <a:cs typeface="Calibri"/>
              </a:rPr>
              <a:t>Non-Diagnostic </a:t>
            </a:r>
            <a:r>
              <a:rPr lang="en-US" sz="1400" dirty="0">
                <a:solidFill>
                  <a:schemeClr val="bg1"/>
                </a:solidFill>
                <a:latin typeface="+mj-lt"/>
                <a:cs typeface="Calibri"/>
              </a:rPr>
              <a:t>Vascular</a:t>
            </a:r>
            <a:r>
              <a:rPr lang="en-US" sz="1400" spc="-80" dirty="0">
                <a:solidFill>
                  <a:schemeClr val="bg1"/>
                </a:solidFill>
                <a:latin typeface="+mj-lt"/>
                <a:cs typeface="Calibri"/>
              </a:rPr>
              <a:t> </a:t>
            </a:r>
            <a:r>
              <a:rPr lang="en-US" sz="1400" spc="-10" dirty="0">
                <a:solidFill>
                  <a:schemeClr val="bg1"/>
                </a:solidFill>
                <a:latin typeface="+mj-lt"/>
                <a:cs typeface="Calibri"/>
              </a:rPr>
              <a:t>Screening</a:t>
            </a:r>
            <a:endParaRPr lang="en-US" sz="1400" dirty="0">
              <a:solidFill>
                <a:schemeClr val="bg1"/>
              </a:solidFill>
              <a:latin typeface="+mj-lt"/>
              <a:cs typeface="Calibri"/>
            </a:endParaRPr>
          </a:p>
          <a:p>
            <a:pPr marL="151130" indent="-138430">
              <a:buFont typeface="Arial"/>
              <a:buChar char="•"/>
              <a:tabLst>
                <a:tab pos="151130" algn="l"/>
              </a:tabLst>
            </a:pPr>
            <a:r>
              <a:rPr lang="en-US" sz="1400" spc="-65" dirty="0">
                <a:solidFill>
                  <a:schemeClr val="bg1"/>
                </a:solidFill>
                <a:latin typeface="+mj-lt"/>
                <a:cs typeface="Calibri"/>
              </a:rPr>
              <a:t>Pap</a:t>
            </a:r>
            <a:r>
              <a:rPr lang="en-US" sz="1400" spc="-5" dirty="0">
                <a:solidFill>
                  <a:schemeClr val="bg1"/>
                </a:solidFill>
                <a:latin typeface="+mj-lt"/>
                <a:cs typeface="Calibri"/>
              </a:rPr>
              <a:t> </a:t>
            </a:r>
            <a:r>
              <a:rPr lang="en-US" sz="1400" spc="-10" dirty="0">
                <a:solidFill>
                  <a:schemeClr val="bg1"/>
                </a:solidFill>
                <a:latin typeface="+mj-lt"/>
                <a:cs typeface="Calibri"/>
              </a:rPr>
              <a:t>Smear</a:t>
            </a:r>
            <a:endParaRPr lang="en-US" sz="1400" dirty="0">
              <a:solidFill>
                <a:schemeClr val="bg1"/>
              </a:solidFill>
              <a:latin typeface="+mj-lt"/>
              <a:cs typeface="Calibri"/>
            </a:endParaRPr>
          </a:p>
          <a:p>
            <a:pPr marL="151130" indent="-138430">
              <a:buFont typeface="Arial"/>
              <a:buChar char="•"/>
              <a:tabLst>
                <a:tab pos="151130" algn="l"/>
              </a:tabLst>
            </a:pPr>
            <a:r>
              <a:rPr lang="en-US" sz="1400" spc="-90" dirty="0">
                <a:solidFill>
                  <a:schemeClr val="bg1"/>
                </a:solidFill>
                <a:latin typeface="+mj-lt"/>
                <a:cs typeface="Calibri"/>
              </a:rPr>
              <a:t>PSA</a:t>
            </a:r>
            <a:r>
              <a:rPr lang="en-US" sz="1400" spc="20" dirty="0">
                <a:solidFill>
                  <a:schemeClr val="bg1"/>
                </a:solidFill>
                <a:latin typeface="+mj-lt"/>
                <a:cs typeface="Calibri"/>
              </a:rPr>
              <a:t> </a:t>
            </a:r>
            <a:r>
              <a:rPr lang="en-US" sz="1400" spc="-20" dirty="0">
                <a:solidFill>
                  <a:schemeClr val="bg1"/>
                </a:solidFill>
                <a:latin typeface="+mj-lt"/>
                <a:cs typeface="Calibri"/>
              </a:rPr>
              <a:t>Test</a:t>
            </a:r>
            <a:endParaRPr lang="en-US" sz="1400" dirty="0">
              <a:solidFill>
                <a:schemeClr val="bg1"/>
              </a:solidFill>
              <a:latin typeface="+mj-lt"/>
              <a:cs typeface="Calibri"/>
            </a:endParaRPr>
          </a:p>
          <a:p>
            <a:pPr marL="151130" indent="-138430">
              <a:buFont typeface="Arial"/>
              <a:buChar char="•"/>
              <a:tabLst>
                <a:tab pos="151130" algn="l"/>
              </a:tabLst>
            </a:pPr>
            <a:r>
              <a:rPr lang="en-US" sz="1400" dirty="0">
                <a:solidFill>
                  <a:schemeClr val="bg1"/>
                </a:solidFill>
                <a:latin typeface="+mj-lt"/>
                <a:cs typeface="Calibri"/>
              </a:rPr>
              <a:t>Serum</a:t>
            </a:r>
            <a:r>
              <a:rPr lang="en-US" sz="1400" spc="-25" dirty="0">
                <a:solidFill>
                  <a:schemeClr val="bg1"/>
                </a:solidFill>
                <a:latin typeface="+mj-lt"/>
                <a:cs typeface="Calibri"/>
              </a:rPr>
              <a:t> </a:t>
            </a:r>
            <a:r>
              <a:rPr lang="en-US" sz="1400" spc="-10" dirty="0">
                <a:solidFill>
                  <a:schemeClr val="bg1"/>
                </a:solidFill>
                <a:latin typeface="+mj-lt"/>
                <a:cs typeface="Calibri"/>
              </a:rPr>
              <a:t>Cholesterol</a:t>
            </a:r>
            <a:r>
              <a:rPr lang="en-US" sz="1400" spc="-25" dirty="0">
                <a:solidFill>
                  <a:schemeClr val="bg1"/>
                </a:solidFill>
                <a:latin typeface="+mj-lt"/>
                <a:cs typeface="Calibri"/>
              </a:rPr>
              <a:t> </a:t>
            </a:r>
            <a:r>
              <a:rPr lang="en-US" sz="1400" spc="-20" dirty="0">
                <a:solidFill>
                  <a:schemeClr val="bg1"/>
                </a:solidFill>
                <a:latin typeface="+mj-lt"/>
                <a:cs typeface="Calibri"/>
              </a:rPr>
              <a:t>Test</a:t>
            </a:r>
            <a:endParaRPr lang="en-US" sz="1400" dirty="0">
              <a:solidFill>
                <a:schemeClr val="bg1"/>
              </a:solidFill>
              <a:latin typeface="+mj-lt"/>
              <a:cs typeface="Calibri"/>
            </a:endParaRPr>
          </a:p>
          <a:p>
            <a:pPr marL="151130" indent="-138430">
              <a:buFont typeface="Arial"/>
              <a:buChar char="•"/>
              <a:tabLst>
                <a:tab pos="151130" algn="l"/>
              </a:tabLst>
            </a:pPr>
            <a:r>
              <a:rPr lang="en-US" sz="1400" spc="-65" dirty="0">
                <a:solidFill>
                  <a:schemeClr val="bg1"/>
                </a:solidFill>
                <a:latin typeface="+mj-lt"/>
                <a:cs typeface="Calibri"/>
              </a:rPr>
              <a:t>Serum</a:t>
            </a:r>
            <a:r>
              <a:rPr lang="en-US" sz="1400" spc="20" dirty="0">
                <a:solidFill>
                  <a:schemeClr val="bg1"/>
                </a:solidFill>
                <a:latin typeface="+mj-lt"/>
                <a:cs typeface="Calibri"/>
              </a:rPr>
              <a:t> </a:t>
            </a:r>
            <a:r>
              <a:rPr lang="en-US" sz="1400" spc="-10" dirty="0">
                <a:solidFill>
                  <a:schemeClr val="bg1"/>
                </a:solidFill>
                <a:latin typeface="+mj-lt"/>
                <a:cs typeface="Calibri"/>
              </a:rPr>
              <a:t>Protein</a:t>
            </a:r>
            <a:endParaRPr lang="en-US" sz="1400" dirty="0">
              <a:solidFill>
                <a:schemeClr val="bg1"/>
              </a:solidFill>
              <a:latin typeface="+mj-lt"/>
              <a:cs typeface="Calibri"/>
            </a:endParaRPr>
          </a:p>
          <a:p>
            <a:pPr marL="151130" indent="-138430">
              <a:buFont typeface="Arial"/>
              <a:buChar char="•"/>
              <a:tabLst>
                <a:tab pos="151130" algn="l"/>
              </a:tabLst>
            </a:pPr>
            <a:r>
              <a:rPr lang="en-US" sz="1400" spc="-10" dirty="0">
                <a:solidFill>
                  <a:schemeClr val="bg1"/>
                </a:solidFill>
                <a:latin typeface="+mj-lt"/>
                <a:cs typeface="Calibri"/>
              </a:rPr>
              <a:t>Skin</a:t>
            </a:r>
            <a:r>
              <a:rPr lang="en-US" sz="1400" spc="-65" dirty="0">
                <a:solidFill>
                  <a:schemeClr val="bg1"/>
                </a:solidFill>
                <a:latin typeface="+mj-lt"/>
                <a:cs typeface="Calibri"/>
              </a:rPr>
              <a:t> </a:t>
            </a:r>
            <a:r>
              <a:rPr lang="en-US" sz="1400" spc="-10" dirty="0">
                <a:solidFill>
                  <a:schemeClr val="bg1"/>
                </a:solidFill>
                <a:latin typeface="+mj-lt"/>
                <a:cs typeface="Calibri"/>
              </a:rPr>
              <a:t>Cancer</a:t>
            </a:r>
            <a:r>
              <a:rPr lang="en-US" sz="1400" spc="-45" dirty="0">
                <a:solidFill>
                  <a:schemeClr val="bg1"/>
                </a:solidFill>
                <a:latin typeface="+mj-lt"/>
                <a:cs typeface="Calibri"/>
              </a:rPr>
              <a:t> </a:t>
            </a:r>
            <a:r>
              <a:rPr lang="en-US" sz="1400" spc="-10" dirty="0">
                <a:solidFill>
                  <a:schemeClr val="bg1"/>
                </a:solidFill>
                <a:latin typeface="+mj-lt"/>
                <a:cs typeface="Calibri"/>
              </a:rPr>
              <a:t>Screening</a:t>
            </a:r>
            <a:endParaRPr lang="en-US" sz="1400" dirty="0">
              <a:solidFill>
                <a:schemeClr val="bg1"/>
              </a:solidFill>
              <a:latin typeface="+mj-lt"/>
              <a:cs typeface="Calibri"/>
            </a:endParaRPr>
          </a:p>
          <a:p>
            <a:pPr marL="151130" indent="-138430">
              <a:buFont typeface="Arial"/>
              <a:buChar char="•"/>
              <a:tabLst>
                <a:tab pos="151130" algn="l"/>
              </a:tabLst>
            </a:pPr>
            <a:r>
              <a:rPr lang="en-US" sz="1400" spc="-50" dirty="0">
                <a:solidFill>
                  <a:schemeClr val="bg1"/>
                </a:solidFill>
                <a:latin typeface="+mj-lt"/>
                <a:cs typeface="Calibri"/>
              </a:rPr>
              <a:t>Spinal</a:t>
            </a:r>
            <a:r>
              <a:rPr lang="en-US" sz="1400" spc="-20" dirty="0">
                <a:solidFill>
                  <a:schemeClr val="bg1"/>
                </a:solidFill>
                <a:latin typeface="+mj-lt"/>
                <a:cs typeface="Calibri"/>
              </a:rPr>
              <a:t> </a:t>
            </a:r>
            <a:r>
              <a:rPr lang="en-US" sz="1400" spc="-60" dirty="0">
                <a:solidFill>
                  <a:schemeClr val="bg1"/>
                </a:solidFill>
                <a:latin typeface="+mj-lt"/>
                <a:cs typeface="Calibri"/>
              </a:rPr>
              <a:t>CT</a:t>
            </a:r>
            <a:r>
              <a:rPr lang="en-US" sz="1400" spc="-10" dirty="0">
                <a:solidFill>
                  <a:schemeClr val="bg1"/>
                </a:solidFill>
                <a:latin typeface="+mj-lt"/>
                <a:cs typeface="Calibri"/>
              </a:rPr>
              <a:t> Screening</a:t>
            </a:r>
            <a:endParaRPr lang="en-US" sz="1400" dirty="0">
              <a:solidFill>
                <a:schemeClr val="bg1"/>
              </a:solidFill>
              <a:latin typeface="+mj-lt"/>
              <a:cs typeface="Calibri"/>
            </a:endParaRPr>
          </a:p>
          <a:p>
            <a:pPr marL="151130" marR="5080" indent="-139065">
              <a:spcBef>
                <a:spcPts val="5"/>
              </a:spcBef>
              <a:buFont typeface="Arial"/>
              <a:buChar char="•"/>
              <a:tabLst>
                <a:tab pos="151130" algn="l"/>
              </a:tabLst>
            </a:pPr>
            <a:r>
              <a:rPr lang="en-US" sz="1400" spc="-10" dirty="0">
                <a:solidFill>
                  <a:schemeClr val="bg1"/>
                </a:solidFill>
                <a:latin typeface="+mj-lt"/>
                <a:cs typeface="Calibri"/>
              </a:rPr>
              <a:t>Stress</a:t>
            </a:r>
            <a:r>
              <a:rPr lang="en-US" sz="1400" spc="-75" dirty="0">
                <a:solidFill>
                  <a:schemeClr val="bg1"/>
                </a:solidFill>
                <a:latin typeface="+mj-lt"/>
                <a:cs typeface="Calibri"/>
              </a:rPr>
              <a:t> </a:t>
            </a:r>
            <a:r>
              <a:rPr lang="en-US" sz="1400" spc="-10" dirty="0">
                <a:solidFill>
                  <a:schemeClr val="bg1"/>
                </a:solidFill>
                <a:latin typeface="+mj-lt"/>
                <a:cs typeface="Calibri"/>
              </a:rPr>
              <a:t>Test</a:t>
            </a:r>
            <a:r>
              <a:rPr lang="en-US" sz="1400" spc="-85" dirty="0">
                <a:solidFill>
                  <a:schemeClr val="bg1"/>
                </a:solidFill>
                <a:latin typeface="+mj-lt"/>
                <a:cs typeface="Calibri"/>
              </a:rPr>
              <a:t> </a:t>
            </a:r>
            <a:r>
              <a:rPr lang="en-US" sz="1400" spc="-35" dirty="0">
                <a:solidFill>
                  <a:schemeClr val="bg1"/>
                </a:solidFill>
                <a:latin typeface="+mj-lt"/>
                <a:cs typeface="Calibri"/>
              </a:rPr>
              <a:t>on</a:t>
            </a:r>
            <a:r>
              <a:rPr lang="en-US" sz="1400" spc="-85" dirty="0">
                <a:solidFill>
                  <a:schemeClr val="bg1"/>
                </a:solidFill>
                <a:latin typeface="+mj-lt"/>
                <a:cs typeface="Calibri"/>
              </a:rPr>
              <a:t> </a:t>
            </a:r>
            <a:r>
              <a:rPr lang="en-US" sz="1400" dirty="0">
                <a:solidFill>
                  <a:schemeClr val="bg1"/>
                </a:solidFill>
                <a:latin typeface="+mj-lt"/>
                <a:cs typeface="Calibri"/>
              </a:rPr>
              <a:t>Bicycle</a:t>
            </a:r>
            <a:r>
              <a:rPr lang="en-US" sz="1400" spc="5" dirty="0">
                <a:solidFill>
                  <a:schemeClr val="bg1"/>
                </a:solidFill>
                <a:latin typeface="+mj-lt"/>
                <a:cs typeface="Calibri"/>
              </a:rPr>
              <a:t> </a:t>
            </a:r>
            <a:r>
              <a:rPr lang="en-US" sz="1400" spc="-25" dirty="0">
                <a:solidFill>
                  <a:schemeClr val="bg1"/>
                </a:solidFill>
                <a:latin typeface="+mj-lt"/>
                <a:cs typeface="Calibri"/>
              </a:rPr>
              <a:t>or</a:t>
            </a:r>
            <a:r>
              <a:rPr lang="en-US" sz="1400" spc="-10" dirty="0">
                <a:solidFill>
                  <a:schemeClr val="bg1"/>
                </a:solidFill>
                <a:latin typeface="+mj-lt"/>
                <a:cs typeface="Calibri"/>
              </a:rPr>
              <a:t> Treadmill</a:t>
            </a:r>
            <a:endParaRPr lang="en-US" sz="1400" dirty="0">
              <a:solidFill>
                <a:schemeClr val="bg1"/>
              </a:solidFill>
              <a:latin typeface="+mj-lt"/>
              <a:cs typeface="Calibri"/>
            </a:endParaRPr>
          </a:p>
          <a:p>
            <a:pPr marL="151130" indent="-138430">
              <a:buFont typeface="Arial"/>
              <a:buChar char="•"/>
              <a:tabLst>
                <a:tab pos="151130" algn="l"/>
              </a:tabLst>
            </a:pPr>
            <a:r>
              <a:rPr lang="en-US" sz="1400" spc="-10" dirty="0">
                <a:solidFill>
                  <a:schemeClr val="bg1"/>
                </a:solidFill>
                <a:latin typeface="+mj-lt"/>
                <a:cs typeface="Calibri"/>
              </a:rPr>
              <a:t>Thermography</a:t>
            </a:r>
            <a:endParaRPr lang="en-US" sz="1400" dirty="0">
              <a:solidFill>
                <a:schemeClr val="bg1"/>
              </a:solidFill>
              <a:latin typeface="+mj-lt"/>
              <a:cs typeface="Calibri"/>
            </a:endParaRPr>
          </a:p>
          <a:p>
            <a:pPr marL="151130" indent="-138430">
              <a:buFont typeface="Arial"/>
              <a:buChar char="•"/>
              <a:tabLst>
                <a:tab pos="151130" algn="l"/>
              </a:tabLst>
            </a:pPr>
            <a:r>
              <a:rPr lang="en-US" sz="1400" spc="-10" dirty="0">
                <a:solidFill>
                  <a:schemeClr val="bg1"/>
                </a:solidFill>
                <a:latin typeface="+mj-lt"/>
                <a:cs typeface="Calibri"/>
              </a:rPr>
              <a:t>Ultrasound</a:t>
            </a:r>
            <a:endParaRPr lang="en-US" sz="1400" dirty="0">
              <a:solidFill>
                <a:schemeClr val="bg1"/>
              </a:solidFill>
              <a:latin typeface="+mj-lt"/>
              <a:cs typeface="Calibri"/>
            </a:endParaRPr>
          </a:p>
          <a:p>
            <a:pPr marL="151130" indent="-138430">
              <a:buFont typeface="Arial"/>
              <a:buChar char="•"/>
              <a:tabLst>
                <a:tab pos="151130" algn="l"/>
              </a:tabLst>
            </a:pPr>
            <a:r>
              <a:rPr lang="en-US" sz="1400" spc="-10" dirty="0">
                <a:solidFill>
                  <a:schemeClr val="bg1"/>
                </a:solidFill>
                <a:latin typeface="+mj-lt"/>
                <a:cs typeface="Calibri"/>
              </a:rPr>
              <a:t>Urinalysis</a:t>
            </a:r>
            <a:endParaRPr sz="1400" dirty="0">
              <a:solidFill>
                <a:schemeClr val="bg1"/>
              </a:solidFill>
              <a:latin typeface="+mj-lt"/>
              <a:cs typeface="Calibri"/>
            </a:endParaRPr>
          </a:p>
        </p:txBody>
      </p:sp>
      <p:sp>
        <p:nvSpPr>
          <p:cNvPr id="11" name="TextBox 10">
            <a:extLst>
              <a:ext uri="{FF2B5EF4-FFF2-40B4-BE49-F238E27FC236}">
                <a16:creationId xmlns:a16="http://schemas.microsoft.com/office/drawing/2014/main" id="{F6690A73-0324-D053-A10B-E37114835902}"/>
              </a:ext>
            </a:extLst>
          </p:cNvPr>
          <p:cNvSpPr txBox="1"/>
          <p:nvPr/>
        </p:nvSpPr>
        <p:spPr>
          <a:xfrm>
            <a:off x="525474" y="2025134"/>
            <a:ext cx="11989981" cy="369332"/>
          </a:xfrm>
          <a:prstGeom prst="rect">
            <a:avLst/>
          </a:prstGeom>
          <a:noFill/>
        </p:spPr>
        <p:txBody>
          <a:bodyPr wrap="square">
            <a:spAutoFit/>
          </a:bodyPr>
          <a:lstStyle/>
          <a:p>
            <a:pPr marL="27305" algn="just">
              <a:lnSpc>
                <a:spcPct val="100000"/>
              </a:lnSpc>
              <a:spcBef>
                <a:spcPts val="445"/>
              </a:spcBef>
            </a:pPr>
            <a:r>
              <a:rPr lang="en-US" sz="1800" b="1" spc="-50" dirty="0">
                <a:solidFill>
                  <a:schemeClr val="bg1"/>
                </a:solidFill>
                <a:latin typeface="Calibri"/>
                <a:cs typeface="Calibri"/>
              </a:rPr>
              <a:t>Covered</a:t>
            </a:r>
            <a:r>
              <a:rPr lang="en-US" sz="1800" b="1" dirty="0">
                <a:solidFill>
                  <a:schemeClr val="bg1"/>
                </a:solidFill>
                <a:latin typeface="Calibri"/>
                <a:cs typeface="Calibri"/>
              </a:rPr>
              <a:t> </a:t>
            </a:r>
            <a:r>
              <a:rPr lang="en-US" sz="1800" b="1" spc="-45" dirty="0">
                <a:solidFill>
                  <a:schemeClr val="bg1"/>
                </a:solidFill>
                <a:latin typeface="Calibri"/>
                <a:cs typeface="Calibri"/>
              </a:rPr>
              <a:t>tests</a:t>
            </a:r>
            <a:r>
              <a:rPr lang="en-US" sz="1800" b="1" spc="-20" dirty="0">
                <a:solidFill>
                  <a:schemeClr val="bg1"/>
                </a:solidFill>
                <a:latin typeface="Calibri"/>
                <a:cs typeface="Calibri"/>
              </a:rPr>
              <a:t> </a:t>
            </a:r>
            <a:r>
              <a:rPr lang="en-US" sz="1800" b="1" spc="-50" dirty="0">
                <a:solidFill>
                  <a:schemeClr val="bg1"/>
                </a:solidFill>
                <a:latin typeface="Calibri"/>
                <a:cs typeface="Calibri"/>
              </a:rPr>
              <a:t>include,</a:t>
            </a:r>
            <a:r>
              <a:rPr lang="en-US" sz="1800" b="1" spc="-25" dirty="0">
                <a:solidFill>
                  <a:schemeClr val="bg1"/>
                </a:solidFill>
                <a:latin typeface="Calibri"/>
                <a:cs typeface="Calibri"/>
              </a:rPr>
              <a:t> </a:t>
            </a:r>
            <a:r>
              <a:rPr lang="en-US" sz="1800" b="1" spc="-60" dirty="0">
                <a:solidFill>
                  <a:schemeClr val="bg1"/>
                </a:solidFill>
                <a:latin typeface="Calibri"/>
                <a:cs typeface="Calibri"/>
              </a:rPr>
              <a:t>but</a:t>
            </a:r>
            <a:r>
              <a:rPr lang="en-US" sz="1800" b="1" spc="-5" dirty="0">
                <a:solidFill>
                  <a:schemeClr val="bg1"/>
                </a:solidFill>
                <a:latin typeface="Calibri"/>
                <a:cs typeface="Calibri"/>
              </a:rPr>
              <a:t> </a:t>
            </a:r>
            <a:r>
              <a:rPr lang="en-US" sz="1800" b="1" spc="-50" dirty="0">
                <a:solidFill>
                  <a:schemeClr val="bg1"/>
                </a:solidFill>
                <a:latin typeface="Calibri"/>
                <a:cs typeface="Calibri"/>
              </a:rPr>
              <a:t>are</a:t>
            </a:r>
            <a:r>
              <a:rPr lang="en-US" sz="1800" b="1" spc="-20" dirty="0">
                <a:solidFill>
                  <a:schemeClr val="bg1"/>
                </a:solidFill>
                <a:latin typeface="Calibri"/>
                <a:cs typeface="Calibri"/>
              </a:rPr>
              <a:t> </a:t>
            </a:r>
            <a:r>
              <a:rPr lang="en-US" sz="1800" b="1" spc="-55" dirty="0">
                <a:solidFill>
                  <a:schemeClr val="bg1"/>
                </a:solidFill>
                <a:latin typeface="Calibri"/>
                <a:cs typeface="Calibri"/>
              </a:rPr>
              <a:t>not</a:t>
            </a:r>
            <a:r>
              <a:rPr lang="en-US" sz="1800" b="1" spc="-30" dirty="0">
                <a:solidFill>
                  <a:schemeClr val="bg1"/>
                </a:solidFill>
                <a:latin typeface="Calibri"/>
                <a:cs typeface="Calibri"/>
              </a:rPr>
              <a:t> </a:t>
            </a:r>
            <a:r>
              <a:rPr lang="en-US" sz="1800" b="1" spc="-50" dirty="0">
                <a:solidFill>
                  <a:schemeClr val="bg1"/>
                </a:solidFill>
                <a:latin typeface="Calibri"/>
                <a:cs typeface="Calibri"/>
              </a:rPr>
              <a:t>limited</a:t>
            </a:r>
            <a:r>
              <a:rPr lang="en-US" sz="1800" b="1" dirty="0">
                <a:solidFill>
                  <a:schemeClr val="bg1"/>
                </a:solidFill>
                <a:latin typeface="Calibri"/>
                <a:cs typeface="Calibri"/>
              </a:rPr>
              <a:t> </a:t>
            </a:r>
            <a:r>
              <a:rPr lang="en-US" sz="1800" b="1" spc="-45" dirty="0">
                <a:solidFill>
                  <a:schemeClr val="bg1"/>
                </a:solidFill>
                <a:latin typeface="Calibri"/>
                <a:cs typeface="Calibri"/>
              </a:rPr>
              <a:t>to,</a:t>
            </a:r>
            <a:r>
              <a:rPr lang="en-US" sz="1800" b="1" spc="-25" dirty="0">
                <a:solidFill>
                  <a:schemeClr val="bg1"/>
                </a:solidFill>
                <a:latin typeface="Calibri"/>
                <a:cs typeface="Calibri"/>
              </a:rPr>
              <a:t> </a:t>
            </a:r>
            <a:r>
              <a:rPr lang="en-US" sz="1800" b="1" spc="-55" dirty="0">
                <a:solidFill>
                  <a:schemeClr val="bg1"/>
                </a:solidFill>
                <a:latin typeface="Calibri"/>
                <a:cs typeface="Calibri"/>
              </a:rPr>
              <a:t>the</a:t>
            </a:r>
            <a:r>
              <a:rPr lang="en-US" sz="1800" b="1" spc="-20" dirty="0">
                <a:solidFill>
                  <a:schemeClr val="bg1"/>
                </a:solidFill>
                <a:latin typeface="Calibri"/>
                <a:cs typeface="Calibri"/>
              </a:rPr>
              <a:t> </a:t>
            </a:r>
            <a:r>
              <a:rPr lang="en-US" sz="1800" b="1" spc="-10" dirty="0">
                <a:solidFill>
                  <a:schemeClr val="bg1"/>
                </a:solidFill>
                <a:latin typeface="Calibri"/>
                <a:cs typeface="Calibri"/>
              </a:rPr>
              <a:t>following:</a:t>
            </a:r>
            <a:endParaRPr lang="en-US" sz="1800" dirty="0">
              <a:solidFill>
                <a:schemeClr val="bg1"/>
              </a:solidFill>
              <a:latin typeface="Calibri"/>
              <a:cs typeface="Calibri"/>
            </a:endParaRPr>
          </a:p>
        </p:txBody>
      </p:sp>
      <p:pic>
        <p:nvPicPr>
          <p:cNvPr id="14" name="object 20">
            <a:extLst>
              <a:ext uri="{FF2B5EF4-FFF2-40B4-BE49-F238E27FC236}">
                <a16:creationId xmlns:a16="http://schemas.microsoft.com/office/drawing/2014/main" id="{E37CFCA3-AF64-C12E-4AC5-5E1E5ED5B274}"/>
              </a:ext>
            </a:extLst>
          </p:cNvPr>
          <p:cNvPicPr/>
          <p:nvPr/>
        </p:nvPicPr>
        <p:blipFill rotWithShape="1">
          <a:blip r:embed="rId3" cstate="print"/>
          <a:srcRect l="4297" r="6639"/>
          <a:stretch/>
        </p:blipFill>
        <p:spPr>
          <a:xfrm>
            <a:off x="3937000" y="5230461"/>
            <a:ext cx="5791200" cy="1949153"/>
          </a:xfrm>
          <a:prstGeom prst="rect">
            <a:avLst/>
          </a:prstGeom>
        </p:spPr>
      </p:pic>
    </p:spTree>
    <p:extLst>
      <p:ext uri="{BB962C8B-B14F-4D97-AF65-F5344CB8AC3E}">
        <p14:creationId xmlns:p14="http://schemas.microsoft.com/office/powerpoint/2010/main" val="34346732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Medical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a:t>
            </a:fld>
            <a:endParaRPr lang="en-US"/>
          </a:p>
        </p:txBody>
      </p:sp>
      <p:pic>
        <p:nvPicPr>
          <p:cNvPr id="7" name="Picture 6">
            <a:extLst>
              <a:ext uri="{FF2B5EF4-FFF2-40B4-BE49-F238E27FC236}">
                <a16:creationId xmlns:a16="http://schemas.microsoft.com/office/drawing/2014/main" id="{FBA4AA3B-7439-F0D8-02FB-9D45D784EE49}"/>
              </a:ext>
            </a:extLst>
          </p:cNvPr>
          <p:cNvPicPr>
            <a:picLocks noChangeAspect="1"/>
          </p:cNvPicPr>
          <p:nvPr/>
        </p:nvPicPr>
        <p:blipFill>
          <a:blip r:embed="rId2">
            <a:alphaModFix amt="70000"/>
          </a:blip>
          <a:stretch>
            <a:fillRect/>
          </a:stretch>
        </p:blipFill>
        <p:spPr>
          <a:xfrm>
            <a:off x="25400" y="1905000"/>
            <a:ext cx="13817600" cy="3665733"/>
          </a:xfrm>
          <a:prstGeom prst="rect">
            <a:avLst/>
          </a:prstGeom>
        </p:spPr>
      </p:pic>
    </p:spTree>
    <p:extLst>
      <p:ext uri="{BB962C8B-B14F-4D97-AF65-F5344CB8AC3E}">
        <p14:creationId xmlns:p14="http://schemas.microsoft.com/office/powerpoint/2010/main" val="166880118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629469" y="434714"/>
            <a:ext cx="12128782" cy="465085"/>
          </a:xfrm>
        </p:spPr>
        <p:txBody>
          <a:bodyPr/>
          <a:lstStyle/>
          <a:p>
            <a:r>
              <a:rPr lang="en-US" dirty="0">
                <a:solidFill>
                  <a:srgbClr val="095641"/>
                </a:solidFill>
              </a:rPr>
              <a:t>Aflac Rates</a:t>
            </a:r>
          </a:p>
        </p:txBody>
      </p:sp>
      <p:sp>
        <p:nvSpPr>
          <p:cNvPr id="2" name="Slide Number Placeholder 1">
            <a:extLst>
              <a:ext uri="{FF2B5EF4-FFF2-40B4-BE49-F238E27FC236}">
                <a16:creationId xmlns:a16="http://schemas.microsoft.com/office/drawing/2014/main" id="{C2A1A9E2-D359-133A-7E63-1179EB1E91F0}"/>
              </a:ext>
            </a:extLst>
          </p:cNvPr>
          <p:cNvSpPr>
            <a:spLocks noGrp="1"/>
          </p:cNvSpPr>
          <p:nvPr>
            <p:ph type="sldNum" sz="quarter" idx="12"/>
          </p:nvPr>
        </p:nvSpPr>
        <p:spPr/>
        <p:txBody>
          <a:bodyPr/>
          <a:lstStyle/>
          <a:p>
            <a:pPr defTabSz="353189" rtl="0">
              <a:defRPr/>
            </a:pPr>
            <a:r>
              <a:rPr lang="en-US" kern="1200">
                <a:solidFill>
                  <a:srgbClr val="6D6E71"/>
                </a:solidFill>
                <a:ea typeface="+mn-ea"/>
              </a:rPr>
              <a:t>BROWN &amp; BROWN  |  </a:t>
            </a:r>
            <a:fld id="{0BDBB283-31B7-430F-95E5-02359FF226F2}" type="slidenum">
              <a:rPr lang="en-US" kern="1200">
                <a:solidFill>
                  <a:srgbClr val="6D6E71"/>
                </a:solidFill>
                <a:ea typeface="+mn-ea"/>
              </a:rPr>
              <a:pPr defTabSz="353189" rtl="0">
                <a:defRPr/>
              </a:pPr>
              <a:t>30</a:t>
            </a:fld>
            <a:endParaRPr lang="en-US" kern="1200">
              <a:solidFill>
                <a:srgbClr val="6D6E71"/>
              </a:solidFill>
              <a:ea typeface="+mn-ea"/>
            </a:endParaRPr>
          </a:p>
        </p:txBody>
      </p:sp>
      <p:graphicFrame>
        <p:nvGraphicFramePr>
          <p:cNvPr id="3" name="Table 2">
            <a:extLst>
              <a:ext uri="{FF2B5EF4-FFF2-40B4-BE49-F238E27FC236}">
                <a16:creationId xmlns:a16="http://schemas.microsoft.com/office/drawing/2014/main" id="{6F3D15B0-D118-3642-0B35-4E10E344B330}"/>
              </a:ext>
            </a:extLst>
          </p:cNvPr>
          <p:cNvGraphicFramePr>
            <a:graphicFrameLocks noGrp="1"/>
          </p:cNvGraphicFramePr>
          <p:nvPr>
            <p:extLst>
              <p:ext uri="{D42A27DB-BD31-4B8C-83A1-F6EECF244321}">
                <p14:modId xmlns:p14="http://schemas.microsoft.com/office/powerpoint/2010/main" val="2490637461"/>
              </p:ext>
            </p:extLst>
          </p:nvPr>
        </p:nvGraphicFramePr>
        <p:xfrm>
          <a:off x="546099" y="1744250"/>
          <a:ext cx="12725401" cy="2388830"/>
        </p:xfrm>
        <a:graphic>
          <a:graphicData uri="http://schemas.openxmlformats.org/drawingml/2006/table">
            <a:tbl>
              <a:tblPr firstRow="1" bandRow="1">
                <a:tableStyleId>{7DF18680-E054-41AD-8BC1-D1AEF772440D}</a:tableStyleId>
              </a:tblPr>
              <a:tblGrid>
                <a:gridCol w="6237095">
                  <a:extLst>
                    <a:ext uri="{9D8B030D-6E8A-4147-A177-3AD203B41FA5}">
                      <a16:colId xmlns:a16="http://schemas.microsoft.com/office/drawing/2014/main" val="455994139"/>
                    </a:ext>
                  </a:extLst>
                </a:gridCol>
                <a:gridCol w="3486254">
                  <a:extLst>
                    <a:ext uri="{9D8B030D-6E8A-4147-A177-3AD203B41FA5}">
                      <a16:colId xmlns:a16="http://schemas.microsoft.com/office/drawing/2014/main" val="851734457"/>
                    </a:ext>
                  </a:extLst>
                </a:gridCol>
                <a:gridCol w="3002052">
                  <a:extLst>
                    <a:ext uri="{9D8B030D-6E8A-4147-A177-3AD203B41FA5}">
                      <a16:colId xmlns:a16="http://schemas.microsoft.com/office/drawing/2014/main" val="1503976928"/>
                    </a:ext>
                  </a:extLst>
                </a:gridCol>
              </a:tblGrid>
              <a:tr h="482672">
                <a:tc>
                  <a:txBody>
                    <a:bodyPr/>
                    <a:lstStyle/>
                    <a:p>
                      <a:r>
                        <a:rPr lang="en-US" sz="1800" dirty="0"/>
                        <a:t>Monthly Rates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Accident</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r>
                        <a:rPr lang="en-US" sz="1800" dirty="0"/>
                        <a:t>Hospital Indemnity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1799540502"/>
                  </a:ext>
                </a:extLst>
              </a:tr>
              <a:tr h="482672">
                <a:tc>
                  <a:txBody>
                    <a:bodyPr/>
                    <a:lstStyle/>
                    <a:p>
                      <a:r>
                        <a:rPr lang="en-US" sz="1800" dirty="0">
                          <a:solidFill>
                            <a:srgbClr val="095641"/>
                          </a:solidFill>
                        </a:rPr>
                        <a:t>Employee Only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$7.98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$16.11</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6037544"/>
                  </a:ext>
                </a:extLst>
              </a:tr>
              <a:tr h="458142">
                <a:tc>
                  <a:txBody>
                    <a:bodyPr/>
                    <a:lstStyle/>
                    <a:p>
                      <a:r>
                        <a:rPr lang="en-US" sz="1800" dirty="0">
                          <a:solidFill>
                            <a:srgbClr val="095641"/>
                          </a:solidFill>
                        </a:rPr>
                        <a:t>Employee + Spouse / Domestic Partner</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$13.65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$32.75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621649376"/>
                  </a:ext>
                </a:extLst>
              </a:tr>
              <a:tr h="482672">
                <a:tc>
                  <a:txBody>
                    <a:bodyPr/>
                    <a:lstStyle/>
                    <a:p>
                      <a:r>
                        <a:rPr lang="en-US" sz="1800" dirty="0">
                          <a:solidFill>
                            <a:srgbClr val="095641"/>
                          </a:solidFill>
                        </a:rPr>
                        <a:t>Employee + Child(ren)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$17.02</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$25.34</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131020412"/>
                  </a:ext>
                </a:extLst>
              </a:tr>
              <a:tr h="482672">
                <a:tc>
                  <a:txBody>
                    <a:bodyPr/>
                    <a:lstStyle/>
                    <a:p>
                      <a:r>
                        <a:rPr lang="en-US" sz="1800" dirty="0">
                          <a:solidFill>
                            <a:srgbClr val="095641"/>
                          </a:solidFill>
                        </a:rPr>
                        <a:t>Family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$22.69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$41.98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01507770"/>
                  </a:ext>
                </a:extLst>
              </a:tr>
            </a:tbl>
          </a:graphicData>
        </a:graphic>
      </p:graphicFrame>
    </p:spTree>
    <p:extLst>
      <p:ext uri="{BB962C8B-B14F-4D97-AF65-F5344CB8AC3E}">
        <p14:creationId xmlns:p14="http://schemas.microsoft.com/office/powerpoint/2010/main" val="9930599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0F4AD8-0299-E229-02B3-CD1E16671D90}"/>
              </a:ext>
            </a:extLst>
          </p:cNvPr>
          <p:cNvSpPr>
            <a:spLocks noGrp="1"/>
          </p:cNvSpPr>
          <p:nvPr>
            <p:ph type="title"/>
          </p:nvPr>
        </p:nvSpPr>
        <p:spPr>
          <a:xfrm>
            <a:off x="629469" y="434714"/>
            <a:ext cx="12128782" cy="465085"/>
          </a:xfrm>
        </p:spPr>
        <p:txBody>
          <a:bodyPr/>
          <a:lstStyle/>
          <a:p>
            <a:r>
              <a:rPr lang="en-US" dirty="0">
                <a:solidFill>
                  <a:srgbClr val="095641"/>
                </a:solidFill>
              </a:rPr>
              <a:t>Aflac Rates – Critical Illness</a:t>
            </a:r>
          </a:p>
        </p:txBody>
      </p:sp>
      <p:sp>
        <p:nvSpPr>
          <p:cNvPr id="2" name="Slide Number Placeholder 1">
            <a:extLst>
              <a:ext uri="{FF2B5EF4-FFF2-40B4-BE49-F238E27FC236}">
                <a16:creationId xmlns:a16="http://schemas.microsoft.com/office/drawing/2014/main" id="{C2A1A9E2-D359-133A-7E63-1179EB1E91F0}"/>
              </a:ext>
            </a:extLst>
          </p:cNvPr>
          <p:cNvSpPr>
            <a:spLocks noGrp="1"/>
          </p:cNvSpPr>
          <p:nvPr>
            <p:ph type="sldNum" sz="quarter" idx="12"/>
          </p:nvPr>
        </p:nvSpPr>
        <p:spPr/>
        <p:txBody>
          <a:bodyPr/>
          <a:lstStyle/>
          <a:p>
            <a:pPr defTabSz="353189" rtl="0">
              <a:defRPr/>
            </a:pPr>
            <a:r>
              <a:rPr lang="en-US" kern="1200">
                <a:solidFill>
                  <a:srgbClr val="6D6E71"/>
                </a:solidFill>
                <a:ea typeface="+mn-ea"/>
              </a:rPr>
              <a:t>BROWN &amp; BROWN  |  </a:t>
            </a:r>
            <a:fld id="{0BDBB283-31B7-430F-95E5-02359FF226F2}" type="slidenum">
              <a:rPr lang="en-US" kern="1200">
                <a:solidFill>
                  <a:srgbClr val="6D6E71"/>
                </a:solidFill>
                <a:ea typeface="+mn-ea"/>
              </a:rPr>
              <a:pPr defTabSz="353189" rtl="0">
                <a:defRPr/>
              </a:pPr>
              <a:t>31</a:t>
            </a:fld>
            <a:endParaRPr lang="en-US" kern="1200">
              <a:solidFill>
                <a:srgbClr val="6D6E71"/>
              </a:solidFill>
              <a:ea typeface="+mn-ea"/>
            </a:endParaRPr>
          </a:p>
        </p:txBody>
      </p:sp>
      <p:graphicFrame>
        <p:nvGraphicFramePr>
          <p:cNvPr id="3" name="Table 2">
            <a:extLst>
              <a:ext uri="{FF2B5EF4-FFF2-40B4-BE49-F238E27FC236}">
                <a16:creationId xmlns:a16="http://schemas.microsoft.com/office/drawing/2014/main" id="{6F3D15B0-D118-3642-0B35-4E10E344B330}"/>
              </a:ext>
            </a:extLst>
          </p:cNvPr>
          <p:cNvGraphicFramePr>
            <a:graphicFrameLocks noGrp="1"/>
          </p:cNvGraphicFramePr>
          <p:nvPr>
            <p:extLst>
              <p:ext uri="{D42A27DB-BD31-4B8C-83A1-F6EECF244321}">
                <p14:modId xmlns:p14="http://schemas.microsoft.com/office/powerpoint/2010/main" val="2515497301"/>
              </p:ext>
            </p:extLst>
          </p:nvPr>
        </p:nvGraphicFramePr>
        <p:xfrm>
          <a:off x="530634" y="1165065"/>
          <a:ext cx="12756332" cy="5442270"/>
        </p:xfrm>
        <a:graphic>
          <a:graphicData uri="http://schemas.openxmlformats.org/drawingml/2006/table">
            <a:tbl>
              <a:tblPr firstRow="1" bandRow="1">
                <a:tableStyleId>{7DF18680-E054-41AD-8BC1-D1AEF772440D}</a:tableStyleId>
              </a:tblPr>
              <a:tblGrid>
                <a:gridCol w="4140922">
                  <a:extLst>
                    <a:ext uri="{9D8B030D-6E8A-4147-A177-3AD203B41FA5}">
                      <a16:colId xmlns:a16="http://schemas.microsoft.com/office/drawing/2014/main" val="455994139"/>
                    </a:ext>
                  </a:extLst>
                </a:gridCol>
                <a:gridCol w="2314588">
                  <a:extLst>
                    <a:ext uri="{9D8B030D-6E8A-4147-A177-3AD203B41FA5}">
                      <a16:colId xmlns:a16="http://schemas.microsoft.com/office/drawing/2014/main" val="851734457"/>
                    </a:ext>
                  </a:extLst>
                </a:gridCol>
                <a:gridCol w="2314588">
                  <a:extLst>
                    <a:ext uri="{9D8B030D-6E8A-4147-A177-3AD203B41FA5}">
                      <a16:colId xmlns:a16="http://schemas.microsoft.com/office/drawing/2014/main" val="3915439657"/>
                    </a:ext>
                  </a:extLst>
                </a:gridCol>
                <a:gridCol w="1993117">
                  <a:extLst>
                    <a:ext uri="{9D8B030D-6E8A-4147-A177-3AD203B41FA5}">
                      <a16:colId xmlns:a16="http://schemas.microsoft.com/office/drawing/2014/main" val="1503976928"/>
                    </a:ext>
                  </a:extLst>
                </a:gridCol>
                <a:gridCol w="1993117">
                  <a:extLst>
                    <a:ext uri="{9D8B030D-6E8A-4147-A177-3AD203B41FA5}">
                      <a16:colId xmlns:a16="http://schemas.microsoft.com/office/drawing/2014/main" val="2395773038"/>
                    </a:ext>
                  </a:extLst>
                </a:gridCol>
              </a:tblGrid>
              <a:tr h="482672">
                <a:tc>
                  <a:txBody>
                    <a:bodyPr/>
                    <a:lstStyle/>
                    <a:p>
                      <a:r>
                        <a:rPr lang="en-US" sz="1800" dirty="0"/>
                        <a:t>Employee Only Monthly Rates</a:t>
                      </a:r>
                    </a:p>
                    <a:p>
                      <a:r>
                        <a:rPr lang="en-US" sz="1800" dirty="0"/>
                        <a:t>Age Banded</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$5,000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$10,000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$15,000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1800" dirty="0"/>
                        <a:t>$20,000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1799540502"/>
                  </a:ext>
                </a:extLst>
              </a:tr>
              <a:tr h="482672">
                <a:tc>
                  <a:txBody>
                    <a:bodyPr/>
                    <a:lstStyle/>
                    <a:p>
                      <a:r>
                        <a:rPr lang="en-US" sz="1800" dirty="0">
                          <a:solidFill>
                            <a:srgbClr val="095641"/>
                          </a:solidFill>
                        </a:rPr>
                        <a:t>18-25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$1.43</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$2.86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$4.29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$5.72</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6037544"/>
                  </a:ext>
                </a:extLst>
              </a:tr>
              <a:tr h="458142">
                <a:tc>
                  <a:txBody>
                    <a:bodyPr/>
                    <a:lstStyle/>
                    <a:p>
                      <a:r>
                        <a:rPr lang="en-US" sz="1800" dirty="0">
                          <a:solidFill>
                            <a:srgbClr val="095641"/>
                          </a:solidFill>
                        </a:rPr>
                        <a:t>26-30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$1.87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$5.62</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$7.49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621649376"/>
                  </a:ext>
                </a:extLst>
              </a:tr>
              <a:tr h="482672">
                <a:tc>
                  <a:txBody>
                    <a:bodyPr/>
                    <a:lstStyle/>
                    <a:p>
                      <a:r>
                        <a:rPr lang="en-US" sz="1800" dirty="0">
                          <a:solidFill>
                            <a:srgbClr val="095641"/>
                          </a:solidFill>
                        </a:rPr>
                        <a:t>31-35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$2.35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$4.69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$7.04</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$9.38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131020412"/>
                  </a:ext>
                </a:extLst>
              </a:tr>
              <a:tr h="482672">
                <a:tc>
                  <a:txBody>
                    <a:bodyPr/>
                    <a:lstStyle/>
                    <a:p>
                      <a:r>
                        <a:rPr lang="en-US" sz="1800" dirty="0">
                          <a:solidFill>
                            <a:srgbClr val="095641"/>
                          </a:solidFill>
                        </a:rPr>
                        <a:t>36-40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$2.98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$5.96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$8.94</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$11.92</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01507770"/>
                  </a:ext>
                </a:extLst>
              </a:tr>
              <a:tr h="482672">
                <a:tc>
                  <a:txBody>
                    <a:bodyPr/>
                    <a:lstStyle/>
                    <a:p>
                      <a:r>
                        <a:rPr lang="en-US" sz="1800" dirty="0">
                          <a:solidFill>
                            <a:srgbClr val="095641"/>
                          </a:solidFill>
                        </a:rPr>
                        <a:t>41-45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$3.83</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$7.67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$11.50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$15.34</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598952769"/>
                  </a:ext>
                </a:extLst>
              </a:tr>
              <a:tr h="482672">
                <a:tc>
                  <a:txBody>
                    <a:bodyPr/>
                    <a:lstStyle/>
                    <a:p>
                      <a:r>
                        <a:rPr lang="en-US" sz="1800" dirty="0">
                          <a:solidFill>
                            <a:srgbClr val="095641"/>
                          </a:solidFill>
                        </a:rPr>
                        <a:t>46-50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$4.99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$9.97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$14.96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$19.95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392009033"/>
                  </a:ext>
                </a:extLst>
              </a:tr>
              <a:tr h="482672">
                <a:tc>
                  <a:txBody>
                    <a:bodyPr/>
                    <a:lstStyle/>
                    <a:p>
                      <a:r>
                        <a:rPr lang="en-US" sz="1800" dirty="0">
                          <a:solidFill>
                            <a:srgbClr val="095641"/>
                          </a:solidFill>
                        </a:rPr>
                        <a:t>51-55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$7.65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$5.30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$22.95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$30.61</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862503100"/>
                  </a:ext>
                </a:extLst>
              </a:tr>
              <a:tr h="482672">
                <a:tc>
                  <a:txBody>
                    <a:bodyPr/>
                    <a:lstStyle/>
                    <a:p>
                      <a:r>
                        <a:rPr lang="en-US" sz="1800" dirty="0">
                          <a:solidFill>
                            <a:srgbClr val="095641"/>
                          </a:solidFill>
                        </a:rPr>
                        <a:t>56-60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$9.20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$18.40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$27.61</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$36.81</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856747420"/>
                  </a:ext>
                </a:extLst>
              </a:tr>
              <a:tr h="482672">
                <a:tc>
                  <a:txBody>
                    <a:bodyPr/>
                    <a:lstStyle/>
                    <a:p>
                      <a:r>
                        <a:rPr lang="en-US" sz="1800" dirty="0">
                          <a:solidFill>
                            <a:srgbClr val="095641"/>
                          </a:solidFill>
                        </a:rPr>
                        <a:t>61-65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$14.82</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$29.65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$44.47</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$59.29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425181661"/>
                  </a:ext>
                </a:extLst>
              </a:tr>
              <a:tr h="482672">
                <a:tc>
                  <a:txBody>
                    <a:bodyPr/>
                    <a:lstStyle/>
                    <a:p>
                      <a:r>
                        <a:rPr lang="en-US" sz="1800" dirty="0">
                          <a:solidFill>
                            <a:srgbClr val="095641"/>
                          </a:solidFill>
                        </a:rPr>
                        <a:t>66+</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$23.50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$46.99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$70.49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800" dirty="0">
                          <a:solidFill>
                            <a:srgbClr val="095641"/>
                          </a:solidFill>
                        </a:rPr>
                        <a:t>$93.99</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88250626"/>
                  </a:ext>
                </a:extLst>
              </a:tr>
            </a:tbl>
          </a:graphicData>
        </a:graphic>
      </p:graphicFrame>
      <p:sp>
        <p:nvSpPr>
          <p:cNvPr id="5" name="TextBox 4">
            <a:extLst>
              <a:ext uri="{FF2B5EF4-FFF2-40B4-BE49-F238E27FC236}">
                <a16:creationId xmlns:a16="http://schemas.microsoft.com/office/drawing/2014/main" id="{F7B054F3-DCF0-027F-32A8-4F80D837155D}"/>
              </a:ext>
            </a:extLst>
          </p:cNvPr>
          <p:cNvSpPr txBox="1"/>
          <p:nvPr/>
        </p:nvSpPr>
        <p:spPr>
          <a:xfrm>
            <a:off x="3022600" y="6781800"/>
            <a:ext cx="8915400" cy="369332"/>
          </a:xfrm>
          <a:prstGeom prst="rect">
            <a:avLst/>
          </a:prstGeom>
          <a:noFill/>
        </p:spPr>
        <p:txBody>
          <a:bodyPr wrap="square" rtlCol="0">
            <a:spAutoFit/>
          </a:bodyPr>
          <a:lstStyle/>
          <a:p>
            <a:r>
              <a:rPr lang="en-US" dirty="0">
                <a:solidFill>
                  <a:srgbClr val="095641"/>
                </a:solidFill>
              </a:rPr>
              <a:t>Employee + Spouse Rates shown in the Portal, Children are covered for free</a:t>
            </a:r>
          </a:p>
        </p:txBody>
      </p:sp>
    </p:spTree>
    <p:extLst>
      <p:ext uri="{BB962C8B-B14F-4D97-AF65-F5344CB8AC3E}">
        <p14:creationId xmlns:p14="http://schemas.microsoft.com/office/powerpoint/2010/main" val="378518027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Aflac – Cancer Protection Assurance</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32</a:t>
            </a:fld>
            <a:endParaRPr lang="en-US"/>
          </a:p>
        </p:txBody>
      </p:sp>
      <p:sp>
        <p:nvSpPr>
          <p:cNvPr id="4" name="Content Placeholder 2">
            <a:extLst>
              <a:ext uri="{FF2B5EF4-FFF2-40B4-BE49-F238E27FC236}">
                <a16:creationId xmlns:a16="http://schemas.microsoft.com/office/drawing/2014/main" id="{1656EBD3-B384-4591-275A-B4DAA09D3B57}"/>
              </a:ext>
            </a:extLst>
          </p:cNvPr>
          <p:cNvSpPr txBox="1">
            <a:spLocks/>
          </p:cNvSpPr>
          <p:nvPr/>
        </p:nvSpPr>
        <p:spPr>
          <a:xfrm>
            <a:off x="508000" y="1371600"/>
            <a:ext cx="12420600" cy="5562600"/>
          </a:xfrm>
          <a:prstGeom prst="rect">
            <a:avLst/>
          </a:prstGeom>
          <a:solidFill>
            <a:schemeClr val="bg1"/>
          </a:solidFill>
          <a:ln w="28575">
            <a:solidFill>
              <a:srgbClr val="095641"/>
            </a:solidFill>
          </a:ln>
        </p:spPr>
        <p:txBody>
          <a:bodyPr lIns="91440" tIns="45720" rIns="91440" bIns="45720" anchor="t">
            <a:norm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50" b="0" i="0" u="none" strike="noStrike" kern="0" cap="none" spc="0" normalizeH="0" baseline="0" noProof="0" dirty="0">
                <a:ln>
                  <a:noFill/>
                </a:ln>
                <a:solidFill>
                  <a:srgbClr val="095641"/>
                </a:solidFill>
                <a:effectLst/>
                <a:uLnTx/>
                <a:uFillTx/>
                <a:latin typeface="Arial" panose="020B0604020202020204"/>
              </a:rPr>
              <a:t>Aflac Cancer Protection Assurance can help with cancer-associated cost, such as deductible, copays, lost work time or even travel. Benefits are paid directly to you, unless assigned, when you need them most. </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600" kern="0" noProof="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600" b="1" kern="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50" b="1" i="0" u="none" strike="noStrike" kern="0" cap="none" spc="0" normalizeH="0" baseline="0" noProof="0" dirty="0">
                <a:ln>
                  <a:noFill/>
                </a:ln>
                <a:solidFill>
                  <a:srgbClr val="095641"/>
                </a:solidFill>
                <a:effectLst/>
                <a:uLnTx/>
                <a:uFillTx/>
                <a:latin typeface="Arial" panose="020B0604020202020204"/>
              </a:rPr>
              <a:t>Here’s an example of benefits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50" b="1" i="0" u="none" strike="noStrike" kern="0" cap="none" spc="0" normalizeH="0" baseline="0" noProof="0" dirty="0">
                <a:ln>
                  <a:noFill/>
                </a:ln>
                <a:solidFill>
                  <a:srgbClr val="095641"/>
                </a:solidFill>
                <a:effectLst/>
                <a:uLnTx/>
                <a:uFillTx/>
                <a:latin typeface="Arial" panose="020B0604020202020204"/>
              </a:rPr>
              <a:t>paid for a cancer associated cost:</a:t>
            </a:r>
          </a:p>
          <a:p>
            <a:pPr marL="0" marR="0" lvl="0" indent="0" defTabSz="914400" eaLnBrk="1" fontAlgn="auto" latinLnBrk="0" hangingPunct="1">
              <a:lnSpc>
                <a:spcPct val="100000"/>
              </a:lnSpc>
              <a:spcBef>
                <a:spcPts val="0"/>
              </a:spcBef>
              <a:spcAft>
                <a:spcPts val="0"/>
              </a:spcAft>
              <a:buClrTx/>
              <a:buSzTx/>
              <a:buFontTx/>
              <a:buNone/>
              <a:tabLst/>
              <a:defRPr/>
            </a:pPr>
            <a:endParaRPr lang="en-US" sz="1850" b="1" kern="0" dirty="0">
              <a:solidFill>
                <a:srgbClr val="095641"/>
              </a:solidFill>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You’re recently diagnosed with stage 2</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095641"/>
                </a:solidFill>
                <a:latin typeface="Arial" panose="020B0604020202020204"/>
                <a:cs typeface="Arial"/>
              </a:rPr>
              <a:t>b</a:t>
            </a:r>
            <a:r>
              <a:rPr kumimoji="0" lang="en-US" sz="1800" i="0" u="none" strike="noStrike" kern="0" cap="none" spc="0" normalizeH="0" baseline="0" noProof="0" dirty="0" err="1">
                <a:ln>
                  <a:noFill/>
                </a:ln>
                <a:solidFill>
                  <a:srgbClr val="095641"/>
                </a:solidFill>
                <a:effectLst/>
                <a:uLnTx/>
                <a:uFillTx/>
                <a:latin typeface="Arial" panose="020B0604020202020204"/>
                <a:cs typeface="Arial"/>
              </a:rPr>
              <a:t>reast</a:t>
            </a:r>
            <a:r>
              <a:rPr kumimoji="0" lang="en-US" sz="1800" i="0" u="none" strike="noStrike" kern="0" cap="none" spc="0" normalizeH="0" baseline="0" noProof="0" dirty="0">
                <a:ln>
                  <a:noFill/>
                </a:ln>
                <a:solidFill>
                  <a:srgbClr val="095641"/>
                </a:solidFill>
                <a:effectLst/>
                <a:uLnTx/>
                <a:uFillTx/>
                <a:latin typeface="Arial" panose="020B0604020202020204"/>
                <a:cs typeface="Arial"/>
              </a:rPr>
              <a:t> cancer</a:t>
            </a:r>
            <a:r>
              <a:rPr lang="en-US" sz="1800" kern="0" dirty="0">
                <a:solidFill>
                  <a:srgbClr val="095641"/>
                </a:solidFill>
                <a:latin typeface="Arial" panose="020B0604020202020204"/>
                <a:cs typeface="Arial"/>
              </a:rPr>
              <a:t>.</a:t>
            </a:r>
            <a:endParaRPr kumimoji="0" lang="en-US" sz="1800" i="0" u="none" strike="noStrike" kern="0" cap="none" spc="0" normalizeH="0" baseline="0" noProof="0" dirty="0">
              <a:ln>
                <a:noFill/>
              </a:ln>
              <a:solidFill>
                <a:srgbClr val="095641"/>
              </a:solidFill>
              <a:effectLst/>
              <a:uLnTx/>
              <a:uFillTx/>
              <a:latin typeface="Arial" panose="020B0604020202020204"/>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p:txBody>
      </p:sp>
      <p:pic>
        <p:nvPicPr>
          <p:cNvPr id="6" name="Picture 5">
            <a:extLst>
              <a:ext uri="{FF2B5EF4-FFF2-40B4-BE49-F238E27FC236}">
                <a16:creationId xmlns:a16="http://schemas.microsoft.com/office/drawing/2014/main" id="{B5BD4A9C-DE9F-9301-A264-1C53B1C2EF22}"/>
              </a:ext>
            </a:extLst>
          </p:cNvPr>
          <p:cNvPicPr>
            <a:picLocks noChangeAspect="1"/>
          </p:cNvPicPr>
          <p:nvPr/>
        </p:nvPicPr>
        <p:blipFill>
          <a:blip r:embed="rId2"/>
          <a:stretch>
            <a:fillRect/>
          </a:stretch>
        </p:blipFill>
        <p:spPr>
          <a:xfrm>
            <a:off x="11404600" y="5562600"/>
            <a:ext cx="1390008" cy="1176630"/>
          </a:xfrm>
          <a:prstGeom prst="rect">
            <a:avLst/>
          </a:prstGeom>
        </p:spPr>
      </p:pic>
      <p:graphicFrame>
        <p:nvGraphicFramePr>
          <p:cNvPr id="7" name="Table 6">
            <a:extLst>
              <a:ext uri="{FF2B5EF4-FFF2-40B4-BE49-F238E27FC236}">
                <a16:creationId xmlns:a16="http://schemas.microsoft.com/office/drawing/2014/main" id="{CF51431F-471F-C0D4-1FDA-55D445312D1F}"/>
              </a:ext>
            </a:extLst>
          </p:cNvPr>
          <p:cNvGraphicFramePr>
            <a:graphicFrameLocks noGrp="1"/>
          </p:cNvGraphicFramePr>
          <p:nvPr>
            <p:extLst>
              <p:ext uri="{D42A27DB-BD31-4B8C-83A1-F6EECF244321}">
                <p14:modId xmlns:p14="http://schemas.microsoft.com/office/powerpoint/2010/main" val="2841656536"/>
              </p:ext>
            </p:extLst>
          </p:nvPr>
        </p:nvGraphicFramePr>
        <p:xfrm>
          <a:off x="4851400" y="2133600"/>
          <a:ext cx="6553200" cy="3340100"/>
        </p:xfrm>
        <a:graphic>
          <a:graphicData uri="http://schemas.openxmlformats.org/drawingml/2006/table">
            <a:tbl>
              <a:tblPr firstRow="1" bandRow="1">
                <a:tableStyleId>{5C22544A-7EE6-4342-B048-85BDC9FD1C3A}</a:tableStyleId>
              </a:tblPr>
              <a:tblGrid>
                <a:gridCol w="3631894">
                  <a:extLst>
                    <a:ext uri="{9D8B030D-6E8A-4147-A177-3AD203B41FA5}">
                      <a16:colId xmlns:a16="http://schemas.microsoft.com/office/drawing/2014/main" val="870250421"/>
                    </a:ext>
                  </a:extLst>
                </a:gridCol>
                <a:gridCol w="2921306">
                  <a:extLst>
                    <a:ext uri="{9D8B030D-6E8A-4147-A177-3AD203B41FA5}">
                      <a16:colId xmlns:a16="http://schemas.microsoft.com/office/drawing/2014/main" val="540651147"/>
                    </a:ext>
                  </a:extLst>
                </a:gridCol>
              </a:tblGrid>
              <a:tr h="119662">
                <a:tc>
                  <a:txBody>
                    <a:bodyPr/>
                    <a:lstStyle/>
                    <a:p>
                      <a:r>
                        <a:rPr lang="en-US" sz="1850" dirty="0">
                          <a:solidFill>
                            <a:schemeClr val="tx2"/>
                          </a:solidFill>
                        </a:rPr>
                        <a:t>Benefits Paid to You</a:t>
                      </a:r>
                    </a:p>
                  </a:txBody>
                  <a:tcPr>
                    <a:solidFill>
                      <a:schemeClr val="accent5">
                        <a:lumMod val="20000"/>
                        <a:lumOff val="80000"/>
                      </a:schemeClr>
                    </a:solidFill>
                  </a:tcPr>
                </a:tc>
                <a:tc>
                  <a:txBody>
                    <a:bodyPr/>
                    <a:lstStyle/>
                    <a:p>
                      <a:pPr algn="ctr"/>
                      <a:r>
                        <a:rPr lang="en-US" sz="1850" dirty="0">
                          <a:solidFill>
                            <a:schemeClr val="bg1"/>
                          </a:solidFill>
                        </a:rPr>
                        <a:t>Benefit Amount</a:t>
                      </a:r>
                    </a:p>
                  </a:txBody>
                  <a:tcPr>
                    <a:solidFill>
                      <a:srgbClr val="3B8729"/>
                    </a:solidFill>
                  </a:tcPr>
                </a:tc>
                <a:extLst>
                  <a:ext uri="{0D108BD9-81ED-4DB2-BD59-A6C34878D82A}">
                    <a16:rowId xmlns:a16="http://schemas.microsoft.com/office/drawing/2014/main" val="3583641677"/>
                  </a:ext>
                </a:extLst>
              </a:tr>
              <a:tr h="370840">
                <a:tc>
                  <a:txBody>
                    <a:bodyPr/>
                    <a:lstStyle/>
                    <a:p>
                      <a:r>
                        <a:rPr lang="en-US" sz="1800" dirty="0">
                          <a:solidFill>
                            <a:schemeClr val="tx2"/>
                          </a:solidFill>
                        </a:rPr>
                        <a:t>Mammogram &amp; Needle Biopsy</a:t>
                      </a:r>
                    </a:p>
                  </a:txBody>
                  <a:tcPr>
                    <a:solidFill>
                      <a:schemeClr val="accent5">
                        <a:lumMod val="20000"/>
                        <a:lumOff val="80000"/>
                      </a:schemeClr>
                    </a:solidFill>
                  </a:tcPr>
                </a:tc>
                <a:tc>
                  <a:txBody>
                    <a:bodyPr/>
                    <a:lstStyle/>
                    <a:p>
                      <a:pPr algn="ctr"/>
                      <a:r>
                        <a:rPr lang="en-US" sz="1800" dirty="0">
                          <a:solidFill>
                            <a:schemeClr val="bg1"/>
                          </a:solidFill>
                        </a:rPr>
                        <a:t>$150</a:t>
                      </a:r>
                    </a:p>
                  </a:txBody>
                  <a:tcPr>
                    <a:solidFill>
                      <a:srgbClr val="3B8729"/>
                    </a:solidFill>
                  </a:tcPr>
                </a:tc>
                <a:extLst>
                  <a:ext uri="{0D108BD9-81ED-4DB2-BD59-A6C34878D82A}">
                    <a16:rowId xmlns:a16="http://schemas.microsoft.com/office/drawing/2014/main" val="137524145"/>
                  </a:ext>
                </a:extLst>
              </a:tr>
              <a:tr h="370840">
                <a:tc>
                  <a:txBody>
                    <a:bodyPr/>
                    <a:lstStyle/>
                    <a:p>
                      <a:r>
                        <a:rPr lang="en-US" sz="1800" dirty="0">
                          <a:solidFill>
                            <a:schemeClr val="tx2"/>
                          </a:solidFill>
                        </a:rPr>
                        <a:t>Initial Diagnosis Benefit</a:t>
                      </a:r>
                    </a:p>
                  </a:txBody>
                  <a:tcPr>
                    <a:solidFill>
                      <a:schemeClr val="accent5">
                        <a:lumMod val="20000"/>
                        <a:lumOff val="80000"/>
                      </a:schemeClr>
                    </a:solidFill>
                  </a:tcPr>
                </a:tc>
                <a:tc>
                  <a:txBody>
                    <a:bodyPr/>
                    <a:lstStyle/>
                    <a:p>
                      <a:pPr algn="ctr"/>
                      <a:r>
                        <a:rPr lang="en-US" sz="1800" dirty="0">
                          <a:solidFill>
                            <a:schemeClr val="bg1"/>
                          </a:solidFill>
                        </a:rPr>
                        <a:t>$5,000</a:t>
                      </a:r>
                    </a:p>
                  </a:txBody>
                  <a:tcPr>
                    <a:solidFill>
                      <a:srgbClr val="3B8729"/>
                    </a:solidFill>
                  </a:tcPr>
                </a:tc>
                <a:extLst>
                  <a:ext uri="{0D108BD9-81ED-4DB2-BD59-A6C34878D82A}">
                    <a16:rowId xmlns:a16="http://schemas.microsoft.com/office/drawing/2014/main" val="3935091367"/>
                  </a:ext>
                </a:extLst>
              </a:tr>
              <a:tr h="370840">
                <a:tc>
                  <a:txBody>
                    <a:bodyPr/>
                    <a:lstStyle/>
                    <a:p>
                      <a:r>
                        <a:rPr lang="en-US" sz="1800" dirty="0">
                          <a:solidFill>
                            <a:schemeClr val="tx2"/>
                          </a:solidFill>
                        </a:rPr>
                        <a:t>Radical Mastectomy</a:t>
                      </a:r>
                    </a:p>
                  </a:txBody>
                  <a:tcPr>
                    <a:solidFill>
                      <a:schemeClr val="accent5">
                        <a:lumMod val="20000"/>
                        <a:lumOff val="80000"/>
                      </a:schemeClr>
                    </a:solidFill>
                  </a:tcPr>
                </a:tc>
                <a:tc>
                  <a:txBody>
                    <a:bodyPr/>
                    <a:lstStyle/>
                    <a:p>
                      <a:pPr algn="ctr"/>
                      <a:r>
                        <a:rPr lang="en-US" sz="1800" dirty="0">
                          <a:solidFill>
                            <a:schemeClr val="bg1"/>
                          </a:solidFill>
                        </a:rPr>
                        <a:t>$700</a:t>
                      </a:r>
                    </a:p>
                  </a:txBody>
                  <a:tcPr>
                    <a:solidFill>
                      <a:srgbClr val="3B8729"/>
                    </a:solidFill>
                  </a:tcPr>
                </a:tc>
                <a:extLst>
                  <a:ext uri="{0D108BD9-81ED-4DB2-BD59-A6C34878D82A}">
                    <a16:rowId xmlns:a16="http://schemas.microsoft.com/office/drawing/2014/main" val="3876777318"/>
                  </a:ext>
                </a:extLst>
              </a:tr>
              <a:tr h="370840">
                <a:tc>
                  <a:txBody>
                    <a:bodyPr/>
                    <a:lstStyle/>
                    <a:p>
                      <a:r>
                        <a:rPr lang="en-US" sz="1800" dirty="0">
                          <a:solidFill>
                            <a:schemeClr val="tx2"/>
                          </a:solidFill>
                        </a:rPr>
                        <a:t>Anesthesia (for mastectomy)</a:t>
                      </a:r>
                    </a:p>
                  </a:txBody>
                  <a:tcPr>
                    <a:solidFill>
                      <a:schemeClr val="accent5">
                        <a:lumMod val="20000"/>
                        <a:lumOff val="80000"/>
                      </a:schemeClr>
                    </a:solidFill>
                  </a:tcPr>
                </a:tc>
                <a:tc>
                  <a:txBody>
                    <a:bodyPr/>
                    <a:lstStyle/>
                    <a:p>
                      <a:pPr algn="ctr"/>
                      <a:r>
                        <a:rPr lang="en-US" sz="1800" dirty="0">
                          <a:solidFill>
                            <a:schemeClr val="bg1"/>
                          </a:solidFill>
                        </a:rPr>
                        <a:t>$175</a:t>
                      </a:r>
                    </a:p>
                  </a:txBody>
                  <a:tcPr>
                    <a:solidFill>
                      <a:srgbClr val="3B8729"/>
                    </a:solidFill>
                  </a:tcPr>
                </a:tc>
                <a:extLst>
                  <a:ext uri="{0D108BD9-81ED-4DB2-BD59-A6C34878D82A}">
                    <a16:rowId xmlns:a16="http://schemas.microsoft.com/office/drawing/2014/main" val="2549252657"/>
                  </a:ext>
                </a:extLst>
              </a:tr>
              <a:tr h="370840">
                <a:tc>
                  <a:txBody>
                    <a:bodyPr/>
                    <a:lstStyle/>
                    <a:p>
                      <a:r>
                        <a:rPr lang="en-US" sz="1800" dirty="0">
                          <a:solidFill>
                            <a:schemeClr val="tx2"/>
                          </a:solidFill>
                        </a:rPr>
                        <a:t>Chemo Treatment</a:t>
                      </a:r>
                    </a:p>
                  </a:txBody>
                  <a:tcPr>
                    <a:solidFill>
                      <a:schemeClr val="accent5">
                        <a:lumMod val="20000"/>
                        <a:lumOff val="80000"/>
                      </a:schemeClr>
                    </a:solidFill>
                  </a:tcPr>
                </a:tc>
                <a:tc>
                  <a:txBody>
                    <a:bodyPr/>
                    <a:lstStyle/>
                    <a:p>
                      <a:pPr algn="ctr"/>
                      <a:r>
                        <a:rPr lang="en-US" sz="1800" dirty="0">
                          <a:solidFill>
                            <a:schemeClr val="bg1"/>
                          </a:solidFill>
                        </a:rPr>
                        <a:t>$4,800</a:t>
                      </a:r>
                    </a:p>
                  </a:txBody>
                  <a:tcPr>
                    <a:solidFill>
                      <a:srgbClr val="3B8729"/>
                    </a:solidFill>
                  </a:tcPr>
                </a:tc>
                <a:extLst>
                  <a:ext uri="{0D108BD9-81ED-4DB2-BD59-A6C34878D82A}">
                    <a16:rowId xmlns:a16="http://schemas.microsoft.com/office/drawing/2014/main" val="3571731677"/>
                  </a:ext>
                </a:extLst>
              </a:tr>
              <a:tr h="370840">
                <a:tc>
                  <a:txBody>
                    <a:bodyPr/>
                    <a:lstStyle/>
                    <a:p>
                      <a:r>
                        <a:rPr lang="en-US" sz="1800" dirty="0">
                          <a:solidFill>
                            <a:schemeClr val="tx2"/>
                          </a:solidFill>
                        </a:rPr>
                        <a:t>Radiation Treatment</a:t>
                      </a:r>
                    </a:p>
                  </a:txBody>
                  <a:tcPr>
                    <a:solidFill>
                      <a:schemeClr val="accent5">
                        <a:lumMod val="20000"/>
                        <a:lumOff val="80000"/>
                      </a:schemeClr>
                    </a:solidFill>
                  </a:tcPr>
                </a:tc>
                <a:tc>
                  <a:txBody>
                    <a:bodyPr/>
                    <a:lstStyle/>
                    <a:p>
                      <a:pPr algn="ctr"/>
                      <a:r>
                        <a:rPr lang="en-US" sz="1800" dirty="0">
                          <a:solidFill>
                            <a:schemeClr val="bg1"/>
                          </a:solidFill>
                        </a:rPr>
                        <a:t>$3,200</a:t>
                      </a:r>
                    </a:p>
                  </a:txBody>
                  <a:tcPr>
                    <a:solidFill>
                      <a:srgbClr val="3B8729"/>
                    </a:solidFill>
                  </a:tcPr>
                </a:tc>
                <a:extLst>
                  <a:ext uri="{0D108BD9-81ED-4DB2-BD59-A6C34878D82A}">
                    <a16:rowId xmlns:a16="http://schemas.microsoft.com/office/drawing/2014/main" val="3370065762"/>
                  </a:ext>
                </a:extLst>
              </a:tr>
              <a:tr h="370840">
                <a:tc>
                  <a:txBody>
                    <a:bodyPr/>
                    <a:lstStyle/>
                    <a:p>
                      <a:r>
                        <a:rPr lang="en-US" sz="1800" dirty="0">
                          <a:solidFill>
                            <a:schemeClr val="tx2"/>
                          </a:solidFill>
                        </a:rPr>
                        <a:t>Transportation $0.40/Mile (</a:t>
                      </a:r>
                      <a:r>
                        <a:rPr lang="en-US" sz="1200" dirty="0">
                          <a:solidFill>
                            <a:schemeClr val="tx2"/>
                          </a:solidFill>
                        </a:rPr>
                        <a:t>400 miles)</a:t>
                      </a:r>
                    </a:p>
                  </a:txBody>
                  <a:tcPr>
                    <a:solidFill>
                      <a:schemeClr val="accent5">
                        <a:lumMod val="20000"/>
                        <a:lumOff val="80000"/>
                      </a:schemeClr>
                    </a:solidFill>
                  </a:tcPr>
                </a:tc>
                <a:tc>
                  <a:txBody>
                    <a:bodyPr/>
                    <a:lstStyle/>
                    <a:p>
                      <a:pPr algn="ctr"/>
                      <a:r>
                        <a:rPr lang="en-US" sz="1800" dirty="0">
                          <a:solidFill>
                            <a:schemeClr val="bg1"/>
                          </a:solidFill>
                        </a:rPr>
                        <a:t>$400 x 0.40 = $160</a:t>
                      </a:r>
                    </a:p>
                  </a:txBody>
                  <a:tcPr>
                    <a:solidFill>
                      <a:srgbClr val="3B8729"/>
                    </a:solidFill>
                  </a:tcPr>
                </a:tc>
                <a:extLst>
                  <a:ext uri="{0D108BD9-81ED-4DB2-BD59-A6C34878D82A}">
                    <a16:rowId xmlns:a16="http://schemas.microsoft.com/office/drawing/2014/main" val="2806431772"/>
                  </a:ext>
                </a:extLst>
              </a:tr>
              <a:tr h="370840">
                <a:tc>
                  <a:txBody>
                    <a:bodyPr/>
                    <a:lstStyle/>
                    <a:p>
                      <a:r>
                        <a:rPr lang="en-US" sz="1800" b="1" dirty="0">
                          <a:solidFill>
                            <a:schemeClr val="tx2"/>
                          </a:solidFill>
                        </a:rPr>
                        <a:t>TOTAL</a:t>
                      </a:r>
                    </a:p>
                  </a:txBody>
                  <a:tcPr>
                    <a:solidFill>
                      <a:schemeClr val="accent5">
                        <a:lumMod val="20000"/>
                        <a:lumOff val="80000"/>
                      </a:schemeClr>
                    </a:solidFill>
                  </a:tcPr>
                </a:tc>
                <a:tc>
                  <a:txBody>
                    <a:bodyPr/>
                    <a:lstStyle/>
                    <a:p>
                      <a:pPr algn="ctr"/>
                      <a:r>
                        <a:rPr lang="en-US" sz="1800" b="1" dirty="0">
                          <a:solidFill>
                            <a:schemeClr val="bg1"/>
                          </a:solidFill>
                        </a:rPr>
                        <a:t>$14,185</a:t>
                      </a:r>
                    </a:p>
                  </a:txBody>
                  <a:tcPr>
                    <a:solidFill>
                      <a:srgbClr val="3B8729"/>
                    </a:solidFill>
                  </a:tcPr>
                </a:tc>
                <a:extLst>
                  <a:ext uri="{0D108BD9-81ED-4DB2-BD59-A6C34878D82A}">
                    <a16:rowId xmlns:a16="http://schemas.microsoft.com/office/drawing/2014/main" val="4192684703"/>
                  </a:ext>
                </a:extLst>
              </a:tr>
            </a:tbl>
          </a:graphicData>
        </a:graphic>
      </p:graphicFrame>
      <p:sp>
        <p:nvSpPr>
          <p:cNvPr id="2" name="TextBox 1">
            <a:extLst>
              <a:ext uri="{FF2B5EF4-FFF2-40B4-BE49-F238E27FC236}">
                <a16:creationId xmlns:a16="http://schemas.microsoft.com/office/drawing/2014/main" id="{C910C9E3-6623-EE26-CF86-6B1299761528}"/>
              </a:ext>
            </a:extLst>
          </p:cNvPr>
          <p:cNvSpPr txBox="1"/>
          <p:nvPr/>
        </p:nvSpPr>
        <p:spPr>
          <a:xfrm>
            <a:off x="627388" y="5930900"/>
            <a:ext cx="8077200" cy="646331"/>
          </a:xfrm>
          <a:prstGeom prst="rect">
            <a:avLst/>
          </a:prstGeom>
          <a:noFill/>
        </p:spPr>
        <p:txBody>
          <a:bodyPr wrap="square" rtlCol="0">
            <a:spAutoFit/>
          </a:bodyPr>
          <a:lstStyle/>
          <a:p>
            <a:r>
              <a:rPr kumimoji="0" lang="en-US" sz="1800" b="0" i="0" u="none" strike="noStrike" kern="0" cap="none" spc="0" normalizeH="0" baseline="0" noProof="0" dirty="0">
                <a:ln>
                  <a:noFill/>
                </a:ln>
                <a:solidFill>
                  <a:srgbClr val="095641"/>
                </a:solidFill>
                <a:effectLst/>
                <a:uLnTx/>
                <a:uFillTx/>
                <a:latin typeface="Arial" panose="020B0604020202020204"/>
              </a:rPr>
              <a:t>To enroll in this benefit, contact Jennie Hawkins at 386-547-3265 or via email jennie_hawkins@us.aflac.com</a:t>
            </a:r>
            <a:endParaRPr lang="en-US" dirty="0"/>
          </a:p>
        </p:txBody>
      </p:sp>
    </p:spTree>
    <p:extLst>
      <p:ext uri="{BB962C8B-B14F-4D97-AF65-F5344CB8AC3E}">
        <p14:creationId xmlns:p14="http://schemas.microsoft.com/office/powerpoint/2010/main" val="214335579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Dental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33</a:t>
            </a:fld>
            <a:endParaRPr lang="en-US"/>
          </a:p>
        </p:txBody>
      </p:sp>
      <p:pic>
        <p:nvPicPr>
          <p:cNvPr id="8" name="Picture 7">
            <a:extLst>
              <a:ext uri="{FF2B5EF4-FFF2-40B4-BE49-F238E27FC236}">
                <a16:creationId xmlns:a16="http://schemas.microsoft.com/office/drawing/2014/main" id="{2D2C1EE4-BF93-586A-4D35-9840E5DECAA5}"/>
              </a:ext>
            </a:extLst>
          </p:cNvPr>
          <p:cNvPicPr>
            <a:picLocks noChangeAspect="1"/>
          </p:cNvPicPr>
          <p:nvPr/>
        </p:nvPicPr>
        <p:blipFill>
          <a:blip r:embed="rId2">
            <a:alphaModFix amt="70000"/>
          </a:blip>
          <a:stretch>
            <a:fillRect/>
          </a:stretch>
        </p:blipFill>
        <p:spPr>
          <a:xfrm>
            <a:off x="11253" y="1371600"/>
            <a:ext cx="13817600" cy="5447057"/>
          </a:xfrm>
          <a:prstGeom prst="rect">
            <a:avLst/>
          </a:prstGeom>
        </p:spPr>
      </p:pic>
    </p:spTree>
    <p:extLst>
      <p:ext uri="{BB962C8B-B14F-4D97-AF65-F5344CB8AC3E}">
        <p14:creationId xmlns:p14="http://schemas.microsoft.com/office/powerpoint/2010/main" val="268698290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2268199" cy="442282"/>
          </a:xfrm>
        </p:spPr>
        <p:txBody>
          <a:bodyPr/>
          <a:lstStyle/>
          <a:p>
            <a:r>
              <a:rPr lang="en-US" dirty="0">
                <a:solidFill>
                  <a:srgbClr val="095641"/>
                </a:solidFill>
                <a:latin typeface="+mj-lt"/>
              </a:rPr>
              <a:t>Dental Plan Overview – DHMO vs PPO Plans</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34</a:t>
            </a:fld>
            <a:endParaRPr lang="en-US"/>
          </a:p>
        </p:txBody>
      </p:sp>
      <p:sp>
        <p:nvSpPr>
          <p:cNvPr id="9" name="Content Placeholder 2">
            <a:extLst>
              <a:ext uri="{FF2B5EF4-FFF2-40B4-BE49-F238E27FC236}">
                <a16:creationId xmlns:a16="http://schemas.microsoft.com/office/drawing/2014/main" id="{25487F19-7670-E01E-B57A-5E8045DAB2D2}"/>
              </a:ext>
            </a:extLst>
          </p:cNvPr>
          <p:cNvSpPr txBox="1">
            <a:spLocks/>
          </p:cNvSpPr>
          <p:nvPr/>
        </p:nvSpPr>
        <p:spPr>
          <a:xfrm>
            <a:off x="698500" y="1066800"/>
            <a:ext cx="5905500" cy="6019800"/>
          </a:xfrm>
          <a:prstGeom prst="rect">
            <a:avLst/>
          </a:prstGeom>
          <a:solidFill>
            <a:schemeClr val="bg1"/>
          </a:solidFill>
          <a:ln w="28575">
            <a:solidFill>
              <a:srgbClr val="095641"/>
            </a:solidFill>
          </a:ln>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lgn="ctr">
              <a:buClr>
                <a:srgbClr val="095641"/>
              </a:buClr>
            </a:pPr>
            <a:r>
              <a:rPr lang="en-US" sz="1600" b="1" dirty="0">
                <a:solidFill>
                  <a:srgbClr val="095641"/>
                </a:solidFill>
              </a:rPr>
              <a:t>Dental HMO Plans</a:t>
            </a:r>
          </a:p>
          <a:p>
            <a:pPr marL="779495" lvl="1" indent="-342900">
              <a:buClr>
                <a:srgbClr val="095641"/>
              </a:buClr>
            </a:pPr>
            <a:r>
              <a:rPr lang="en-US" sz="1400" dirty="0">
                <a:solidFill>
                  <a:srgbClr val="095641"/>
                </a:solidFill>
              </a:rPr>
              <a:t>A DHMO provides lower cost coverage with a focus on preventive care. Any out-of-pocket costs are clearly defined, and most DHMO plans do not have exclusions for pre-existing conditions or missing teeth.</a:t>
            </a:r>
          </a:p>
          <a:p>
            <a:pPr lvl="1" indent="0">
              <a:buClr>
                <a:srgbClr val="095641"/>
              </a:buClr>
              <a:buNone/>
            </a:pPr>
            <a:endParaRPr lang="en-US" sz="1400" dirty="0">
              <a:solidFill>
                <a:srgbClr val="095641"/>
              </a:solidFill>
            </a:endParaRPr>
          </a:p>
          <a:p>
            <a:pPr marL="779495" lvl="1" indent="-342900">
              <a:buClr>
                <a:srgbClr val="095641"/>
              </a:buClr>
            </a:pPr>
            <a:r>
              <a:rPr lang="en-US" sz="1400" b="1" dirty="0">
                <a:solidFill>
                  <a:srgbClr val="095641"/>
                </a:solidFill>
              </a:rPr>
              <a:t>Benefits</a:t>
            </a:r>
          </a:p>
          <a:p>
            <a:pPr marL="1124932" lvl="2" indent="-342900">
              <a:buClr>
                <a:srgbClr val="095641"/>
              </a:buClr>
            </a:pPr>
            <a:r>
              <a:rPr lang="en-US" sz="1400" dirty="0">
                <a:solidFill>
                  <a:srgbClr val="095641"/>
                </a:solidFill>
              </a:rPr>
              <a:t>Lower premiums than PPO plans or other types of dental insurance plans</a:t>
            </a:r>
          </a:p>
          <a:p>
            <a:pPr marL="1124932" lvl="2" indent="-342900">
              <a:buClr>
                <a:srgbClr val="095641"/>
              </a:buClr>
            </a:pPr>
            <a:r>
              <a:rPr lang="en-US" sz="1400" dirty="0">
                <a:solidFill>
                  <a:srgbClr val="095641"/>
                </a:solidFill>
              </a:rPr>
              <a:t>No deductible</a:t>
            </a:r>
          </a:p>
          <a:p>
            <a:pPr marL="1124932" lvl="2" indent="-342900">
              <a:buClr>
                <a:srgbClr val="095641"/>
              </a:buClr>
            </a:pPr>
            <a:r>
              <a:rPr lang="en-US" sz="1400" dirty="0">
                <a:solidFill>
                  <a:srgbClr val="095641"/>
                </a:solidFill>
              </a:rPr>
              <a:t>Set copays; often minimal or no copay for diagnostic and preventive care</a:t>
            </a:r>
          </a:p>
          <a:p>
            <a:pPr marL="1124932" lvl="2" indent="-342900">
              <a:buClr>
                <a:srgbClr val="095641"/>
              </a:buClr>
            </a:pPr>
            <a:r>
              <a:rPr lang="en-US" sz="1400" dirty="0">
                <a:solidFill>
                  <a:srgbClr val="095641"/>
                </a:solidFill>
              </a:rPr>
              <a:t>Typically, no annual maximum for covered benefits</a:t>
            </a:r>
          </a:p>
          <a:p>
            <a:pPr marL="779495" lvl="1" indent="-342900">
              <a:buClr>
                <a:srgbClr val="095641"/>
              </a:buClr>
            </a:pPr>
            <a:r>
              <a:rPr lang="en-US" sz="1400" b="1" dirty="0">
                <a:solidFill>
                  <a:srgbClr val="095641"/>
                </a:solidFill>
              </a:rPr>
              <a:t>Limitations</a:t>
            </a:r>
          </a:p>
          <a:p>
            <a:pPr marL="1124932" lvl="2" indent="-342900">
              <a:buClr>
                <a:srgbClr val="095641"/>
              </a:buClr>
            </a:pPr>
            <a:r>
              <a:rPr lang="en-US" sz="1400" b="1" i="1" dirty="0">
                <a:solidFill>
                  <a:srgbClr val="095641"/>
                </a:solidFill>
              </a:rPr>
              <a:t>Smaller dentist network size</a:t>
            </a:r>
          </a:p>
          <a:p>
            <a:pPr marL="1124932" lvl="2" indent="-342900">
              <a:buClr>
                <a:srgbClr val="095641"/>
              </a:buClr>
            </a:pPr>
            <a:r>
              <a:rPr lang="en-US" sz="1400" dirty="0">
                <a:solidFill>
                  <a:srgbClr val="095641"/>
                </a:solidFill>
              </a:rPr>
              <a:t>Must select a primary care dentist</a:t>
            </a:r>
          </a:p>
          <a:p>
            <a:pPr marL="1124932" lvl="2" indent="-342900">
              <a:buClr>
                <a:srgbClr val="095641"/>
              </a:buClr>
            </a:pPr>
            <a:r>
              <a:rPr lang="en-US" sz="1400" dirty="0">
                <a:solidFill>
                  <a:srgbClr val="095641"/>
                </a:solidFill>
              </a:rPr>
              <a:t>Referral required by primary care dentist in order to receive specialist care</a:t>
            </a:r>
          </a:p>
          <a:p>
            <a:pPr marL="1124932" lvl="2" indent="-342900">
              <a:buClr>
                <a:srgbClr val="095641"/>
              </a:buClr>
            </a:pPr>
            <a:r>
              <a:rPr lang="en-US" sz="1400" dirty="0">
                <a:solidFill>
                  <a:srgbClr val="095641"/>
                </a:solidFill>
              </a:rPr>
              <a:t>No out of network coverage</a:t>
            </a:r>
          </a:p>
        </p:txBody>
      </p:sp>
      <p:sp>
        <p:nvSpPr>
          <p:cNvPr id="2" name="Content Placeholder 2">
            <a:extLst>
              <a:ext uri="{FF2B5EF4-FFF2-40B4-BE49-F238E27FC236}">
                <a16:creationId xmlns:a16="http://schemas.microsoft.com/office/drawing/2014/main" id="{70DA9D1C-8C23-F1C4-9A15-0B37AC589B2D}"/>
              </a:ext>
            </a:extLst>
          </p:cNvPr>
          <p:cNvSpPr txBox="1">
            <a:spLocks/>
          </p:cNvSpPr>
          <p:nvPr/>
        </p:nvSpPr>
        <p:spPr>
          <a:xfrm>
            <a:off x="7213602" y="1066800"/>
            <a:ext cx="5905500" cy="6019800"/>
          </a:xfrm>
          <a:prstGeom prst="rect">
            <a:avLst/>
          </a:prstGeom>
          <a:solidFill>
            <a:schemeClr val="bg1"/>
          </a:solidFill>
          <a:ln w="28575">
            <a:solidFill>
              <a:srgbClr val="095641"/>
            </a:solidFill>
          </a:ln>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lgn="ctr">
              <a:buClr>
                <a:srgbClr val="095641"/>
              </a:buClr>
            </a:pPr>
            <a:r>
              <a:rPr lang="en-US" sz="1600" b="1" dirty="0">
                <a:solidFill>
                  <a:srgbClr val="095641"/>
                </a:solidFill>
              </a:rPr>
              <a:t>Dental PPO Plans</a:t>
            </a:r>
          </a:p>
          <a:p>
            <a:pPr marL="779495" lvl="1" indent="-342900">
              <a:buClr>
                <a:srgbClr val="095641"/>
              </a:buClr>
            </a:pPr>
            <a:r>
              <a:rPr lang="en-US" sz="1400" dirty="0">
                <a:solidFill>
                  <a:srgbClr val="095641"/>
                </a:solidFill>
              </a:rPr>
              <a:t>A PPO dental plan has a larger network of dental providers, and you’ll be able to switch dentists or see a specialist without a referral from a primary care dentist. </a:t>
            </a:r>
          </a:p>
          <a:p>
            <a:pPr marL="779495" lvl="1" indent="-342900">
              <a:buClr>
                <a:srgbClr val="095641"/>
              </a:buClr>
            </a:pPr>
            <a:endParaRPr lang="en-US" sz="1400" dirty="0">
              <a:solidFill>
                <a:srgbClr val="095641"/>
              </a:solidFill>
            </a:endParaRPr>
          </a:p>
          <a:p>
            <a:pPr lvl="1" indent="0">
              <a:buClr>
                <a:srgbClr val="095641"/>
              </a:buClr>
              <a:buNone/>
            </a:pPr>
            <a:endParaRPr lang="en-US" sz="1400" dirty="0">
              <a:solidFill>
                <a:srgbClr val="095641"/>
              </a:solidFill>
            </a:endParaRPr>
          </a:p>
          <a:p>
            <a:pPr marL="779495" lvl="1" indent="-342900">
              <a:buClr>
                <a:srgbClr val="095641"/>
              </a:buClr>
            </a:pPr>
            <a:r>
              <a:rPr lang="en-US" sz="1400" b="1" dirty="0">
                <a:solidFill>
                  <a:srgbClr val="095641"/>
                </a:solidFill>
              </a:rPr>
              <a:t>Benefits</a:t>
            </a:r>
          </a:p>
          <a:p>
            <a:pPr marL="1124932" lvl="2" indent="-342900">
              <a:buClr>
                <a:srgbClr val="095641"/>
              </a:buClr>
            </a:pPr>
            <a:r>
              <a:rPr lang="en-US" sz="1400" dirty="0">
                <a:solidFill>
                  <a:srgbClr val="095641"/>
                </a:solidFill>
              </a:rPr>
              <a:t>Larger network of dentists </a:t>
            </a:r>
          </a:p>
          <a:p>
            <a:pPr marL="1124932" lvl="2" indent="-342900">
              <a:buClr>
                <a:srgbClr val="095641"/>
              </a:buClr>
            </a:pPr>
            <a:r>
              <a:rPr lang="en-US" sz="1400" dirty="0">
                <a:solidFill>
                  <a:srgbClr val="095641"/>
                </a:solidFill>
              </a:rPr>
              <a:t>Greater flexibility overall when selecting a dentist or dental facility</a:t>
            </a:r>
          </a:p>
          <a:p>
            <a:pPr marL="1124932" lvl="2" indent="-342900">
              <a:buClr>
                <a:srgbClr val="095641"/>
              </a:buClr>
            </a:pPr>
            <a:r>
              <a:rPr lang="en-US" sz="1400" dirty="0">
                <a:solidFill>
                  <a:srgbClr val="095641"/>
                </a:solidFill>
              </a:rPr>
              <a:t>Referral not required in order to receive treatment from a specialist</a:t>
            </a:r>
          </a:p>
          <a:p>
            <a:pPr marL="1124932" lvl="2" indent="-342900">
              <a:buClr>
                <a:srgbClr val="095641"/>
              </a:buClr>
            </a:pPr>
            <a:r>
              <a:rPr lang="en-US" sz="1400" dirty="0">
                <a:solidFill>
                  <a:srgbClr val="095641"/>
                </a:solidFill>
              </a:rPr>
              <a:t>Coverage or reimbursement for out-of-network dentists</a:t>
            </a:r>
          </a:p>
          <a:p>
            <a:pPr marL="779495" lvl="1" indent="-342900">
              <a:buClr>
                <a:srgbClr val="095641"/>
              </a:buClr>
            </a:pPr>
            <a:r>
              <a:rPr lang="en-US" sz="1400" b="1" dirty="0">
                <a:solidFill>
                  <a:srgbClr val="095641"/>
                </a:solidFill>
              </a:rPr>
              <a:t>Limitations</a:t>
            </a:r>
          </a:p>
          <a:p>
            <a:pPr marL="1124932" lvl="2" indent="-342900">
              <a:buClr>
                <a:srgbClr val="095641"/>
              </a:buClr>
            </a:pPr>
            <a:r>
              <a:rPr lang="en-US" sz="1400" dirty="0">
                <a:solidFill>
                  <a:srgbClr val="095641"/>
                </a:solidFill>
              </a:rPr>
              <a:t>Deductible applies to non-preventive services</a:t>
            </a:r>
          </a:p>
          <a:p>
            <a:pPr marL="1124932" lvl="2" indent="-342900">
              <a:buClr>
                <a:srgbClr val="095641"/>
              </a:buClr>
            </a:pPr>
            <a:r>
              <a:rPr lang="en-US" sz="1400" dirty="0">
                <a:solidFill>
                  <a:srgbClr val="095641"/>
                </a:solidFill>
              </a:rPr>
              <a:t>Annual limit on coverage</a:t>
            </a:r>
          </a:p>
          <a:p>
            <a:pPr marL="1124932" lvl="2" indent="-342900">
              <a:buClr>
                <a:srgbClr val="095641"/>
              </a:buClr>
            </a:pPr>
            <a:r>
              <a:rPr lang="en-US" sz="1400" dirty="0">
                <a:solidFill>
                  <a:srgbClr val="095641"/>
                </a:solidFill>
              </a:rPr>
              <a:t>Higher premiums</a:t>
            </a:r>
          </a:p>
        </p:txBody>
      </p:sp>
      <p:pic>
        <p:nvPicPr>
          <p:cNvPr id="7" name="Picture 6">
            <a:extLst>
              <a:ext uri="{FF2B5EF4-FFF2-40B4-BE49-F238E27FC236}">
                <a16:creationId xmlns:a16="http://schemas.microsoft.com/office/drawing/2014/main" id="{2AEA74FC-B49D-1EF2-D889-8339CA3FE8E1}"/>
              </a:ext>
            </a:extLst>
          </p:cNvPr>
          <p:cNvPicPr>
            <a:picLocks noChangeAspect="1"/>
          </p:cNvPicPr>
          <p:nvPr/>
        </p:nvPicPr>
        <p:blipFill>
          <a:blip r:embed="rId2"/>
          <a:stretch>
            <a:fillRect/>
          </a:stretch>
        </p:blipFill>
        <p:spPr>
          <a:xfrm>
            <a:off x="10464137" y="289882"/>
            <a:ext cx="2600325" cy="609600"/>
          </a:xfrm>
          <a:prstGeom prst="rect">
            <a:avLst/>
          </a:prstGeom>
        </p:spPr>
      </p:pic>
    </p:spTree>
    <p:extLst>
      <p:ext uri="{BB962C8B-B14F-4D97-AF65-F5344CB8AC3E}">
        <p14:creationId xmlns:p14="http://schemas.microsoft.com/office/powerpoint/2010/main" val="359480640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7238999" cy="442282"/>
          </a:xfrm>
        </p:spPr>
        <p:txBody>
          <a:bodyPr/>
          <a:lstStyle/>
          <a:p>
            <a:r>
              <a:rPr lang="en-US" dirty="0">
                <a:solidFill>
                  <a:schemeClr val="bg1"/>
                </a:solidFill>
                <a:latin typeface="+mj-lt"/>
              </a:rPr>
              <a:t>Delta Dental Member Tools</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35</a:t>
            </a:fld>
            <a:endParaRPr lang="en-US"/>
          </a:p>
        </p:txBody>
      </p:sp>
      <p:pic>
        <p:nvPicPr>
          <p:cNvPr id="6" name="Picture 5">
            <a:extLst>
              <a:ext uri="{FF2B5EF4-FFF2-40B4-BE49-F238E27FC236}">
                <a16:creationId xmlns:a16="http://schemas.microsoft.com/office/drawing/2014/main" id="{49E7D985-D9F0-8A01-E716-EE78E7149388}"/>
              </a:ext>
            </a:extLst>
          </p:cNvPr>
          <p:cNvPicPr>
            <a:picLocks noChangeAspect="1"/>
          </p:cNvPicPr>
          <p:nvPr/>
        </p:nvPicPr>
        <p:blipFill rotWithShape="1">
          <a:blip r:embed="rId2"/>
          <a:srcRect l="66017"/>
          <a:stretch/>
        </p:blipFill>
        <p:spPr>
          <a:xfrm>
            <a:off x="11517385" y="3886200"/>
            <a:ext cx="1490517" cy="2155306"/>
          </a:xfrm>
          <a:prstGeom prst="rect">
            <a:avLst/>
          </a:prstGeom>
        </p:spPr>
      </p:pic>
      <p:pic>
        <p:nvPicPr>
          <p:cNvPr id="8" name="Picture 7">
            <a:extLst>
              <a:ext uri="{FF2B5EF4-FFF2-40B4-BE49-F238E27FC236}">
                <a16:creationId xmlns:a16="http://schemas.microsoft.com/office/drawing/2014/main" id="{CD77F265-9A1E-42FA-4526-001ADEC65FE0}"/>
              </a:ext>
            </a:extLst>
          </p:cNvPr>
          <p:cNvPicPr>
            <a:picLocks noChangeAspect="1"/>
          </p:cNvPicPr>
          <p:nvPr/>
        </p:nvPicPr>
        <p:blipFill>
          <a:blip r:embed="rId3"/>
          <a:stretch>
            <a:fillRect/>
          </a:stretch>
        </p:blipFill>
        <p:spPr>
          <a:xfrm>
            <a:off x="5353025" y="1478491"/>
            <a:ext cx="5196862" cy="4538206"/>
          </a:xfrm>
          <a:prstGeom prst="rect">
            <a:avLst/>
          </a:prstGeom>
        </p:spPr>
      </p:pic>
      <p:pic>
        <p:nvPicPr>
          <p:cNvPr id="13" name="Picture 12">
            <a:extLst>
              <a:ext uri="{FF2B5EF4-FFF2-40B4-BE49-F238E27FC236}">
                <a16:creationId xmlns:a16="http://schemas.microsoft.com/office/drawing/2014/main" id="{F9214C5F-E910-82AE-15C4-F313A62F3738}"/>
              </a:ext>
            </a:extLst>
          </p:cNvPr>
          <p:cNvPicPr>
            <a:picLocks noChangeAspect="1"/>
          </p:cNvPicPr>
          <p:nvPr/>
        </p:nvPicPr>
        <p:blipFill>
          <a:blip r:embed="rId4"/>
          <a:stretch>
            <a:fillRect/>
          </a:stretch>
        </p:blipFill>
        <p:spPr>
          <a:xfrm>
            <a:off x="388913" y="1438092"/>
            <a:ext cx="4599912" cy="4538206"/>
          </a:xfrm>
          <a:prstGeom prst="rect">
            <a:avLst/>
          </a:prstGeom>
        </p:spPr>
      </p:pic>
      <p:pic>
        <p:nvPicPr>
          <p:cNvPr id="14" name="Picture 13">
            <a:extLst>
              <a:ext uri="{FF2B5EF4-FFF2-40B4-BE49-F238E27FC236}">
                <a16:creationId xmlns:a16="http://schemas.microsoft.com/office/drawing/2014/main" id="{2D32E19B-30AA-8801-A1E5-5FD8CD171024}"/>
              </a:ext>
            </a:extLst>
          </p:cNvPr>
          <p:cNvPicPr>
            <a:picLocks noChangeAspect="1"/>
          </p:cNvPicPr>
          <p:nvPr/>
        </p:nvPicPr>
        <p:blipFill rotWithShape="1">
          <a:blip r:embed="rId2"/>
          <a:srcRect r="42669"/>
          <a:stretch/>
        </p:blipFill>
        <p:spPr>
          <a:xfrm>
            <a:off x="10914087" y="1501181"/>
            <a:ext cx="2514600" cy="2155306"/>
          </a:xfrm>
          <a:prstGeom prst="rect">
            <a:avLst/>
          </a:prstGeom>
        </p:spPr>
      </p:pic>
      <p:sp>
        <p:nvSpPr>
          <p:cNvPr id="15" name="TextBox 14">
            <a:extLst>
              <a:ext uri="{FF2B5EF4-FFF2-40B4-BE49-F238E27FC236}">
                <a16:creationId xmlns:a16="http://schemas.microsoft.com/office/drawing/2014/main" id="{E208644A-A7E3-037C-AB8C-19C9E81379DF}"/>
              </a:ext>
            </a:extLst>
          </p:cNvPr>
          <p:cNvSpPr txBox="1"/>
          <p:nvPr/>
        </p:nvSpPr>
        <p:spPr>
          <a:xfrm>
            <a:off x="889000" y="6246410"/>
            <a:ext cx="11658600" cy="1323439"/>
          </a:xfrm>
          <a:prstGeom prst="rect">
            <a:avLst/>
          </a:prstGeom>
          <a:noFill/>
        </p:spPr>
        <p:txBody>
          <a:bodyPr wrap="square" rtlCol="0">
            <a:spAutoFit/>
          </a:bodyPr>
          <a:lstStyle/>
          <a:p>
            <a:pPr algn="ctr"/>
            <a:r>
              <a:rPr lang="en-US" sz="2000" b="1" dirty="0">
                <a:solidFill>
                  <a:schemeClr val="bg1"/>
                </a:solidFill>
                <a:latin typeface="+mj-lt"/>
              </a:rPr>
              <a:t>Please note when searching for a dentist, </a:t>
            </a:r>
            <a:r>
              <a:rPr lang="en-US" sz="2000" dirty="0">
                <a:solidFill>
                  <a:schemeClr val="bg1"/>
                </a:solidFill>
                <a:latin typeface="+mj-lt"/>
              </a:rPr>
              <a:t>the network for the PPO plans is Delta Dental PPO (or save even more by choosing a dentist from the </a:t>
            </a:r>
            <a:r>
              <a:rPr lang="en-US" sz="2000" b="1" dirty="0">
                <a:solidFill>
                  <a:schemeClr val="bg1"/>
                </a:solidFill>
                <a:latin typeface="+mj-lt"/>
              </a:rPr>
              <a:t>Premier</a:t>
            </a:r>
            <a:r>
              <a:rPr lang="en-US" sz="2000" dirty="0">
                <a:solidFill>
                  <a:schemeClr val="bg1"/>
                </a:solidFill>
                <a:latin typeface="+mj-lt"/>
              </a:rPr>
              <a:t> network) and for the DHMO it is the DeltaCare USA network.</a:t>
            </a:r>
          </a:p>
          <a:p>
            <a:pPr algn="ctr"/>
            <a:endParaRPr lang="en-US" sz="2000" dirty="0">
              <a:solidFill>
                <a:schemeClr val="bg1"/>
              </a:solidFill>
              <a:latin typeface="+mj-lt"/>
            </a:endParaRPr>
          </a:p>
        </p:txBody>
      </p:sp>
    </p:spTree>
    <p:extLst>
      <p:ext uri="{BB962C8B-B14F-4D97-AF65-F5344CB8AC3E}">
        <p14:creationId xmlns:p14="http://schemas.microsoft.com/office/powerpoint/2010/main" val="158004776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1" y="457200"/>
            <a:ext cx="4724400" cy="442282"/>
          </a:xfrm>
        </p:spPr>
        <p:txBody>
          <a:bodyPr/>
          <a:lstStyle/>
          <a:p>
            <a:r>
              <a:rPr lang="en-US" dirty="0">
                <a:solidFill>
                  <a:srgbClr val="095641"/>
                </a:solidFill>
                <a:latin typeface="+mj-lt"/>
              </a:rPr>
              <a:t>Dental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36</a:t>
            </a:fld>
            <a:endParaRPr lang="en-US"/>
          </a:p>
        </p:txBody>
      </p:sp>
      <p:graphicFrame>
        <p:nvGraphicFramePr>
          <p:cNvPr id="4" name="object 4">
            <a:extLst>
              <a:ext uri="{FF2B5EF4-FFF2-40B4-BE49-F238E27FC236}">
                <a16:creationId xmlns:a16="http://schemas.microsoft.com/office/drawing/2014/main" id="{8D7A28EC-D112-E843-0C68-2C8926D2699E}"/>
              </a:ext>
            </a:extLst>
          </p:cNvPr>
          <p:cNvGraphicFramePr>
            <a:graphicFrameLocks noGrp="1"/>
          </p:cNvGraphicFramePr>
          <p:nvPr>
            <p:extLst>
              <p:ext uri="{D42A27DB-BD31-4B8C-83A1-F6EECF244321}">
                <p14:modId xmlns:p14="http://schemas.microsoft.com/office/powerpoint/2010/main" val="813205047"/>
              </p:ext>
            </p:extLst>
          </p:nvPr>
        </p:nvGraphicFramePr>
        <p:xfrm>
          <a:off x="1441450" y="1143000"/>
          <a:ext cx="10934700" cy="6044938"/>
        </p:xfrm>
        <a:graphic>
          <a:graphicData uri="http://schemas.openxmlformats.org/drawingml/2006/table">
            <a:tbl>
              <a:tblPr firstRow="1" bandRow="1"/>
              <a:tblGrid>
                <a:gridCol w="5113185">
                  <a:extLst>
                    <a:ext uri="{9D8B030D-6E8A-4147-A177-3AD203B41FA5}">
                      <a16:colId xmlns:a16="http://schemas.microsoft.com/office/drawing/2014/main" val="20000"/>
                    </a:ext>
                  </a:extLst>
                </a:gridCol>
                <a:gridCol w="3068301">
                  <a:extLst>
                    <a:ext uri="{9D8B030D-6E8A-4147-A177-3AD203B41FA5}">
                      <a16:colId xmlns:a16="http://schemas.microsoft.com/office/drawing/2014/main" val="20001"/>
                    </a:ext>
                  </a:extLst>
                </a:gridCol>
                <a:gridCol w="2753214">
                  <a:extLst>
                    <a:ext uri="{9D8B030D-6E8A-4147-A177-3AD203B41FA5}">
                      <a16:colId xmlns:a16="http://schemas.microsoft.com/office/drawing/2014/main" val="20002"/>
                    </a:ext>
                  </a:extLst>
                </a:gridCol>
              </a:tblGrid>
              <a:tr h="309477">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800" algn="l">
                        <a:lnSpc>
                          <a:spcPct val="100000"/>
                        </a:lnSpc>
                        <a:spcBef>
                          <a:spcPts val="190"/>
                        </a:spcBef>
                      </a:pPr>
                      <a:r>
                        <a:rPr sz="1550" b="1" dirty="0">
                          <a:solidFill>
                            <a:srgbClr val="FFFFFF"/>
                          </a:solidFill>
                          <a:latin typeface="Arial (body) "/>
                          <a:cs typeface="Calibri" panose="020F0502020204030204" pitchFamily="34" charset="0"/>
                        </a:rPr>
                        <a:t>PPO Dental </a:t>
                      </a:r>
                      <a:r>
                        <a:rPr sz="1550" b="1" spc="-10" dirty="0">
                          <a:solidFill>
                            <a:srgbClr val="FFFFFF"/>
                          </a:solidFill>
                          <a:latin typeface="Arial (body) "/>
                          <a:cs typeface="Calibri" panose="020F0502020204030204" pitchFamily="34" charset="0"/>
                        </a:rPr>
                        <a:t>Services</a:t>
                      </a:r>
                      <a:endParaRPr sz="1550" dirty="0">
                        <a:solidFill>
                          <a:srgbClr val="FFFFFF"/>
                        </a:solidFill>
                        <a:latin typeface="Arial (body) "/>
                        <a:cs typeface="Calibri" panose="020F0502020204030204" pitchFamily="34" charset="0"/>
                      </a:endParaRPr>
                    </a:p>
                  </a:txBody>
                  <a:tcPr marL="0" marR="0" marT="24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2388" marR="123825" indent="0" algn="ctr">
                        <a:lnSpc>
                          <a:spcPct val="100000"/>
                        </a:lnSpc>
                        <a:spcBef>
                          <a:spcPts val="190"/>
                        </a:spcBef>
                      </a:pPr>
                      <a:r>
                        <a:rPr lang="en-US" sz="1550" b="1" spc="-25" dirty="0">
                          <a:solidFill>
                            <a:srgbClr val="FFFFFF"/>
                          </a:solidFill>
                          <a:latin typeface="Arial (body) "/>
                          <a:cs typeface="Calibri" panose="020F0502020204030204" pitchFamily="34" charset="0"/>
                        </a:rPr>
                        <a:t>Standard </a:t>
                      </a:r>
                      <a:r>
                        <a:rPr lang="en-US" sz="1550" b="1" spc="-20" dirty="0">
                          <a:solidFill>
                            <a:srgbClr val="FFFFFF"/>
                          </a:solidFill>
                          <a:latin typeface="Arial (body) "/>
                          <a:cs typeface="Calibri" panose="020F0502020204030204" pitchFamily="34" charset="0"/>
                        </a:rPr>
                        <a:t>Plan</a:t>
                      </a:r>
                      <a:endParaRPr lang="en-US" sz="1550" dirty="0">
                        <a:solidFill>
                          <a:srgbClr val="FFFFFF"/>
                        </a:solidFill>
                        <a:latin typeface="Arial (body) "/>
                        <a:cs typeface="Calibri" panose="020F0502020204030204" pitchFamily="34" charset="0"/>
                      </a:endParaRPr>
                    </a:p>
                  </a:txBody>
                  <a:tcPr marL="0" marR="0" marT="24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2388" marR="88265" indent="0" algn="ctr">
                        <a:lnSpc>
                          <a:spcPct val="100000"/>
                        </a:lnSpc>
                        <a:spcBef>
                          <a:spcPts val="190"/>
                        </a:spcBef>
                      </a:pPr>
                      <a:r>
                        <a:rPr lang="en-US" sz="1550" b="1" spc="-10" dirty="0">
                          <a:solidFill>
                            <a:srgbClr val="FFFFFF"/>
                          </a:solidFill>
                          <a:latin typeface="Arial (body) "/>
                          <a:cs typeface="Calibri" panose="020F0502020204030204" pitchFamily="34" charset="0"/>
                        </a:rPr>
                        <a:t>Enhanced </a:t>
                      </a:r>
                      <a:r>
                        <a:rPr lang="en-US" sz="1550" b="1" spc="-20" dirty="0">
                          <a:solidFill>
                            <a:srgbClr val="FFFFFF"/>
                          </a:solidFill>
                          <a:latin typeface="Arial (body) "/>
                          <a:cs typeface="Calibri" panose="020F0502020204030204" pitchFamily="34" charset="0"/>
                        </a:rPr>
                        <a:t>Plan</a:t>
                      </a:r>
                      <a:endParaRPr lang="en-US" sz="1550" dirty="0">
                        <a:solidFill>
                          <a:srgbClr val="FFFFFF"/>
                        </a:solidFill>
                        <a:latin typeface="Arial (body) "/>
                        <a:cs typeface="Calibri" panose="020F0502020204030204" pitchFamily="34" charset="0"/>
                      </a:endParaRPr>
                    </a:p>
                  </a:txBody>
                  <a:tcPr marL="0" marR="0" marT="241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extLst>
                  <a:ext uri="{0D108BD9-81ED-4DB2-BD59-A6C34878D82A}">
                    <a16:rowId xmlns:a16="http://schemas.microsoft.com/office/drawing/2014/main" val="10000"/>
                  </a:ext>
                </a:extLst>
              </a:tr>
              <a:tr h="211727">
                <a:tc rowSpan="2">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190"/>
                        </a:spcBef>
                      </a:pPr>
                      <a:r>
                        <a:rPr sz="1550" b="0" i="0" baseline="0" dirty="0">
                          <a:solidFill>
                            <a:srgbClr val="095641"/>
                          </a:solidFill>
                          <a:effectLst/>
                          <a:latin typeface="Arial (body) "/>
                          <a:cs typeface="Calibri" panose="020F0502020204030204" pitchFamily="34" charset="0"/>
                        </a:rPr>
                        <a:t>Annual Maximum </a:t>
                      </a:r>
                      <a:r>
                        <a:rPr sz="1550" b="0" i="0" spc="-10" baseline="0" dirty="0">
                          <a:solidFill>
                            <a:srgbClr val="095641"/>
                          </a:solidFill>
                          <a:effectLst/>
                          <a:latin typeface="Arial (body) "/>
                          <a:cs typeface="Calibri" panose="020F0502020204030204" pitchFamily="34" charset="0"/>
                        </a:rPr>
                        <a:t>Benefit</a:t>
                      </a:r>
                      <a:endParaRPr sz="1550" b="0" i="0" baseline="0" dirty="0">
                        <a:solidFill>
                          <a:srgbClr val="095641"/>
                        </a:solidFill>
                        <a:effectLst/>
                        <a:latin typeface="Arial (body) "/>
                        <a:cs typeface="Calibri" panose="020F0502020204030204" pitchFamily="34" charset="0"/>
                      </a:endParaRPr>
                    </a:p>
                    <a:p>
                      <a:pPr marL="50800">
                        <a:lnSpc>
                          <a:spcPct val="100000"/>
                        </a:lnSpc>
                        <a:spcBef>
                          <a:spcPts val="450"/>
                        </a:spcBef>
                      </a:pPr>
                      <a:r>
                        <a:rPr sz="1550" b="0" i="0" baseline="0" dirty="0">
                          <a:solidFill>
                            <a:srgbClr val="095641"/>
                          </a:solidFill>
                          <a:effectLst/>
                          <a:latin typeface="Arial (body) "/>
                          <a:cs typeface="Calibri" panose="020F0502020204030204" pitchFamily="34" charset="0"/>
                        </a:rPr>
                        <a:t>Calendar</a:t>
                      </a:r>
                      <a:r>
                        <a:rPr sz="1550" b="0" i="0" spc="-15" baseline="0" dirty="0">
                          <a:solidFill>
                            <a:srgbClr val="095641"/>
                          </a:solidFill>
                          <a:effectLst/>
                          <a:latin typeface="Arial (body) "/>
                          <a:cs typeface="Calibri" panose="020F0502020204030204" pitchFamily="34" charset="0"/>
                        </a:rPr>
                        <a:t> </a:t>
                      </a:r>
                      <a:r>
                        <a:rPr sz="1550" b="0" i="0" spc="-25" baseline="0" dirty="0">
                          <a:solidFill>
                            <a:srgbClr val="095641"/>
                          </a:solidFill>
                          <a:effectLst/>
                          <a:latin typeface="Arial (body) "/>
                          <a:cs typeface="Calibri" panose="020F0502020204030204" pitchFamily="34" charset="0"/>
                        </a:rPr>
                        <a:t>Year</a:t>
                      </a:r>
                      <a:r>
                        <a:rPr sz="1550" b="0" i="0" spc="-15" baseline="0" dirty="0">
                          <a:solidFill>
                            <a:srgbClr val="095641"/>
                          </a:solidFill>
                          <a:effectLst/>
                          <a:latin typeface="Arial (body) "/>
                          <a:cs typeface="Calibri" panose="020F0502020204030204" pitchFamily="34" charset="0"/>
                        </a:rPr>
                        <a:t> </a:t>
                      </a:r>
                      <a:r>
                        <a:rPr sz="1550" b="0" i="0" spc="-10" baseline="0" dirty="0">
                          <a:solidFill>
                            <a:srgbClr val="095641"/>
                          </a:solidFill>
                          <a:effectLst/>
                          <a:latin typeface="Arial (body) "/>
                          <a:cs typeface="Calibri" panose="020F0502020204030204" pitchFamily="34" charset="0"/>
                        </a:rPr>
                        <a:t>Deductible</a:t>
                      </a:r>
                      <a:r>
                        <a:rPr lang="en-US" sz="1550" b="0" i="0" spc="-10" baseline="0" dirty="0">
                          <a:solidFill>
                            <a:srgbClr val="095641"/>
                          </a:solidFill>
                          <a:effectLst/>
                          <a:latin typeface="Arial (body) "/>
                          <a:cs typeface="Calibri" panose="020F0502020204030204" pitchFamily="34" charset="0"/>
                        </a:rPr>
                        <a:t>: </a:t>
                      </a:r>
                      <a:r>
                        <a:rPr sz="1550" b="0" i="0" spc="-10" baseline="0" dirty="0">
                          <a:solidFill>
                            <a:srgbClr val="095641"/>
                          </a:solidFill>
                          <a:effectLst/>
                          <a:latin typeface="Arial (body) "/>
                          <a:cs typeface="Calibri" panose="020F0502020204030204" pitchFamily="34" charset="0"/>
                        </a:rPr>
                        <a:t>Individual</a:t>
                      </a:r>
                      <a:r>
                        <a:rPr lang="en-US" sz="1550" b="0" i="0" spc="-10" baseline="0" dirty="0">
                          <a:solidFill>
                            <a:srgbClr val="095641"/>
                          </a:solidFill>
                          <a:effectLst/>
                          <a:latin typeface="Arial (body) "/>
                          <a:cs typeface="Calibri" panose="020F0502020204030204" pitchFamily="34" charset="0"/>
                        </a:rPr>
                        <a:t> / Family</a:t>
                      </a:r>
                      <a:endParaRPr sz="1550" b="0" i="0" baseline="0" dirty="0">
                        <a:solidFill>
                          <a:srgbClr val="095641"/>
                        </a:solidFill>
                        <a:effectLst/>
                        <a:latin typeface="Arial (body) "/>
                        <a:cs typeface="Calibri" panose="020F0502020204030204" pitchFamily="34" charset="0"/>
                      </a:endParaRPr>
                    </a:p>
                  </a:txBody>
                  <a:tcPr marL="0" marR="0" marT="241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spcBef>
                          <a:spcPts val="210"/>
                        </a:spcBef>
                      </a:pPr>
                      <a:r>
                        <a:rPr sz="1550" b="0" i="0" spc="-10" baseline="0" dirty="0">
                          <a:solidFill>
                            <a:srgbClr val="095641"/>
                          </a:solidFill>
                          <a:effectLst/>
                          <a:latin typeface="Arial (body) "/>
                          <a:cs typeface="Calibri" panose="020F0502020204030204" pitchFamily="34" charset="0"/>
                        </a:rPr>
                        <a:t>$1,000</a:t>
                      </a:r>
                      <a:endParaRPr sz="1550" b="0" i="0" baseline="0" dirty="0">
                        <a:solidFill>
                          <a:srgbClr val="095641"/>
                        </a:solidFill>
                        <a:effectLst/>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spcBef>
                          <a:spcPts val="210"/>
                        </a:spcBef>
                      </a:pPr>
                      <a:r>
                        <a:rPr sz="1550" b="0" i="0" spc="-10" baseline="0" dirty="0">
                          <a:solidFill>
                            <a:srgbClr val="095641"/>
                          </a:solidFill>
                          <a:latin typeface="Arial (body) "/>
                          <a:cs typeface="Calibri" panose="020F0502020204030204" pitchFamily="34" charset="0"/>
                        </a:rPr>
                        <a:t>$1,500</a:t>
                      </a:r>
                      <a:endParaRPr sz="1550" b="0" i="0" baseline="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9837">
                <a:tc vMerge="1">
                  <a:txBody>
                    <a:bodyPr/>
                    <a:lstStyle/>
                    <a:p>
                      <a:endParaRPr/>
                    </a:p>
                  </a:txBody>
                  <a:tcPr marL="0" marR="0" marT="24130" marB="0">
                    <a:lnL w="3175">
                      <a:solidFill>
                        <a:srgbClr val="000000"/>
                      </a:solidFill>
                      <a:prstDash val="solid"/>
                    </a:lnL>
                    <a:lnR w="3175">
                      <a:solidFill>
                        <a:srgbClr val="000000"/>
                      </a:solidFill>
                      <a:prstDash val="solid"/>
                    </a:lnR>
                    <a:lnT w="3175">
                      <a:solidFill>
                        <a:srgbClr val="000000"/>
                      </a:solidFill>
                      <a:prstDash val="solid"/>
                    </a:lnT>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pPr>
                      <a:r>
                        <a:rPr sz="1550" b="0" i="0" spc="-25" baseline="0" dirty="0">
                          <a:solidFill>
                            <a:srgbClr val="095641"/>
                          </a:solidFill>
                          <a:effectLst/>
                          <a:latin typeface="Arial (body) "/>
                          <a:cs typeface="Calibri" panose="020F0502020204030204" pitchFamily="34" charset="0"/>
                        </a:rPr>
                        <a:t>$50</a:t>
                      </a:r>
                      <a:r>
                        <a:rPr lang="en-US" sz="1550" b="0" i="0" spc="-25" baseline="0" dirty="0">
                          <a:solidFill>
                            <a:srgbClr val="095641"/>
                          </a:solidFill>
                          <a:effectLst/>
                          <a:latin typeface="Arial (body) "/>
                          <a:cs typeface="Calibri" panose="020F0502020204030204" pitchFamily="34" charset="0"/>
                        </a:rPr>
                        <a:t> / $150</a:t>
                      </a:r>
                      <a:endParaRPr sz="1550" b="0" i="0" baseline="0" dirty="0">
                        <a:solidFill>
                          <a:srgbClr val="095641"/>
                        </a:solidFill>
                        <a:effectLst/>
                        <a:latin typeface="Arial (body) "/>
                        <a:cs typeface="Calibri" panose="020F0502020204030204" pitchFamily="34" charset="0"/>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pPr>
                      <a:r>
                        <a:rPr sz="1550" b="0" i="0" spc="-25" baseline="0" dirty="0">
                          <a:solidFill>
                            <a:srgbClr val="095641"/>
                          </a:solidFill>
                          <a:latin typeface="Arial (body) "/>
                          <a:cs typeface="Calibri" panose="020F0502020204030204" pitchFamily="34" charset="0"/>
                        </a:rPr>
                        <a:t>$50</a:t>
                      </a:r>
                      <a:r>
                        <a:rPr lang="en-US" sz="1550" b="0" i="0" spc="-25" baseline="0" dirty="0">
                          <a:solidFill>
                            <a:srgbClr val="095641"/>
                          </a:solidFill>
                          <a:latin typeface="Arial (body) "/>
                          <a:cs typeface="Calibri" panose="020F0502020204030204" pitchFamily="34" charset="0"/>
                        </a:rPr>
                        <a:t> / $150</a:t>
                      </a:r>
                      <a:endParaRPr sz="1550" b="0" i="0" baseline="0" dirty="0">
                        <a:solidFill>
                          <a:srgbClr val="095641"/>
                        </a:solidFill>
                        <a:latin typeface="Arial (body) "/>
                        <a:cs typeface="Calibri" panose="020F0502020204030204" pitchFamily="34" charset="0"/>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10"/>
                        </a:spcBef>
                      </a:pPr>
                      <a:r>
                        <a:rPr lang="en-US" sz="1550" b="1" spc="-10" dirty="0">
                          <a:solidFill>
                            <a:srgbClr val="FFFFFF"/>
                          </a:solidFill>
                          <a:latin typeface="Arial (body) "/>
                          <a:cs typeface="Calibri" panose="020F0502020204030204" pitchFamily="34" charset="0"/>
                        </a:rPr>
                        <a:t>Preventative</a:t>
                      </a:r>
                      <a:r>
                        <a:rPr lang="en-US" sz="1550" b="1" dirty="0">
                          <a:solidFill>
                            <a:srgbClr val="FFFFFF"/>
                          </a:solidFill>
                          <a:latin typeface="Arial (body) "/>
                          <a:cs typeface="Calibri" panose="020F0502020204030204" pitchFamily="34" charset="0"/>
                        </a:rPr>
                        <a:t> </a:t>
                      </a:r>
                      <a:r>
                        <a:rPr lang="en-US" sz="1550" b="1" spc="-10" dirty="0">
                          <a:solidFill>
                            <a:srgbClr val="FFFFFF"/>
                          </a:solidFill>
                          <a:latin typeface="Arial (body) "/>
                          <a:cs typeface="Calibri" panose="020F0502020204030204" pitchFamily="34" charset="0"/>
                        </a:rPr>
                        <a:t>Procedures</a:t>
                      </a:r>
                      <a:endParaRPr lang="en-US"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gridSpan="2">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415925" algn="ctr">
                        <a:lnSpc>
                          <a:spcPct val="100000"/>
                        </a:lnSpc>
                        <a:spcBef>
                          <a:spcPts val="210"/>
                        </a:spcBef>
                      </a:pPr>
                      <a:r>
                        <a:rPr sz="1550" b="1" dirty="0">
                          <a:solidFill>
                            <a:srgbClr val="FFFFFF"/>
                          </a:solidFill>
                          <a:latin typeface="Arial (body) "/>
                          <a:cs typeface="Calibri" panose="020F0502020204030204" pitchFamily="34" charset="0"/>
                        </a:rPr>
                        <a:t>Deductible </a:t>
                      </a:r>
                      <a:r>
                        <a:rPr sz="1550" b="1" spc="-10" dirty="0">
                          <a:solidFill>
                            <a:srgbClr val="FFFFFF"/>
                          </a:solidFill>
                          <a:latin typeface="Arial (body) "/>
                          <a:cs typeface="Calibri" panose="020F0502020204030204" pitchFamily="34" charset="0"/>
                        </a:rPr>
                        <a:t>Waived</a:t>
                      </a:r>
                      <a:endParaRPr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hMerge="1">
                  <a:txBody>
                    <a:bodyPr/>
                    <a:lstStyle/>
                    <a:p>
                      <a:endParaRPr/>
                    </a:p>
                  </a:txBody>
                  <a:tcPr marL="0" marR="0" marT="0" marB="0">
                    <a:lnL w="3175" cap="flat" cmpd="sng" algn="ctr">
                      <a:solidFill>
                        <a:srgbClr val="000000"/>
                      </a:solidFill>
                      <a:prstDash val="solid"/>
                      <a:round/>
                      <a:headEnd type="none" w="med" len="med"/>
                      <a:tailEnd type="none" w="med" len="med"/>
                    </a:lnL>
                    <a:lnT w="317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4"/>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10"/>
                        </a:spcBef>
                      </a:pPr>
                      <a:r>
                        <a:rPr sz="1550" b="0" dirty="0">
                          <a:solidFill>
                            <a:srgbClr val="095641"/>
                          </a:solidFill>
                          <a:latin typeface="Arial (body) "/>
                          <a:cs typeface="Calibri" panose="020F0502020204030204" pitchFamily="34" charset="0"/>
                        </a:rPr>
                        <a:t>Routine</a:t>
                      </a:r>
                      <a:r>
                        <a:rPr sz="1550" b="0" spc="-40"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Exams</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nSpc>
                          <a:spcPct val="100000"/>
                        </a:lnSpc>
                      </a:pPr>
                      <a:endParaRPr sz="1550" dirty="0">
                        <a:solidFill>
                          <a:srgbClr val="095641"/>
                        </a:solidFill>
                        <a:latin typeface="Arial (body) "/>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nSpc>
                          <a:spcPct val="100000"/>
                        </a:lnSpc>
                      </a:pPr>
                      <a:endParaRPr sz="1550" dirty="0">
                        <a:solidFill>
                          <a:srgbClr val="095641"/>
                        </a:solidFill>
                        <a:latin typeface="Arial (body) "/>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43934">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75"/>
                        </a:spcBef>
                      </a:pPr>
                      <a:r>
                        <a:rPr sz="1550" b="0" spc="-20" dirty="0">
                          <a:solidFill>
                            <a:srgbClr val="095641"/>
                          </a:solidFill>
                          <a:latin typeface="Arial (body) "/>
                          <a:cs typeface="Calibri" panose="020F0502020204030204" pitchFamily="34" charset="0"/>
                        </a:rPr>
                        <a:t>Teeth</a:t>
                      </a:r>
                      <a:r>
                        <a:rPr sz="1550" b="0" spc="-15"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Cleaning</a:t>
                      </a:r>
                      <a:endParaRPr sz="1550" dirty="0">
                        <a:solidFill>
                          <a:srgbClr val="095641"/>
                        </a:solidFill>
                        <a:latin typeface="Arial (body) "/>
                        <a:cs typeface="Calibri" panose="020F0502020204030204" pitchFamily="34" charset="0"/>
                      </a:endParaRPr>
                    </a:p>
                    <a:p>
                      <a:pPr marL="50165" marR="767715">
                        <a:lnSpc>
                          <a:spcPct val="100000"/>
                        </a:lnSpc>
                      </a:pPr>
                      <a:r>
                        <a:rPr sz="1550" b="0" dirty="0">
                          <a:solidFill>
                            <a:srgbClr val="095641"/>
                          </a:solidFill>
                          <a:latin typeface="Arial (body) "/>
                          <a:cs typeface="Calibri" panose="020F0502020204030204" pitchFamily="34" charset="0"/>
                        </a:rPr>
                        <a:t>Bitewing</a:t>
                      </a:r>
                      <a:r>
                        <a:rPr lang="en-US" sz="1550" b="0" dirty="0">
                          <a:solidFill>
                            <a:srgbClr val="095641"/>
                          </a:solidFill>
                          <a:latin typeface="Arial (body) "/>
                          <a:cs typeface="Calibri" panose="020F0502020204030204" pitchFamily="34" charset="0"/>
                        </a:rPr>
                        <a:t>/</a:t>
                      </a:r>
                      <a:r>
                        <a:rPr sz="1550" b="0" dirty="0">
                          <a:solidFill>
                            <a:srgbClr val="095641"/>
                          </a:solidFill>
                          <a:latin typeface="Arial (body) "/>
                          <a:cs typeface="Calibri" panose="020F0502020204030204" pitchFamily="34" charset="0"/>
                        </a:rPr>
                        <a:t>Full Mouth </a:t>
                      </a:r>
                      <a:r>
                        <a:rPr sz="1550" b="0" spc="-20" dirty="0">
                          <a:solidFill>
                            <a:srgbClr val="095641"/>
                          </a:solidFill>
                          <a:latin typeface="Arial (body) "/>
                          <a:cs typeface="Calibri" panose="020F0502020204030204" pitchFamily="34" charset="0"/>
                        </a:rPr>
                        <a:t>X-rays</a:t>
                      </a:r>
                      <a:endParaRPr lang="en-US" sz="1550" b="0" spc="-20" dirty="0">
                        <a:solidFill>
                          <a:srgbClr val="095641"/>
                        </a:solidFill>
                        <a:latin typeface="Arial (body) "/>
                        <a:cs typeface="Calibri" panose="020F0502020204030204" pitchFamily="34" charset="0"/>
                      </a:endParaRPr>
                    </a:p>
                    <a:p>
                      <a:pPr marL="50165" marR="767715" lvl="0" indent="0" algn="l" defTabSz="1036507" rtl="0" eaLnBrk="1" fontAlgn="auto" latinLnBrk="0" hangingPunct="1">
                        <a:lnSpc>
                          <a:spcPct val="100000"/>
                        </a:lnSpc>
                        <a:spcBef>
                          <a:spcPts val="0"/>
                        </a:spcBef>
                        <a:spcAft>
                          <a:spcPts val="0"/>
                        </a:spcAft>
                        <a:buClrTx/>
                        <a:buSzTx/>
                        <a:buFontTx/>
                        <a:buNone/>
                        <a:tabLst/>
                        <a:defRPr/>
                      </a:pPr>
                      <a:r>
                        <a:rPr lang="en-US" sz="1550" b="0" dirty="0">
                          <a:solidFill>
                            <a:srgbClr val="095641"/>
                          </a:solidFill>
                          <a:latin typeface="Arial (body) "/>
                          <a:cs typeface="Calibri" panose="020F0502020204030204" pitchFamily="34" charset="0"/>
                        </a:rPr>
                        <a:t>Fluoride </a:t>
                      </a:r>
                      <a:r>
                        <a:rPr lang="en-US" sz="1550" b="0" spc="-10" dirty="0">
                          <a:solidFill>
                            <a:srgbClr val="095641"/>
                          </a:solidFill>
                          <a:latin typeface="Arial (body) "/>
                          <a:cs typeface="Calibri" panose="020F0502020204030204" pitchFamily="34" charset="0"/>
                        </a:rPr>
                        <a:t>Treatments</a:t>
                      </a:r>
                      <a:endParaRPr lang="en-US" sz="1550" dirty="0">
                        <a:solidFill>
                          <a:srgbClr val="095641"/>
                        </a:solidFill>
                        <a:latin typeface="Arial (body) "/>
                        <a:cs typeface="Calibri" panose="020F0502020204030204" pitchFamily="34" charset="0"/>
                      </a:endParaRPr>
                    </a:p>
                  </a:txBody>
                  <a:tcPr marL="0" marR="0" marT="349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pPr>
                      <a:r>
                        <a:rPr sz="1550" b="0" dirty="0">
                          <a:solidFill>
                            <a:srgbClr val="095641"/>
                          </a:solidFill>
                          <a:latin typeface="Arial (body) "/>
                          <a:cs typeface="Calibri" panose="020F0502020204030204" pitchFamily="34" charset="0"/>
                        </a:rPr>
                        <a:t>Plan pays</a:t>
                      </a:r>
                      <a:r>
                        <a:rPr lang="en-US" sz="1550" b="0" dirty="0">
                          <a:solidFill>
                            <a:srgbClr val="095641"/>
                          </a:solidFill>
                          <a:latin typeface="Arial (body) "/>
                          <a:cs typeface="Calibri" panose="020F0502020204030204" pitchFamily="34" charset="0"/>
                        </a:rPr>
                        <a:t> 1</a:t>
                      </a:r>
                      <a:r>
                        <a:rPr sz="1550" b="0" spc="-20" dirty="0">
                          <a:solidFill>
                            <a:srgbClr val="095641"/>
                          </a:solidFill>
                          <a:latin typeface="Arial (body) "/>
                          <a:cs typeface="Calibri" panose="020F0502020204030204" pitchFamily="34" charset="0"/>
                        </a:rPr>
                        <a:t>00%</a:t>
                      </a:r>
                      <a:endParaRPr sz="1550" dirty="0">
                        <a:solidFill>
                          <a:srgbClr val="095641"/>
                        </a:solidFill>
                        <a:latin typeface="Arial (body) "/>
                        <a:cs typeface="Calibri" panose="020F0502020204030204" pitchFamily="34" charset="0"/>
                      </a:endParaRPr>
                    </a:p>
                  </a:txBody>
                  <a:tcPr marL="0" marR="0" marT="50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287020" marR="193675" indent="-89535" algn="ctr">
                        <a:lnSpc>
                          <a:spcPct val="100000"/>
                        </a:lnSpc>
                      </a:pPr>
                      <a:r>
                        <a:rPr sz="1550" b="0" dirty="0">
                          <a:solidFill>
                            <a:srgbClr val="095641"/>
                          </a:solidFill>
                          <a:latin typeface="Arial (body) "/>
                          <a:cs typeface="Calibri" panose="020F0502020204030204" pitchFamily="34" charset="0"/>
                        </a:rPr>
                        <a:t>Plan </a:t>
                      </a:r>
                      <a:r>
                        <a:rPr sz="1550" b="0" spc="-20" dirty="0">
                          <a:solidFill>
                            <a:srgbClr val="095641"/>
                          </a:solidFill>
                          <a:latin typeface="Arial (body) "/>
                          <a:cs typeface="Calibri" panose="020F0502020204030204" pitchFamily="34" charset="0"/>
                        </a:rPr>
                        <a:t>pays</a:t>
                      </a:r>
                      <a:r>
                        <a:rPr lang="en-US" sz="1550" b="0" spc="-20"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100%</a:t>
                      </a:r>
                      <a:endParaRPr sz="1550" dirty="0">
                        <a:solidFill>
                          <a:srgbClr val="095641"/>
                        </a:solidFill>
                        <a:latin typeface="Arial (body) "/>
                        <a:cs typeface="Calibri" panose="020F0502020204030204" pitchFamily="34" charset="0"/>
                      </a:endParaRPr>
                    </a:p>
                  </a:txBody>
                  <a:tcPr marL="0" marR="0" marT="19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10"/>
                        </a:spcBef>
                      </a:pPr>
                      <a:r>
                        <a:rPr lang="en-US" sz="1550" b="1" dirty="0">
                          <a:solidFill>
                            <a:srgbClr val="FFFFFF"/>
                          </a:solidFill>
                          <a:latin typeface="Arial (body) "/>
                          <a:cs typeface="Calibri" panose="020F0502020204030204" pitchFamily="34" charset="0"/>
                        </a:rPr>
                        <a:t>Basic</a:t>
                      </a:r>
                      <a:r>
                        <a:rPr lang="en-US" sz="1550" b="1" spc="-10" dirty="0">
                          <a:solidFill>
                            <a:srgbClr val="FFFFFF"/>
                          </a:solidFill>
                          <a:latin typeface="Arial (body) "/>
                          <a:cs typeface="Calibri" panose="020F0502020204030204" pitchFamily="34" charset="0"/>
                        </a:rPr>
                        <a:t> Procedures:</a:t>
                      </a:r>
                      <a:endParaRPr lang="en-US"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gridSpan="2">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412115" algn="ctr">
                        <a:lnSpc>
                          <a:spcPct val="100000"/>
                        </a:lnSpc>
                        <a:spcBef>
                          <a:spcPts val="210"/>
                        </a:spcBef>
                      </a:pPr>
                      <a:r>
                        <a:rPr sz="1550" b="1" dirty="0">
                          <a:solidFill>
                            <a:srgbClr val="FFFFFF"/>
                          </a:solidFill>
                          <a:latin typeface="Arial (body) "/>
                          <a:cs typeface="Calibri" panose="020F0502020204030204" pitchFamily="34" charset="0"/>
                        </a:rPr>
                        <a:t>Deductible </a:t>
                      </a:r>
                      <a:r>
                        <a:rPr sz="1550" b="1" spc="-10" dirty="0">
                          <a:solidFill>
                            <a:srgbClr val="FFFFFF"/>
                          </a:solidFill>
                          <a:latin typeface="Arial (body) "/>
                          <a:cs typeface="Calibri" panose="020F0502020204030204" pitchFamily="34" charset="0"/>
                        </a:rPr>
                        <a:t>Applies</a:t>
                      </a:r>
                      <a:endParaRPr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hMerge="1">
                  <a:txBody>
                    <a:bodyPr/>
                    <a:lstStyle/>
                    <a:p>
                      <a:endParaRPr/>
                    </a:p>
                  </a:txBody>
                  <a:tcPr marL="0" marR="0" marT="0" marB="0">
                    <a:lnL w="3175" cap="flat" cmpd="sng" algn="ctr">
                      <a:solidFill>
                        <a:srgbClr val="000000"/>
                      </a:solidFill>
                      <a:prstDash val="solid"/>
                      <a:round/>
                      <a:headEnd type="none" w="med" len="med"/>
                      <a:tailEnd type="none" w="med" len="med"/>
                    </a:lnL>
                    <a:lnT w="12700" cmpd="sng">
                      <a:noFill/>
                      <a:prstDash val="solid"/>
                    </a:lnT>
                  </a:tcPr>
                </a:tc>
                <a:extLst>
                  <a:ext uri="{0D108BD9-81ED-4DB2-BD59-A6C34878D82A}">
                    <a16:rowId xmlns:a16="http://schemas.microsoft.com/office/drawing/2014/main" val="10008"/>
                  </a:ext>
                </a:extLst>
              </a:tr>
              <a:tr h="735675">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10"/>
                        </a:spcBef>
                      </a:pPr>
                      <a:r>
                        <a:rPr sz="1550" b="0" spc="-10" dirty="0">
                          <a:solidFill>
                            <a:srgbClr val="095641"/>
                          </a:solidFill>
                          <a:latin typeface="Arial (body) "/>
                          <a:cs typeface="Calibri" panose="020F0502020204030204" pitchFamily="34" charset="0"/>
                        </a:rPr>
                        <a:t>Sealants</a:t>
                      </a:r>
                      <a:endParaRPr sz="1550" dirty="0">
                        <a:solidFill>
                          <a:srgbClr val="095641"/>
                        </a:solidFill>
                        <a:latin typeface="Arial (body) "/>
                        <a:cs typeface="Calibri" panose="020F0502020204030204" pitchFamily="34" charset="0"/>
                      </a:endParaRPr>
                    </a:p>
                    <a:p>
                      <a:pPr marL="50165" marR="248285">
                        <a:lnSpc>
                          <a:spcPct val="100000"/>
                        </a:lnSpc>
                      </a:pPr>
                      <a:r>
                        <a:rPr sz="1550" b="0" dirty="0">
                          <a:solidFill>
                            <a:srgbClr val="095641"/>
                          </a:solidFill>
                          <a:latin typeface="Arial (body) "/>
                          <a:cs typeface="Calibri" panose="020F0502020204030204" pitchFamily="34" charset="0"/>
                        </a:rPr>
                        <a:t>Periodontal</a:t>
                      </a:r>
                      <a:r>
                        <a:rPr sz="1550" b="0" spc="-15"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Scaling/Surgery </a:t>
                      </a:r>
                      <a:r>
                        <a:rPr sz="1550" b="0" dirty="0">
                          <a:solidFill>
                            <a:srgbClr val="095641"/>
                          </a:solidFill>
                          <a:latin typeface="Arial (body) "/>
                          <a:cs typeface="Calibri" panose="020F0502020204030204" pitchFamily="34" charset="0"/>
                        </a:rPr>
                        <a:t>Root</a:t>
                      </a:r>
                      <a:r>
                        <a:rPr sz="1550" b="0" spc="-1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Canal</a:t>
                      </a:r>
                      <a:r>
                        <a:rPr sz="1550" b="0" spc="-15"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Therapy</a:t>
                      </a:r>
                      <a:endParaRPr lang="en-US" sz="1550" b="0" spc="0" dirty="0">
                        <a:solidFill>
                          <a:srgbClr val="095641"/>
                        </a:solidFill>
                        <a:latin typeface="Arial (body) "/>
                        <a:cs typeface="Calibri" panose="020F0502020204030204" pitchFamily="34" charset="0"/>
                      </a:endParaRPr>
                    </a:p>
                    <a:p>
                      <a:pPr marL="50165" marR="248285">
                        <a:lnSpc>
                          <a:spcPct val="100000"/>
                        </a:lnSpc>
                      </a:pPr>
                      <a:r>
                        <a:rPr sz="1550" b="0" spc="-10" dirty="0">
                          <a:solidFill>
                            <a:srgbClr val="095641"/>
                          </a:solidFill>
                          <a:latin typeface="Arial (body) "/>
                          <a:cs typeface="Calibri" panose="020F0502020204030204" pitchFamily="34" charset="0"/>
                        </a:rPr>
                        <a:t>Fillings</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nSpc>
                          <a:spcPct val="100000"/>
                        </a:lnSpc>
                      </a:pPr>
                      <a:endParaRPr sz="1550" dirty="0">
                        <a:solidFill>
                          <a:srgbClr val="095641"/>
                        </a:solidFill>
                        <a:latin typeface="Arial (body) "/>
                        <a:cs typeface="Calibri" panose="020F0502020204030204" pitchFamily="34" charset="0"/>
                      </a:endParaRPr>
                    </a:p>
                    <a:p>
                      <a:pPr>
                        <a:lnSpc>
                          <a:spcPct val="100000"/>
                        </a:lnSpc>
                        <a:spcBef>
                          <a:spcPts val="55"/>
                        </a:spcBef>
                      </a:pPr>
                      <a:endParaRPr sz="1550" dirty="0">
                        <a:solidFill>
                          <a:srgbClr val="095641"/>
                        </a:solidFill>
                        <a:latin typeface="Arial (body) "/>
                        <a:cs typeface="Calibri" panose="020F0502020204030204" pitchFamily="34" charset="0"/>
                      </a:endParaRPr>
                    </a:p>
                    <a:p>
                      <a:pPr algn="ctr">
                        <a:lnSpc>
                          <a:spcPct val="100000"/>
                        </a:lnSpc>
                      </a:pPr>
                      <a:r>
                        <a:rPr sz="1550" b="0" dirty="0">
                          <a:solidFill>
                            <a:srgbClr val="095641"/>
                          </a:solidFill>
                          <a:latin typeface="Arial (body) "/>
                          <a:cs typeface="Calibri" panose="020F0502020204030204" pitchFamily="34" charset="0"/>
                        </a:rPr>
                        <a:t>Plan pays</a:t>
                      </a:r>
                      <a:r>
                        <a:rPr lang="en-US" sz="1550" b="0" spc="0" dirty="0">
                          <a:solidFill>
                            <a:srgbClr val="095641"/>
                          </a:solidFill>
                          <a:latin typeface="Arial (body) "/>
                          <a:cs typeface="Calibri" panose="020F0502020204030204" pitchFamily="34" charset="0"/>
                        </a:rPr>
                        <a:t> </a:t>
                      </a:r>
                      <a:r>
                        <a:rPr sz="1550" b="0" spc="-25" dirty="0">
                          <a:solidFill>
                            <a:srgbClr val="095641"/>
                          </a:solidFill>
                          <a:latin typeface="Arial (body) "/>
                          <a:cs typeface="Calibri" panose="020F0502020204030204" pitchFamily="34" charset="0"/>
                        </a:rPr>
                        <a:t>80%</a:t>
                      </a:r>
                      <a:endParaRPr sz="1550" dirty="0">
                        <a:solidFill>
                          <a:srgbClr val="095641"/>
                        </a:solidFill>
                        <a:latin typeface="Arial (body) "/>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nSpc>
                          <a:spcPct val="100000"/>
                        </a:lnSpc>
                      </a:pPr>
                      <a:endParaRPr sz="1550" dirty="0">
                        <a:solidFill>
                          <a:srgbClr val="095641"/>
                        </a:solidFill>
                        <a:latin typeface="Arial (body) "/>
                        <a:cs typeface="Calibri" panose="020F0502020204030204" pitchFamily="34" charset="0"/>
                      </a:endParaRPr>
                    </a:p>
                    <a:p>
                      <a:pPr>
                        <a:lnSpc>
                          <a:spcPct val="100000"/>
                        </a:lnSpc>
                        <a:spcBef>
                          <a:spcPts val="55"/>
                        </a:spcBef>
                      </a:pPr>
                      <a:endParaRPr sz="1550" dirty="0">
                        <a:solidFill>
                          <a:srgbClr val="095641"/>
                        </a:solidFill>
                        <a:latin typeface="Arial (body) "/>
                        <a:cs typeface="Calibri" panose="020F0502020204030204" pitchFamily="34" charset="0"/>
                      </a:endParaRPr>
                    </a:p>
                    <a:p>
                      <a:pPr algn="ctr">
                        <a:lnSpc>
                          <a:spcPct val="100000"/>
                        </a:lnSpc>
                      </a:pPr>
                      <a:r>
                        <a:rPr sz="1550" b="0" dirty="0">
                          <a:solidFill>
                            <a:srgbClr val="095641"/>
                          </a:solidFill>
                          <a:latin typeface="Arial (body) "/>
                          <a:cs typeface="Calibri" panose="020F0502020204030204" pitchFamily="34" charset="0"/>
                        </a:rPr>
                        <a:t>Plan pays </a:t>
                      </a:r>
                      <a:r>
                        <a:rPr lang="en-US" sz="1550" b="0" spc="0" dirty="0">
                          <a:solidFill>
                            <a:srgbClr val="095641"/>
                          </a:solidFill>
                          <a:latin typeface="Arial (body) "/>
                          <a:cs typeface="Calibri" panose="020F0502020204030204" pitchFamily="34" charset="0"/>
                        </a:rPr>
                        <a:t> </a:t>
                      </a:r>
                      <a:r>
                        <a:rPr sz="1550" b="0" spc="-20" dirty="0">
                          <a:solidFill>
                            <a:srgbClr val="095641"/>
                          </a:solidFill>
                          <a:latin typeface="Arial (body) "/>
                          <a:cs typeface="Calibri" panose="020F0502020204030204" pitchFamily="34" charset="0"/>
                        </a:rPr>
                        <a:t>80%</a:t>
                      </a:r>
                      <a:endParaRPr sz="1550" dirty="0">
                        <a:solidFill>
                          <a:srgbClr val="095641"/>
                        </a:solidFill>
                        <a:latin typeface="Arial (body) "/>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10"/>
                        </a:spcBef>
                      </a:pPr>
                      <a:r>
                        <a:rPr lang="en-US" sz="1550" b="1" dirty="0">
                          <a:solidFill>
                            <a:srgbClr val="FFFFFF"/>
                          </a:solidFill>
                          <a:latin typeface="Arial (body) "/>
                          <a:cs typeface="Calibri" panose="020F0502020204030204" pitchFamily="34" charset="0"/>
                        </a:rPr>
                        <a:t>Major </a:t>
                      </a:r>
                      <a:r>
                        <a:rPr lang="en-US" sz="1550" b="1" spc="-10" dirty="0">
                          <a:solidFill>
                            <a:srgbClr val="FFFFFF"/>
                          </a:solidFill>
                          <a:latin typeface="Arial (body) "/>
                          <a:cs typeface="Calibri" panose="020F0502020204030204" pitchFamily="34" charset="0"/>
                        </a:rPr>
                        <a:t>Procedures:</a:t>
                      </a:r>
                      <a:endParaRPr lang="en-US"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gridSpan="2">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412115" algn="ctr">
                        <a:lnSpc>
                          <a:spcPct val="100000"/>
                        </a:lnSpc>
                        <a:spcBef>
                          <a:spcPts val="210"/>
                        </a:spcBef>
                      </a:pPr>
                      <a:r>
                        <a:rPr sz="1550" b="1" dirty="0">
                          <a:solidFill>
                            <a:srgbClr val="FFFFFF"/>
                          </a:solidFill>
                          <a:latin typeface="Arial (body) "/>
                          <a:cs typeface="Calibri" panose="020F0502020204030204" pitchFamily="34" charset="0"/>
                        </a:rPr>
                        <a:t>Deductible </a:t>
                      </a:r>
                      <a:r>
                        <a:rPr sz="1550" b="1" spc="-10" dirty="0">
                          <a:solidFill>
                            <a:srgbClr val="FFFFFF"/>
                          </a:solidFill>
                          <a:latin typeface="Arial (body) "/>
                          <a:cs typeface="Calibri" panose="020F0502020204030204" pitchFamily="34" charset="0"/>
                        </a:rPr>
                        <a:t>Applies</a:t>
                      </a:r>
                      <a:endParaRPr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hMerge="1">
                  <a:txBody>
                    <a:bodyPr/>
                    <a:lstStyle/>
                    <a:p>
                      <a:endParaRPr/>
                    </a:p>
                  </a:txBody>
                  <a:tcPr marL="0" marR="0" marT="0" marB="0">
                    <a:lnL w="3175" cap="flat" cmpd="sng" algn="ctr">
                      <a:solidFill>
                        <a:srgbClr val="000000"/>
                      </a:solidFill>
                      <a:prstDash val="solid"/>
                      <a:round/>
                      <a:headEnd type="none" w="med" len="med"/>
                      <a:tailEnd type="none" w="med" len="med"/>
                    </a:lnL>
                    <a:lnT w="317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0"/>
                  </a:ext>
                </a:extLst>
              </a:tr>
              <a:tr h="1049512">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800">
                        <a:lnSpc>
                          <a:spcPct val="100000"/>
                        </a:lnSpc>
                        <a:spcBef>
                          <a:spcPts val="220"/>
                        </a:spcBef>
                      </a:pPr>
                      <a:r>
                        <a:rPr sz="1550" b="0" spc="-10" dirty="0">
                          <a:solidFill>
                            <a:srgbClr val="095641"/>
                          </a:solidFill>
                          <a:latin typeface="Arial (body) "/>
                          <a:cs typeface="Calibri" panose="020F0502020204030204" pitchFamily="34" charset="0"/>
                        </a:rPr>
                        <a:t>Crowns</a:t>
                      </a:r>
                      <a:endParaRPr lang="en-US" sz="1550" b="0" spc="-10" dirty="0">
                        <a:solidFill>
                          <a:srgbClr val="095641"/>
                        </a:solidFill>
                        <a:latin typeface="Arial (body) "/>
                        <a:cs typeface="Calibri" panose="020F0502020204030204" pitchFamily="34" charset="0"/>
                      </a:endParaRPr>
                    </a:p>
                    <a:p>
                      <a:pPr marL="50800">
                        <a:lnSpc>
                          <a:spcPct val="100000"/>
                        </a:lnSpc>
                        <a:spcBef>
                          <a:spcPts val="220"/>
                        </a:spcBef>
                      </a:pPr>
                      <a:r>
                        <a:rPr sz="1550" b="0" dirty="0">
                          <a:solidFill>
                            <a:srgbClr val="095641"/>
                          </a:solidFill>
                          <a:latin typeface="Arial (body) "/>
                          <a:cs typeface="Calibri" panose="020F0502020204030204" pitchFamily="34" charset="0"/>
                        </a:rPr>
                        <a:t>Fixed</a:t>
                      </a:r>
                      <a:r>
                        <a:rPr sz="1550" b="0" spc="-1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Bridges</a:t>
                      </a:r>
                      <a:r>
                        <a:rPr sz="1550" b="0" spc="-10"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&amp;</a:t>
                      </a:r>
                      <a:r>
                        <a:rPr sz="1550" b="0" spc="-10" dirty="0">
                          <a:solidFill>
                            <a:srgbClr val="095641"/>
                          </a:solidFill>
                          <a:latin typeface="Arial (body) "/>
                          <a:cs typeface="Calibri" panose="020F0502020204030204" pitchFamily="34" charset="0"/>
                        </a:rPr>
                        <a:t> Repairs</a:t>
                      </a:r>
                      <a:endParaRPr lang="en-US" sz="1550" b="0" spc="-10" dirty="0">
                        <a:solidFill>
                          <a:srgbClr val="095641"/>
                        </a:solidFill>
                        <a:latin typeface="Arial (body) "/>
                        <a:cs typeface="Calibri" panose="020F0502020204030204" pitchFamily="34" charset="0"/>
                      </a:endParaRPr>
                    </a:p>
                    <a:p>
                      <a:pPr marL="50800">
                        <a:lnSpc>
                          <a:spcPct val="100000"/>
                        </a:lnSpc>
                        <a:spcBef>
                          <a:spcPts val="220"/>
                        </a:spcBef>
                      </a:pPr>
                      <a:r>
                        <a:rPr sz="1550" b="0" dirty="0">
                          <a:solidFill>
                            <a:srgbClr val="095641"/>
                          </a:solidFill>
                          <a:latin typeface="Arial (body) "/>
                          <a:cs typeface="Calibri" panose="020F0502020204030204" pitchFamily="34" charset="0"/>
                        </a:rPr>
                        <a:t>Full</a:t>
                      </a:r>
                      <a:r>
                        <a:rPr sz="1550" b="0" spc="-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&amp;</a:t>
                      </a:r>
                      <a:r>
                        <a:rPr sz="1550" b="0" spc="-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Partial</a:t>
                      </a:r>
                      <a:r>
                        <a:rPr sz="1550" b="0" spc="-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Dentures</a:t>
                      </a:r>
                      <a:r>
                        <a:rPr sz="1550" b="0" spc="-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&amp; </a:t>
                      </a:r>
                      <a:r>
                        <a:rPr sz="1550" b="0" spc="-30" dirty="0">
                          <a:solidFill>
                            <a:srgbClr val="095641"/>
                          </a:solidFill>
                          <a:latin typeface="Arial (body) "/>
                          <a:cs typeface="Calibri" panose="020F0502020204030204" pitchFamily="34" charset="0"/>
                        </a:rPr>
                        <a:t>Re</a:t>
                      </a:r>
                      <a:r>
                        <a:rPr sz="1550" b="0" spc="-10" dirty="0">
                          <a:solidFill>
                            <a:srgbClr val="095641"/>
                          </a:solidFill>
                          <a:latin typeface="Arial (body) "/>
                          <a:cs typeface="Calibri" panose="020F0502020204030204" pitchFamily="34" charset="0"/>
                        </a:rPr>
                        <a:t>pairs</a:t>
                      </a:r>
                      <a:endParaRPr lang="en-US" sz="1550" b="0" spc="-10" dirty="0">
                        <a:solidFill>
                          <a:srgbClr val="095641"/>
                        </a:solidFill>
                        <a:latin typeface="Arial (body) "/>
                        <a:cs typeface="Calibri" panose="020F0502020204030204" pitchFamily="34" charset="0"/>
                      </a:endParaRPr>
                    </a:p>
                    <a:p>
                      <a:pPr marL="50800">
                        <a:lnSpc>
                          <a:spcPct val="100000"/>
                        </a:lnSpc>
                        <a:spcBef>
                          <a:spcPts val="220"/>
                        </a:spcBef>
                      </a:pPr>
                      <a:r>
                        <a:rPr sz="1550" b="0" dirty="0">
                          <a:solidFill>
                            <a:srgbClr val="095641"/>
                          </a:solidFill>
                          <a:latin typeface="Arial (body) "/>
                          <a:cs typeface="Calibri" panose="020F0502020204030204" pitchFamily="34" charset="0"/>
                        </a:rPr>
                        <a:t>Oral</a:t>
                      </a:r>
                      <a:r>
                        <a:rPr sz="1550" b="0" spc="-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&amp;</a:t>
                      </a:r>
                      <a:r>
                        <a:rPr sz="1550" b="0" spc="-5" dirty="0">
                          <a:solidFill>
                            <a:srgbClr val="095641"/>
                          </a:solidFill>
                          <a:latin typeface="Arial (body) "/>
                          <a:cs typeface="Calibri" panose="020F0502020204030204" pitchFamily="34" charset="0"/>
                        </a:rPr>
                        <a:t> </a:t>
                      </a:r>
                      <a:r>
                        <a:rPr sz="1550" b="0" dirty="0">
                          <a:solidFill>
                            <a:srgbClr val="095641"/>
                          </a:solidFill>
                          <a:latin typeface="Arial (body) "/>
                          <a:cs typeface="Calibri" panose="020F0502020204030204" pitchFamily="34" charset="0"/>
                        </a:rPr>
                        <a:t>Periodontal</a:t>
                      </a:r>
                      <a:r>
                        <a:rPr sz="1550" b="0" spc="-5"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Surgery</a:t>
                      </a:r>
                      <a:endParaRPr sz="1550" dirty="0">
                        <a:solidFill>
                          <a:srgbClr val="095641"/>
                        </a:solidFill>
                        <a:latin typeface="Arial (body) "/>
                        <a:cs typeface="Calibri" panose="020F0502020204030204" pitchFamily="34" charset="0"/>
                      </a:endParaRPr>
                    </a:p>
                  </a:txBody>
                  <a:tcPr marL="0" marR="0" marT="279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pPr>
                      <a:r>
                        <a:rPr sz="1550" b="0" dirty="0">
                          <a:solidFill>
                            <a:srgbClr val="095641"/>
                          </a:solidFill>
                          <a:latin typeface="Arial (body) "/>
                          <a:cs typeface="Calibri" panose="020F0502020204030204" pitchFamily="34" charset="0"/>
                        </a:rPr>
                        <a:t>Plan pays </a:t>
                      </a:r>
                      <a:r>
                        <a:rPr sz="1550" b="0" spc="-25" dirty="0">
                          <a:solidFill>
                            <a:srgbClr val="095641"/>
                          </a:solidFill>
                          <a:latin typeface="Arial (body) "/>
                          <a:cs typeface="Calibri" panose="020F0502020204030204" pitchFamily="34" charset="0"/>
                        </a:rPr>
                        <a:t>50%</a:t>
                      </a:r>
                      <a:endParaRPr sz="1550" dirty="0">
                        <a:solidFill>
                          <a:srgbClr val="095641"/>
                        </a:solidFill>
                        <a:latin typeface="Arial (body) "/>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pPr>
                      <a:r>
                        <a:rPr sz="1550" b="0" dirty="0">
                          <a:solidFill>
                            <a:srgbClr val="095641"/>
                          </a:solidFill>
                          <a:latin typeface="Arial (body) "/>
                          <a:cs typeface="Calibri" panose="020F0502020204030204" pitchFamily="34" charset="0"/>
                        </a:rPr>
                        <a:t>Plan pays </a:t>
                      </a:r>
                      <a:r>
                        <a:rPr sz="1550" b="0" spc="-20" dirty="0">
                          <a:solidFill>
                            <a:srgbClr val="095641"/>
                          </a:solidFill>
                          <a:latin typeface="Arial (body) "/>
                          <a:cs typeface="Calibri" panose="020F0502020204030204" pitchFamily="34" charset="0"/>
                        </a:rPr>
                        <a:t>50%</a:t>
                      </a:r>
                      <a:endParaRPr sz="1550" dirty="0">
                        <a:solidFill>
                          <a:srgbClr val="095641"/>
                        </a:solidFill>
                        <a:latin typeface="Arial (body) "/>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46990" marR="365125">
                        <a:lnSpc>
                          <a:spcPct val="100000"/>
                        </a:lnSpc>
                        <a:spcBef>
                          <a:spcPts val="210"/>
                        </a:spcBef>
                      </a:pPr>
                      <a:r>
                        <a:rPr lang="en-US" sz="1550" b="1" dirty="0">
                          <a:solidFill>
                            <a:srgbClr val="FFFFFF"/>
                          </a:solidFill>
                          <a:latin typeface="Arial (body) "/>
                          <a:cs typeface="Calibri" panose="020F0502020204030204" pitchFamily="34" charset="0"/>
                        </a:rPr>
                        <a:t>Orthodontic</a:t>
                      </a:r>
                      <a:r>
                        <a:rPr lang="en-US" sz="1550" b="1" spc="-10" dirty="0">
                          <a:solidFill>
                            <a:srgbClr val="FFFFFF"/>
                          </a:solidFill>
                          <a:latin typeface="Arial (body) "/>
                          <a:cs typeface="Calibri" panose="020F0502020204030204" pitchFamily="34" charset="0"/>
                        </a:rPr>
                        <a:t> Procedures:</a:t>
                      </a:r>
                      <a:endParaRPr lang="en-US"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gridSpan="2">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415290" algn="ctr">
                        <a:lnSpc>
                          <a:spcPct val="100000"/>
                        </a:lnSpc>
                        <a:spcBef>
                          <a:spcPts val="210"/>
                        </a:spcBef>
                      </a:pPr>
                      <a:r>
                        <a:rPr sz="1550" b="1" dirty="0">
                          <a:solidFill>
                            <a:srgbClr val="FFFFFF"/>
                          </a:solidFill>
                          <a:latin typeface="Arial (body) "/>
                          <a:cs typeface="Calibri" panose="020F0502020204030204" pitchFamily="34" charset="0"/>
                        </a:rPr>
                        <a:t>Deductible </a:t>
                      </a:r>
                      <a:r>
                        <a:rPr sz="1550" b="1" spc="-10" dirty="0">
                          <a:solidFill>
                            <a:srgbClr val="FFFFFF"/>
                          </a:solidFill>
                          <a:latin typeface="Arial (body) "/>
                          <a:cs typeface="Calibri" panose="020F0502020204030204" pitchFamily="34" charset="0"/>
                        </a:rPr>
                        <a:t>Waived</a:t>
                      </a:r>
                      <a:endParaRPr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hMerge="1">
                  <a:txBody>
                    <a:bodyPr/>
                    <a:lstStyle/>
                    <a:p>
                      <a:endParaRPr/>
                    </a:p>
                  </a:txBody>
                  <a:tcPr marL="0" marR="0" marT="0" marB="0">
                    <a:lnL w="3175" cap="flat" cmpd="sng" algn="ctr">
                      <a:solidFill>
                        <a:srgbClr val="000000"/>
                      </a:solidFill>
                      <a:prstDash val="solid"/>
                      <a:round/>
                      <a:headEnd type="none" w="med" len="med"/>
                      <a:tailEnd type="none" w="med" len="med"/>
                    </a:lnL>
                    <a:lnT w="317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2"/>
                  </a:ext>
                </a:extLst>
              </a:tr>
              <a:tr h="499344">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46990">
                        <a:lnSpc>
                          <a:spcPct val="100000"/>
                        </a:lnSpc>
                        <a:spcBef>
                          <a:spcPts val="210"/>
                        </a:spcBef>
                      </a:pPr>
                      <a:r>
                        <a:rPr sz="1550" b="0" dirty="0">
                          <a:solidFill>
                            <a:srgbClr val="095641"/>
                          </a:solidFill>
                          <a:latin typeface="Arial (body) "/>
                          <a:cs typeface="Calibri" panose="020F0502020204030204" pitchFamily="34" charset="0"/>
                        </a:rPr>
                        <a:t>Lifetime </a:t>
                      </a:r>
                      <a:r>
                        <a:rPr sz="1550" b="0" spc="-10" dirty="0">
                          <a:solidFill>
                            <a:srgbClr val="095641"/>
                          </a:solidFill>
                          <a:latin typeface="Arial (body) "/>
                          <a:cs typeface="Calibri" panose="020F0502020204030204" pitchFamily="34" charset="0"/>
                        </a:rPr>
                        <a:t>Maximum</a:t>
                      </a:r>
                      <a:endParaRPr sz="1550" dirty="0">
                        <a:solidFill>
                          <a:srgbClr val="095641"/>
                        </a:solidFill>
                        <a:latin typeface="Arial (body) "/>
                        <a:cs typeface="Calibri" panose="020F0502020204030204" pitchFamily="34" charset="0"/>
                      </a:endParaRPr>
                    </a:p>
                    <a:p>
                      <a:pPr marL="46990">
                        <a:lnSpc>
                          <a:spcPct val="100000"/>
                        </a:lnSpc>
                      </a:pPr>
                      <a:r>
                        <a:rPr sz="1550" b="0" dirty="0">
                          <a:solidFill>
                            <a:srgbClr val="095641"/>
                          </a:solidFill>
                          <a:latin typeface="Arial (body) "/>
                          <a:cs typeface="Calibri" panose="020F0502020204030204" pitchFamily="34" charset="0"/>
                        </a:rPr>
                        <a:t>*Dependent Children to Age </a:t>
                      </a:r>
                      <a:r>
                        <a:rPr sz="1550" b="0" spc="-25" dirty="0">
                          <a:solidFill>
                            <a:srgbClr val="095641"/>
                          </a:solidFill>
                          <a:latin typeface="Arial (body) "/>
                          <a:cs typeface="Calibri" panose="020F0502020204030204" pitchFamily="34" charset="0"/>
                        </a:rPr>
                        <a:t>19</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14604" algn="ctr">
                        <a:lnSpc>
                          <a:spcPct val="100000"/>
                        </a:lnSpc>
                        <a:spcBef>
                          <a:spcPts val="210"/>
                        </a:spcBef>
                      </a:pPr>
                      <a:r>
                        <a:rPr sz="1550" b="0" dirty="0">
                          <a:solidFill>
                            <a:srgbClr val="095641"/>
                          </a:solidFill>
                          <a:latin typeface="Arial (body) "/>
                          <a:cs typeface="Calibri" panose="020F0502020204030204" pitchFamily="34" charset="0"/>
                        </a:rPr>
                        <a:t>50% up </a:t>
                      </a:r>
                      <a:r>
                        <a:rPr sz="1550" b="0" spc="-25" dirty="0">
                          <a:solidFill>
                            <a:srgbClr val="095641"/>
                          </a:solidFill>
                          <a:latin typeface="Arial (body) "/>
                          <a:cs typeface="Calibri" panose="020F0502020204030204" pitchFamily="34" charset="0"/>
                        </a:rPr>
                        <a:t>to</a:t>
                      </a:r>
                      <a:endParaRPr sz="1550" dirty="0">
                        <a:solidFill>
                          <a:srgbClr val="095641"/>
                        </a:solidFill>
                        <a:latin typeface="Arial (body) "/>
                        <a:cs typeface="Calibri" panose="020F0502020204030204" pitchFamily="34" charset="0"/>
                      </a:endParaRPr>
                    </a:p>
                    <a:p>
                      <a:pPr marL="14604" algn="ctr">
                        <a:lnSpc>
                          <a:spcPct val="100000"/>
                        </a:lnSpc>
                      </a:pPr>
                      <a:r>
                        <a:rPr sz="1550" b="0" spc="-10" dirty="0">
                          <a:solidFill>
                            <a:srgbClr val="095641"/>
                          </a:solidFill>
                          <a:latin typeface="Arial (body) "/>
                          <a:cs typeface="Calibri" panose="020F0502020204030204" pitchFamily="34" charset="0"/>
                        </a:rPr>
                        <a:t>$1,000</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14604" algn="ctr">
                        <a:lnSpc>
                          <a:spcPct val="100000"/>
                        </a:lnSpc>
                        <a:spcBef>
                          <a:spcPts val="210"/>
                        </a:spcBef>
                      </a:pPr>
                      <a:r>
                        <a:rPr sz="1550" b="0" dirty="0">
                          <a:solidFill>
                            <a:srgbClr val="095641"/>
                          </a:solidFill>
                          <a:latin typeface="Arial (body) "/>
                          <a:cs typeface="Calibri" panose="020F0502020204030204" pitchFamily="34" charset="0"/>
                        </a:rPr>
                        <a:t>50% up </a:t>
                      </a:r>
                      <a:r>
                        <a:rPr sz="1550" b="0" spc="-25" dirty="0">
                          <a:solidFill>
                            <a:srgbClr val="095641"/>
                          </a:solidFill>
                          <a:latin typeface="Arial (body) "/>
                          <a:cs typeface="Calibri" panose="020F0502020204030204" pitchFamily="34" charset="0"/>
                        </a:rPr>
                        <a:t>to</a:t>
                      </a:r>
                      <a:endParaRPr sz="1550" dirty="0">
                        <a:solidFill>
                          <a:srgbClr val="095641"/>
                        </a:solidFill>
                        <a:latin typeface="Arial (body) "/>
                        <a:cs typeface="Calibri" panose="020F0502020204030204" pitchFamily="34" charset="0"/>
                      </a:endParaRPr>
                    </a:p>
                    <a:p>
                      <a:pPr marL="14604" algn="ctr">
                        <a:lnSpc>
                          <a:spcPct val="100000"/>
                        </a:lnSpc>
                      </a:pPr>
                      <a:r>
                        <a:rPr sz="1550" b="0" spc="-10" dirty="0">
                          <a:solidFill>
                            <a:srgbClr val="095641"/>
                          </a:solidFill>
                          <a:latin typeface="Arial (body) "/>
                          <a:cs typeface="Calibri" panose="020F0502020204030204" pitchFamily="34" charset="0"/>
                        </a:rPr>
                        <a:t>$1,500</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800">
                        <a:lnSpc>
                          <a:spcPct val="100000"/>
                        </a:lnSpc>
                        <a:spcBef>
                          <a:spcPts val="210"/>
                        </a:spcBef>
                      </a:pPr>
                      <a:r>
                        <a:rPr lang="en-US" sz="1550" b="1" dirty="0">
                          <a:solidFill>
                            <a:srgbClr val="FFFFFF"/>
                          </a:solidFill>
                          <a:latin typeface="Arial (body) "/>
                          <a:cs typeface="Calibri" panose="020F0502020204030204" pitchFamily="34" charset="0"/>
                        </a:rPr>
                        <a:t>Out Of </a:t>
                      </a:r>
                      <a:r>
                        <a:rPr lang="en-US" sz="1550" b="1" spc="-10" dirty="0">
                          <a:solidFill>
                            <a:srgbClr val="FFFFFF"/>
                          </a:solidFill>
                          <a:latin typeface="Arial (body) "/>
                          <a:cs typeface="Calibri" panose="020F0502020204030204" pitchFamily="34" charset="0"/>
                        </a:rPr>
                        <a:t>Network:</a:t>
                      </a:r>
                      <a:endParaRPr lang="en-US"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gridSpan="2">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251460" algn="ctr">
                        <a:lnSpc>
                          <a:spcPct val="100000"/>
                        </a:lnSpc>
                        <a:spcBef>
                          <a:spcPts val="210"/>
                        </a:spcBef>
                      </a:pPr>
                      <a:r>
                        <a:rPr sz="1550" b="1" dirty="0">
                          <a:solidFill>
                            <a:srgbClr val="FFFFFF"/>
                          </a:solidFill>
                          <a:latin typeface="Arial (body) "/>
                          <a:cs typeface="Calibri" panose="020F0502020204030204" pitchFamily="34" charset="0"/>
                        </a:rPr>
                        <a:t>Based on 80th </a:t>
                      </a:r>
                      <a:r>
                        <a:rPr sz="1550" b="1" spc="-10" dirty="0">
                          <a:solidFill>
                            <a:srgbClr val="FFFFFF"/>
                          </a:solidFill>
                          <a:latin typeface="Arial (body) "/>
                          <a:cs typeface="Calibri" panose="020F0502020204030204" pitchFamily="34" charset="0"/>
                        </a:rPr>
                        <a:t>percentile</a:t>
                      </a:r>
                      <a:endParaRPr sz="1550" dirty="0">
                        <a:solidFill>
                          <a:srgbClr val="FFFFFF"/>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5641"/>
                    </a:solidFill>
                  </a:tcPr>
                </a:tc>
                <a:tc hMerge="1">
                  <a:txBody>
                    <a:bodyPr/>
                    <a:lstStyle/>
                    <a:p>
                      <a:endParaRPr/>
                    </a:p>
                  </a:txBody>
                  <a:tcPr marL="0" marR="0" marT="0" marB="0">
                    <a:lnL w="3175" cap="flat" cmpd="sng" algn="ctr">
                      <a:solidFill>
                        <a:srgbClr val="000000"/>
                      </a:solidFill>
                      <a:prstDash val="solid"/>
                      <a:round/>
                      <a:headEnd type="none" w="med" len="med"/>
                      <a:tailEnd type="none" w="med" len="med"/>
                    </a:lnL>
                    <a:lnT w="317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14"/>
                  </a:ext>
                </a:extLst>
              </a:tr>
              <a:tr h="263013">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800">
                        <a:lnSpc>
                          <a:spcPct val="100000"/>
                        </a:lnSpc>
                        <a:spcBef>
                          <a:spcPts val="210"/>
                        </a:spcBef>
                      </a:pPr>
                      <a:r>
                        <a:rPr sz="1550" b="0" dirty="0">
                          <a:solidFill>
                            <a:srgbClr val="095641"/>
                          </a:solidFill>
                          <a:latin typeface="Arial (body) "/>
                          <a:cs typeface="Calibri" panose="020F0502020204030204" pitchFamily="34" charset="0"/>
                        </a:rPr>
                        <a:t>Deductible </a:t>
                      </a:r>
                      <a:r>
                        <a:rPr sz="1550" b="0" spc="-10" dirty="0">
                          <a:solidFill>
                            <a:srgbClr val="095641"/>
                          </a:solidFill>
                          <a:latin typeface="Arial (body) "/>
                          <a:cs typeface="Calibri" panose="020F0502020204030204" pitchFamily="34" charset="0"/>
                        </a:rPr>
                        <a:t>(Ind</a:t>
                      </a:r>
                      <a:r>
                        <a:rPr lang="en-US" sz="1550" b="0" spc="-10" dirty="0">
                          <a:solidFill>
                            <a:srgbClr val="095641"/>
                          </a:solidFill>
                          <a:latin typeface="Arial (body) "/>
                          <a:cs typeface="Calibri" panose="020F0502020204030204" pitchFamily="34" charset="0"/>
                        </a:rPr>
                        <a:t>ividual / </a:t>
                      </a:r>
                      <a:r>
                        <a:rPr sz="1550" b="0" spc="-10" dirty="0">
                          <a:solidFill>
                            <a:srgbClr val="095641"/>
                          </a:solidFill>
                          <a:latin typeface="Arial (body) "/>
                          <a:cs typeface="Calibri" panose="020F0502020204030204" pitchFamily="34" charset="0"/>
                        </a:rPr>
                        <a:t>Family)</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spcBef>
                          <a:spcPts val="210"/>
                        </a:spcBef>
                      </a:pPr>
                      <a:r>
                        <a:rPr sz="1550" b="0" spc="-10" dirty="0">
                          <a:solidFill>
                            <a:srgbClr val="095641"/>
                          </a:solidFill>
                          <a:latin typeface="Arial (body) "/>
                          <a:cs typeface="Calibri" panose="020F0502020204030204" pitchFamily="34" charset="0"/>
                        </a:rPr>
                        <a:t>$100</a:t>
                      </a:r>
                      <a:r>
                        <a:rPr lang="en-US" sz="1550" b="0" spc="-10"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a:t>
                      </a:r>
                      <a:r>
                        <a:rPr lang="en-US" sz="1550" b="0" spc="-10"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$300</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spcBef>
                          <a:spcPts val="210"/>
                        </a:spcBef>
                      </a:pPr>
                      <a:r>
                        <a:rPr sz="1550" b="0" spc="-10" dirty="0">
                          <a:solidFill>
                            <a:srgbClr val="095641"/>
                          </a:solidFill>
                          <a:latin typeface="Arial (body) "/>
                          <a:cs typeface="Calibri" panose="020F0502020204030204" pitchFamily="34" charset="0"/>
                        </a:rPr>
                        <a:t>$50</a:t>
                      </a:r>
                      <a:r>
                        <a:rPr lang="en-US" sz="1550" b="0" spc="-10"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a:t>
                      </a:r>
                      <a:r>
                        <a:rPr lang="en-US" sz="1550" b="0" spc="-10" dirty="0">
                          <a:solidFill>
                            <a:srgbClr val="095641"/>
                          </a:solidFill>
                          <a:latin typeface="Arial (body) "/>
                          <a:cs typeface="Calibri" panose="020F0502020204030204" pitchFamily="34" charset="0"/>
                        </a:rPr>
                        <a:t> </a:t>
                      </a:r>
                      <a:r>
                        <a:rPr sz="1550" b="0" spc="-10" dirty="0">
                          <a:solidFill>
                            <a:srgbClr val="095641"/>
                          </a:solidFill>
                          <a:latin typeface="Arial (body) "/>
                          <a:cs typeface="Calibri" panose="020F0502020204030204" pitchFamily="34" charset="0"/>
                        </a:rPr>
                        <a:t>$150</a:t>
                      </a:r>
                      <a:endParaRPr sz="1550" dirty="0">
                        <a:solidFill>
                          <a:srgbClr val="095641"/>
                        </a:solidFill>
                        <a:latin typeface="Arial (body) "/>
                        <a:cs typeface="Calibri" panose="020F0502020204030204" pitchFamily="34" charset="0"/>
                      </a:endParaRPr>
                    </a:p>
                  </a:txBody>
                  <a:tcPr marL="0" marR="0" marT="266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73178">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marL="50165">
                        <a:lnSpc>
                          <a:spcPct val="100000"/>
                        </a:lnSpc>
                        <a:spcBef>
                          <a:spcPts val="204"/>
                        </a:spcBef>
                      </a:pPr>
                      <a:r>
                        <a:rPr sz="1550" b="0" spc="-10" dirty="0">
                          <a:solidFill>
                            <a:srgbClr val="095641"/>
                          </a:solidFill>
                          <a:latin typeface="Arial (body) "/>
                          <a:cs typeface="Calibri" panose="020F0502020204030204" pitchFamily="34" charset="0"/>
                        </a:rPr>
                        <a:t>Preventive</a:t>
                      </a:r>
                      <a:r>
                        <a:rPr lang="en-US" sz="1550" b="0" spc="-10" dirty="0">
                          <a:solidFill>
                            <a:srgbClr val="095641"/>
                          </a:solidFill>
                          <a:latin typeface="Arial (body) "/>
                          <a:cs typeface="Calibri" panose="020F0502020204030204" pitchFamily="34" charset="0"/>
                        </a:rPr>
                        <a:t>/Basic/Major/Orthodontic</a:t>
                      </a:r>
                      <a:endParaRPr sz="1550" dirty="0">
                        <a:solidFill>
                          <a:srgbClr val="095641"/>
                        </a:solidFill>
                        <a:latin typeface="Arial (body) "/>
                        <a:cs typeface="Calibri" panose="020F0502020204030204" pitchFamily="34" charset="0"/>
                      </a:endParaRPr>
                    </a:p>
                  </a:txBody>
                  <a:tcPr marL="0" marR="0" marT="2603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spcBef>
                          <a:spcPts val="290"/>
                        </a:spcBef>
                      </a:pPr>
                      <a:r>
                        <a:rPr sz="1550" b="0" spc="-25" dirty="0">
                          <a:solidFill>
                            <a:srgbClr val="095641"/>
                          </a:solidFill>
                          <a:latin typeface="Arial (body) "/>
                          <a:cs typeface="Calibri" panose="020F0502020204030204" pitchFamily="34" charset="0"/>
                        </a:rPr>
                        <a:t>80%</a:t>
                      </a:r>
                      <a:r>
                        <a:rPr lang="en-US" sz="1550" b="0" spc="-25" dirty="0">
                          <a:solidFill>
                            <a:srgbClr val="095641"/>
                          </a:solidFill>
                          <a:latin typeface="Arial (body) "/>
                          <a:cs typeface="Calibri" panose="020F0502020204030204" pitchFamily="34" charset="0"/>
                        </a:rPr>
                        <a:t>/60%/40%/50%</a:t>
                      </a:r>
                      <a:endParaRPr sz="1550" dirty="0">
                        <a:solidFill>
                          <a:srgbClr val="095641"/>
                        </a:solidFill>
                        <a:latin typeface="Arial (body) "/>
                        <a:cs typeface="Calibri" panose="020F0502020204030204" pitchFamily="34" charset="0"/>
                      </a:endParaRP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36507" rtl="0" eaLnBrk="1" latinLnBrk="0" hangingPunct="1">
                        <a:defRPr sz="2040" kern="1200">
                          <a:solidFill>
                            <a:schemeClr val="tx1"/>
                          </a:solidFill>
                          <a:latin typeface="Avenir Next LT Pro Light"/>
                        </a:defRPr>
                      </a:lvl1pPr>
                      <a:lvl2pPr marL="518253" algn="l" defTabSz="1036507" rtl="0" eaLnBrk="1" latinLnBrk="0" hangingPunct="1">
                        <a:defRPr sz="2040" kern="1200">
                          <a:solidFill>
                            <a:schemeClr val="tx1"/>
                          </a:solidFill>
                          <a:latin typeface="Avenir Next LT Pro Light"/>
                        </a:defRPr>
                      </a:lvl2pPr>
                      <a:lvl3pPr marL="1036507" algn="l" defTabSz="1036507" rtl="0" eaLnBrk="1" latinLnBrk="0" hangingPunct="1">
                        <a:defRPr sz="2040" kern="1200">
                          <a:solidFill>
                            <a:schemeClr val="tx1"/>
                          </a:solidFill>
                          <a:latin typeface="Avenir Next LT Pro Light"/>
                        </a:defRPr>
                      </a:lvl3pPr>
                      <a:lvl4pPr marL="1554760" algn="l" defTabSz="1036507" rtl="0" eaLnBrk="1" latinLnBrk="0" hangingPunct="1">
                        <a:defRPr sz="2040" kern="1200">
                          <a:solidFill>
                            <a:schemeClr val="tx1"/>
                          </a:solidFill>
                          <a:latin typeface="Avenir Next LT Pro Light"/>
                        </a:defRPr>
                      </a:lvl4pPr>
                      <a:lvl5pPr marL="2073015" algn="l" defTabSz="1036507" rtl="0" eaLnBrk="1" latinLnBrk="0" hangingPunct="1">
                        <a:defRPr sz="2040" kern="1200">
                          <a:solidFill>
                            <a:schemeClr val="tx1"/>
                          </a:solidFill>
                          <a:latin typeface="Avenir Next LT Pro Light"/>
                        </a:defRPr>
                      </a:lvl5pPr>
                      <a:lvl6pPr marL="2591268" algn="l" defTabSz="1036507" rtl="0" eaLnBrk="1" latinLnBrk="0" hangingPunct="1">
                        <a:defRPr sz="2040" kern="1200">
                          <a:solidFill>
                            <a:schemeClr val="tx1"/>
                          </a:solidFill>
                          <a:latin typeface="Avenir Next LT Pro Light"/>
                        </a:defRPr>
                      </a:lvl6pPr>
                      <a:lvl7pPr marL="3109520" algn="l" defTabSz="1036507" rtl="0" eaLnBrk="1" latinLnBrk="0" hangingPunct="1">
                        <a:defRPr sz="2040" kern="1200">
                          <a:solidFill>
                            <a:schemeClr val="tx1"/>
                          </a:solidFill>
                          <a:latin typeface="Avenir Next LT Pro Light"/>
                        </a:defRPr>
                      </a:lvl7pPr>
                      <a:lvl8pPr marL="3627773" algn="l" defTabSz="1036507" rtl="0" eaLnBrk="1" latinLnBrk="0" hangingPunct="1">
                        <a:defRPr sz="2040" kern="1200">
                          <a:solidFill>
                            <a:schemeClr val="tx1"/>
                          </a:solidFill>
                          <a:latin typeface="Avenir Next LT Pro Light"/>
                        </a:defRPr>
                      </a:lvl8pPr>
                      <a:lvl9pPr marL="4146028" algn="l" defTabSz="1036507" rtl="0" eaLnBrk="1" latinLnBrk="0" hangingPunct="1">
                        <a:defRPr sz="2040" kern="1200">
                          <a:solidFill>
                            <a:schemeClr val="tx1"/>
                          </a:solidFill>
                          <a:latin typeface="Avenir Next LT Pro Light"/>
                        </a:defRPr>
                      </a:lvl9pPr>
                    </a:lstStyle>
                    <a:p>
                      <a:pPr algn="ctr">
                        <a:lnSpc>
                          <a:spcPct val="100000"/>
                        </a:lnSpc>
                        <a:spcBef>
                          <a:spcPts val="290"/>
                        </a:spcBef>
                      </a:pPr>
                      <a:r>
                        <a:rPr sz="1550" b="0" spc="-20" dirty="0">
                          <a:solidFill>
                            <a:srgbClr val="095641"/>
                          </a:solidFill>
                          <a:latin typeface="Arial (body) "/>
                          <a:cs typeface="Calibri" panose="020F0502020204030204" pitchFamily="34" charset="0"/>
                        </a:rPr>
                        <a:t>100%</a:t>
                      </a:r>
                      <a:r>
                        <a:rPr lang="en-US" sz="1550" b="0" spc="-20" dirty="0">
                          <a:solidFill>
                            <a:srgbClr val="095641"/>
                          </a:solidFill>
                          <a:latin typeface="Arial (body) "/>
                          <a:cs typeface="Calibri" panose="020F0502020204030204" pitchFamily="34" charset="0"/>
                        </a:rPr>
                        <a:t>/80%/50%/50%</a:t>
                      </a:r>
                      <a:endParaRPr sz="1550" dirty="0">
                        <a:solidFill>
                          <a:srgbClr val="095641"/>
                        </a:solidFill>
                        <a:latin typeface="Arial (body) "/>
                        <a:cs typeface="Calibri" panose="020F0502020204030204" pitchFamily="34" charset="0"/>
                      </a:endParaRPr>
                    </a:p>
                  </a:txBody>
                  <a:tcPr marL="0" marR="0" marT="368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pic>
        <p:nvPicPr>
          <p:cNvPr id="2" name="Picture 1">
            <a:extLst>
              <a:ext uri="{FF2B5EF4-FFF2-40B4-BE49-F238E27FC236}">
                <a16:creationId xmlns:a16="http://schemas.microsoft.com/office/drawing/2014/main" id="{FB7A514A-8490-BABB-937A-71B107D82279}"/>
              </a:ext>
            </a:extLst>
          </p:cNvPr>
          <p:cNvPicPr>
            <a:picLocks noChangeAspect="1"/>
          </p:cNvPicPr>
          <p:nvPr/>
        </p:nvPicPr>
        <p:blipFill>
          <a:blip r:embed="rId2"/>
          <a:stretch>
            <a:fillRect/>
          </a:stretch>
        </p:blipFill>
        <p:spPr>
          <a:xfrm>
            <a:off x="10464137" y="289882"/>
            <a:ext cx="2600325" cy="609600"/>
          </a:xfrm>
          <a:prstGeom prst="rect">
            <a:avLst/>
          </a:prstGeom>
        </p:spPr>
      </p:pic>
    </p:spTree>
    <p:extLst>
      <p:ext uri="{BB962C8B-B14F-4D97-AF65-F5344CB8AC3E}">
        <p14:creationId xmlns:p14="http://schemas.microsoft.com/office/powerpoint/2010/main" val="366050903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1" y="457200"/>
            <a:ext cx="4724400" cy="442282"/>
          </a:xfrm>
        </p:spPr>
        <p:txBody>
          <a:bodyPr/>
          <a:lstStyle/>
          <a:p>
            <a:r>
              <a:rPr lang="en-US" dirty="0">
                <a:solidFill>
                  <a:srgbClr val="095641"/>
                </a:solidFill>
                <a:latin typeface="+mj-lt"/>
              </a:rPr>
              <a:t>Dental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37</a:t>
            </a:fld>
            <a:endParaRPr lang="en-US"/>
          </a:p>
        </p:txBody>
      </p:sp>
      <p:graphicFrame>
        <p:nvGraphicFramePr>
          <p:cNvPr id="6" name="Table 5">
            <a:extLst>
              <a:ext uri="{FF2B5EF4-FFF2-40B4-BE49-F238E27FC236}">
                <a16:creationId xmlns:a16="http://schemas.microsoft.com/office/drawing/2014/main" id="{706295F3-1307-4E0B-FD54-13DE7D548A6D}"/>
              </a:ext>
            </a:extLst>
          </p:cNvPr>
          <p:cNvGraphicFramePr>
            <a:graphicFrameLocks noGrp="1"/>
          </p:cNvGraphicFramePr>
          <p:nvPr>
            <p:extLst>
              <p:ext uri="{D42A27DB-BD31-4B8C-83A1-F6EECF244321}">
                <p14:modId xmlns:p14="http://schemas.microsoft.com/office/powerpoint/2010/main" val="2724674381"/>
              </p:ext>
            </p:extLst>
          </p:nvPr>
        </p:nvGraphicFramePr>
        <p:xfrm>
          <a:off x="7183351" y="1137684"/>
          <a:ext cx="5776780" cy="5636034"/>
        </p:xfrm>
        <a:graphic>
          <a:graphicData uri="http://schemas.openxmlformats.org/drawingml/2006/table">
            <a:tbl>
              <a:tblPr firstRow="1" firstCol="1" bandRow="1"/>
              <a:tblGrid>
                <a:gridCol w="3858981">
                  <a:extLst>
                    <a:ext uri="{9D8B030D-6E8A-4147-A177-3AD203B41FA5}">
                      <a16:colId xmlns:a16="http://schemas.microsoft.com/office/drawing/2014/main" val="1523283903"/>
                    </a:ext>
                  </a:extLst>
                </a:gridCol>
                <a:gridCol w="1917799">
                  <a:extLst>
                    <a:ext uri="{9D8B030D-6E8A-4147-A177-3AD203B41FA5}">
                      <a16:colId xmlns:a16="http://schemas.microsoft.com/office/drawing/2014/main" val="3772713740"/>
                    </a:ext>
                  </a:extLst>
                </a:gridCol>
              </a:tblGrid>
              <a:tr h="533400">
                <a:tc gridSpan="2">
                  <a:txBody>
                    <a:bodyPr/>
                    <a:lstStyle/>
                    <a:p>
                      <a:pPr marL="0" marR="0" algn="ctr">
                        <a:spcBef>
                          <a:spcPts val="190"/>
                        </a:spcBef>
                        <a:spcAft>
                          <a:spcPts val="0"/>
                        </a:spcAft>
                      </a:pPr>
                      <a:r>
                        <a:rPr lang="en-US" sz="2400" b="1" dirty="0">
                          <a:solidFill>
                            <a:srgbClr val="FFFFFF"/>
                          </a:solidFill>
                          <a:effectLst/>
                          <a:latin typeface="+mj-lt"/>
                          <a:ea typeface="Calibri" panose="020F0502020204030204" pitchFamily="34" charset="0"/>
                        </a:rPr>
                        <a:t>DHMO </a:t>
                      </a:r>
                      <a:r>
                        <a:rPr lang="en-US" sz="2400" b="1" spc="-20" dirty="0">
                          <a:solidFill>
                            <a:srgbClr val="FFFFFF"/>
                          </a:solidFill>
                          <a:effectLst/>
                          <a:latin typeface="+mj-lt"/>
                          <a:ea typeface="Calibri" panose="020F0502020204030204" pitchFamily="34" charset="0"/>
                        </a:rPr>
                        <a:t>Plan</a:t>
                      </a:r>
                      <a:endParaRPr lang="en-US" sz="2400" dirty="0">
                        <a:effectLst/>
                        <a:latin typeface="+mj-lt"/>
                        <a:ea typeface="Calibri" panose="020F0502020204030204" pitchFamily="34" charset="0"/>
                      </a:endParaRPr>
                    </a:p>
                  </a:txBody>
                  <a:tcPr marL="8276" marR="8276" marT="20966" marB="0">
                    <a:lnL w="12700" cap="flat" cmpd="sng" algn="ctr">
                      <a:solidFill>
                        <a:srgbClr val="095641"/>
                      </a:solidFill>
                      <a:prstDash val="solid"/>
                      <a:round/>
                      <a:headEnd type="none" w="med" len="med"/>
                      <a:tailEnd type="none" w="med" len="med"/>
                    </a:lnL>
                    <a:lnR w="12700" cap="flat" cmpd="sng" algn="ctr">
                      <a:solidFill>
                        <a:srgbClr val="095641"/>
                      </a:solidFill>
                      <a:prstDash val="solid"/>
                      <a:round/>
                      <a:headEnd type="none" w="med" len="med"/>
                      <a:tailEnd type="none" w="med" len="med"/>
                    </a:lnR>
                    <a:lnT w="12700" cap="flat" cmpd="sng" algn="ctr">
                      <a:solidFill>
                        <a:srgbClr val="095641"/>
                      </a:solidFill>
                      <a:prstDash val="solid"/>
                      <a:round/>
                      <a:headEnd type="none" w="med" len="med"/>
                      <a:tailEnd type="none" w="med" len="med"/>
                    </a:lnT>
                    <a:lnB w="12700" cap="flat" cmpd="sng" algn="ctr">
                      <a:noFill/>
                      <a:prstDash val="solid"/>
                      <a:round/>
                      <a:headEnd type="none" w="med" len="med"/>
                      <a:tailEnd type="none" w="med" len="med"/>
                    </a:lnB>
                    <a:solidFill>
                      <a:srgbClr val="095641"/>
                    </a:solidFill>
                  </a:tcPr>
                </a:tc>
                <a:tc hMerge="1">
                  <a:txBody>
                    <a:bodyPr/>
                    <a:lstStyle/>
                    <a:p>
                      <a:endParaRPr lang="en-US"/>
                    </a:p>
                  </a:txBody>
                  <a:tcPr/>
                </a:tc>
                <a:extLst>
                  <a:ext uri="{0D108BD9-81ED-4DB2-BD59-A6C34878D82A}">
                    <a16:rowId xmlns:a16="http://schemas.microsoft.com/office/drawing/2014/main" val="2225595925"/>
                  </a:ext>
                </a:extLst>
              </a:tr>
              <a:tr h="457200">
                <a:tc>
                  <a:txBody>
                    <a:bodyPr/>
                    <a:lstStyle/>
                    <a:p>
                      <a:pPr marL="45720" marR="0">
                        <a:spcBef>
                          <a:spcPts val="210"/>
                        </a:spcBef>
                        <a:spcAft>
                          <a:spcPts val="0"/>
                        </a:spcAft>
                      </a:pPr>
                      <a:r>
                        <a:rPr lang="en-US" sz="1600" b="1" dirty="0">
                          <a:solidFill>
                            <a:srgbClr val="FFFFFF"/>
                          </a:solidFill>
                          <a:effectLst/>
                          <a:latin typeface="+mj-lt"/>
                          <a:ea typeface="Calibri" panose="020F0502020204030204" pitchFamily="34" charset="0"/>
                        </a:rPr>
                        <a:t>Basic</a:t>
                      </a:r>
                      <a:r>
                        <a:rPr lang="en-US" sz="1600" b="1" spc="-10" dirty="0">
                          <a:solidFill>
                            <a:srgbClr val="FFFFFF"/>
                          </a:solidFill>
                          <a:effectLst/>
                          <a:latin typeface="+mj-lt"/>
                          <a:ea typeface="Calibri" panose="020F0502020204030204" pitchFamily="34" charset="0"/>
                        </a:rPr>
                        <a:t> Procedures:</a:t>
                      </a:r>
                      <a:endParaRPr lang="en-US" sz="1600" dirty="0">
                        <a:effectLst/>
                        <a:latin typeface="+mj-lt"/>
                        <a:ea typeface="Calibri" panose="020F0502020204030204" pitchFamily="34" charset="0"/>
                      </a:endParaRPr>
                    </a:p>
                  </a:txBody>
                  <a:tcPr marL="8276" marR="8276" marT="23173" marB="0" anchor="ctr">
                    <a:lnL w="12700" cap="flat" cmpd="sng" algn="ctr">
                      <a:solidFill>
                        <a:srgbClr val="095641"/>
                      </a:solidFill>
                      <a:prstDash val="solid"/>
                      <a:round/>
                      <a:headEnd type="none" w="med" len="med"/>
                      <a:tailEnd type="none" w="med" len="med"/>
                    </a:lnL>
                    <a:lnR>
                      <a:noFill/>
                    </a:lnR>
                    <a:lnT w="12700" cap="flat" cmpd="sng" algn="ctr">
                      <a:noFill/>
                      <a:prstDash val="solid"/>
                      <a:round/>
                      <a:headEnd type="none" w="med" len="med"/>
                      <a:tailEnd type="none" w="med" len="med"/>
                    </a:lnT>
                    <a:lnB>
                      <a:noFill/>
                    </a:lnB>
                    <a:solidFill>
                      <a:srgbClr val="3E8853"/>
                    </a:solidFill>
                  </a:tcPr>
                </a:tc>
                <a:tc>
                  <a:txBody>
                    <a:bodyPr/>
                    <a:lstStyle/>
                    <a:p>
                      <a:endParaRPr lang="en-US" sz="1200" dirty="0">
                        <a:effectLst/>
                        <a:latin typeface="+mj-lt"/>
                      </a:endParaRPr>
                    </a:p>
                  </a:txBody>
                  <a:tcPr marL="8276" marR="8276" marT="8276" marB="0">
                    <a:lnL>
                      <a:noFill/>
                    </a:lnL>
                    <a:lnR w="12700" cap="flat" cmpd="sng" algn="ctr">
                      <a:solidFill>
                        <a:srgbClr val="09564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3E8853"/>
                    </a:solidFill>
                  </a:tcPr>
                </a:tc>
                <a:extLst>
                  <a:ext uri="{0D108BD9-81ED-4DB2-BD59-A6C34878D82A}">
                    <a16:rowId xmlns:a16="http://schemas.microsoft.com/office/drawing/2014/main" val="2206213821"/>
                  </a:ext>
                </a:extLst>
              </a:tr>
              <a:tr h="289852">
                <a:tc>
                  <a:txBody>
                    <a:bodyPr/>
                    <a:lstStyle/>
                    <a:p>
                      <a:pPr marL="45720" marR="0">
                        <a:spcBef>
                          <a:spcPts val="210"/>
                        </a:spcBef>
                        <a:spcAft>
                          <a:spcPts val="0"/>
                        </a:spcAft>
                      </a:pPr>
                      <a:r>
                        <a:rPr lang="en-US" sz="1400" dirty="0">
                          <a:solidFill>
                            <a:srgbClr val="000000"/>
                          </a:solidFill>
                          <a:effectLst/>
                          <a:latin typeface="+mj-lt"/>
                          <a:ea typeface="Calibri" panose="020F0502020204030204" pitchFamily="34" charset="0"/>
                        </a:rPr>
                        <a:t>Fillings (permanent </a:t>
                      </a:r>
                      <a:r>
                        <a:rPr lang="en-US" sz="1400" spc="-10" dirty="0">
                          <a:solidFill>
                            <a:srgbClr val="000000"/>
                          </a:solidFill>
                          <a:effectLst/>
                          <a:latin typeface="+mj-lt"/>
                          <a:ea typeface="Calibri" panose="020F0502020204030204" pitchFamily="34" charset="0"/>
                        </a:rPr>
                        <a:t>teeth):</a:t>
                      </a:r>
                      <a:endParaRPr lang="en-US" sz="1400" dirty="0">
                        <a:effectLst/>
                        <a:latin typeface="+mj-lt"/>
                        <a:ea typeface="Calibri" panose="020F0502020204030204" pitchFamily="34" charset="0"/>
                      </a:endParaRPr>
                    </a:p>
                  </a:txBody>
                  <a:tcPr marL="8276" marR="8276" marT="23173"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endParaRPr lang="en-US" sz="1400" dirty="0">
                        <a:effectLst/>
                        <a:latin typeface="+mj-lt"/>
                      </a:endParaRPr>
                    </a:p>
                  </a:txBody>
                  <a:tcPr marL="8276" marR="8276" marT="8276"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4008579293"/>
                  </a:ext>
                </a:extLst>
              </a:tr>
              <a:tr h="293606">
                <a:tc>
                  <a:txBody>
                    <a:bodyPr/>
                    <a:lstStyle/>
                    <a:p>
                      <a:pPr marL="45720" marR="0">
                        <a:spcBef>
                          <a:spcPts val="230"/>
                        </a:spcBef>
                        <a:spcAft>
                          <a:spcPts val="0"/>
                        </a:spcAft>
                      </a:pPr>
                      <a:r>
                        <a:rPr lang="en-US" sz="1400" dirty="0">
                          <a:solidFill>
                            <a:srgbClr val="000000"/>
                          </a:solidFill>
                          <a:effectLst/>
                          <a:latin typeface="+mj-lt"/>
                          <a:ea typeface="Calibri" panose="020F0502020204030204" pitchFamily="34" charset="0"/>
                        </a:rPr>
                        <a:t>    Amalgam (1 </a:t>
                      </a:r>
                      <a:r>
                        <a:rPr lang="en-US" sz="1400" spc="-10" dirty="0">
                          <a:solidFill>
                            <a:srgbClr val="000000"/>
                          </a:solidFill>
                          <a:effectLst/>
                          <a:latin typeface="+mj-lt"/>
                          <a:ea typeface="Calibri" panose="020F0502020204030204" pitchFamily="34" charset="0"/>
                        </a:rPr>
                        <a:t>surface)</a:t>
                      </a:r>
                      <a:endParaRPr lang="en-US" sz="1400" dirty="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2225601833"/>
                  </a:ext>
                </a:extLst>
              </a:tr>
              <a:tr h="293606">
                <a:tc>
                  <a:txBody>
                    <a:bodyPr/>
                    <a:lstStyle/>
                    <a:p>
                      <a:pPr marL="45720" marR="0">
                        <a:spcBef>
                          <a:spcPts val="230"/>
                        </a:spcBef>
                        <a:spcAft>
                          <a:spcPts val="0"/>
                        </a:spcAft>
                      </a:pPr>
                      <a:r>
                        <a:rPr lang="en-US" sz="1400" dirty="0">
                          <a:solidFill>
                            <a:srgbClr val="000000"/>
                          </a:solidFill>
                          <a:effectLst/>
                          <a:latin typeface="+mj-lt"/>
                          <a:ea typeface="Calibri" panose="020F0502020204030204" pitchFamily="34" charset="0"/>
                        </a:rPr>
                        <a:t>    Amalgam (2 </a:t>
                      </a:r>
                      <a:r>
                        <a:rPr lang="en-US" sz="1400" spc="-10" dirty="0">
                          <a:solidFill>
                            <a:srgbClr val="000000"/>
                          </a:solidFill>
                          <a:effectLst/>
                          <a:latin typeface="+mj-lt"/>
                          <a:ea typeface="Calibri" panose="020F0502020204030204" pitchFamily="34" charset="0"/>
                        </a:rPr>
                        <a:t>surfaces)</a:t>
                      </a:r>
                      <a:endParaRPr lang="en-US" sz="1400" dirty="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1794940694"/>
                  </a:ext>
                </a:extLst>
              </a:tr>
              <a:tr h="293606">
                <a:tc>
                  <a:txBody>
                    <a:bodyPr/>
                    <a:lstStyle/>
                    <a:p>
                      <a:pPr marL="45720" marR="0">
                        <a:spcBef>
                          <a:spcPts val="230"/>
                        </a:spcBef>
                        <a:spcAft>
                          <a:spcPts val="0"/>
                        </a:spcAft>
                      </a:pPr>
                      <a:r>
                        <a:rPr lang="en-US" sz="1400" dirty="0">
                          <a:solidFill>
                            <a:srgbClr val="000000"/>
                          </a:solidFill>
                          <a:effectLst/>
                          <a:latin typeface="+mj-lt"/>
                          <a:ea typeface="Calibri" panose="020F0502020204030204" pitchFamily="34" charset="0"/>
                        </a:rPr>
                        <a:t>    Amalgam (3 </a:t>
                      </a:r>
                      <a:r>
                        <a:rPr lang="en-US" sz="1400" spc="-10" dirty="0">
                          <a:solidFill>
                            <a:srgbClr val="000000"/>
                          </a:solidFill>
                          <a:effectLst/>
                          <a:latin typeface="+mj-lt"/>
                          <a:ea typeface="Calibri" panose="020F0502020204030204" pitchFamily="34" charset="0"/>
                        </a:rPr>
                        <a:t>surfaces)</a:t>
                      </a:r>
                      <a:endParaRPr lang="en-US" sz="1400" dirty="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1157522506"/>
                  </a:ext>
                </a:extLst>
              </a:tr>
              <a:tr h="293606">
                <a:tc>
                  <a:txBody>
                    <a:bodyPr/>
                    <a:lstStyle/>
                    <a:p>
                      <a:pPr marL="45720" marR="0">
                        <a:spcBef>
                          <a:spcPts val="230"/>
                        </a:spcBef>
                        <a:spcAft>
                          <a:spcPts val="0"/>
                        </a:spcAft>
                      </a:pPr>
                      <a:r>
                        <a:rPr lang="en-US" sz="1400" dirty="0">
                          <a:solidFill>
                            <a:srgbClr val="000000"/>
                          </a:solidFill>
                          <a:effectLst/>
                          <a:latin typeface="+mj-lt"/>
                          <a:ea typeface="Calibri" panose="020F0502020204030204" pitchFamily="34" charset="0"/>
                        </a:rPr>
                        <a:t>Simple </a:t>
                      </a:r>
                      <a:r>
                        <a:rPr lang="en-US" sz="1400" spc="-10" dirty="0">
                          <a:solidFill>
                            <a:srgbClr val="000000"/>
                          </a:solidFill>
                          <a:effectLst/>
                          <a:latin typeface="+mj-lt"/>
                          <a:ea typeface="Calibri" panose="020F0502020204030204" pitchFamily="34" charset="0"/>
                        </a:rPr>
                        <a:t>Extraction</a:t>
                      </a:r>
                      <a:endParaRPr lang="en-US" sz="1400" dirty="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$45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664253948"/>
                  </a:ext>
                </a:extLst>
              </a:tr>
              <a:tr h="298861">
                <a:tc>
                  <a:txBody>
                    <a:bodyPr/>
                    <a:lstStyle/>
                    <a:p>
                      <a:pPr marL="45720" marR="0">
                        <a:spcBef>
                          <a:spcPts val="230"/>
                        </a:spcBef>
                        <a:spcAft>
                          <a:spcPts val="0"/>
                        </a:spcAft>
                      </a:pPr>
                      <a:r>
                        <a:rPr lang="en-US" sz="1400">
                          <a:solidFill>
                            <a:srgbClr val="000000"/>
                          </a:solidFill>
                          <a:effectLst/>
                          <a:latin typeface="+mj-lt"/>
                          <a:ea typeface="Calibri" panose="020F0502020204030204" pitchFamily="34" charset="0"/>
                        </a:rPr>
                        <a:t>Surgical </a:t>
                      </a:r>
                      <a:r>
                        <a:rPr lang="en-US" sz="1400" spc="-10">
                          <a:solidFill>
                            <a:srgbClr val="000000"/>
                          </a:solidFill>
                          <a:effectLst/>
                          <a:latin typeface="+mj-lt"/>
                          <a:ea typeface="Calibri" panose="020F0502020204030204" pitchFamily="34" charset="0"/>
                        </a:rPr>
                        <a:t>Extraction</a:t>
                      </a:r>
                      <a:endParaRPr lang="en-US" sz="140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$30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3003979334"/>
                  </a:ext>
                </a:extLst>
              </a:tr>
              <a:tr h="293606">
                <a:tc>
                  <a:txBody>
                    <a:bodyPr/>
                    <a:lstStyle/>
                    <a:p>
                      <a:pPr marL="45720" marR="0">
                        <a:spcBef>
                          <a:spcPts val="205"/>
                        </a:spcBef>
                        <a:spcAft>
                          <a:spcPts val="0"/>
                        </a:spcAft>
                      </a:pPr>
                      <a:r>
                        <a:rPr lang="en-US" sz="1600" b="1" dirty="0">
                          <a:solidFill>
                            <a:srgbClr val="FFFFFF"/>
                          </a:solidFill>
                          <a:effectLst/>
                          <a:latin typeface="+mj-lt"/>
                          <a:ea typeface="Calibri" panose="020F0502020204030204" pitchFamily="34" charset="0"/>
                        </a:rPr>
                        <a:t>Major </a:t>
                      </a:r>
                      <a:r>
                        <a:rPr lang="en-US" sz="1600" b="1" spc="-10" dirty="0">
                          <a:solidFill>
                            <a:srgbClr val="FFFFFF"/>
                          </a:solidFill>
                          <a:effectLst/>
                          <a:latin typeface="+mj-lt"/>
                          <a:ea typeface="Calibri" panose="020F0502020204030204" pitchFamily="34" charset="0"/>
                        </a:rPr>
                        <a:t>Procedures:</a:t>
                      </a:r>
                      <a:endParaRPr lang="en-US" sz="1600" dirty="0">
                        <a:effectLst/>
                        <a:latin typeface="+mj-lt"/>
                        <a:ea typeface="Calibri" panose="020F0502020204030204" pitchFamily="34" charset="0"/>
                      </a:endParaRPr>
                    </a:p>
                  </a:txBody>
                  <a:tcPr marL="8276" marR="8276" marT="22621" marB="0">
                    <a:lnL w="12700" cap="flat" cmpd="sng" algn="ctr">
                      <a:solidFill>
                        <a:srgbClr val="095641"/>
                      </a:solidFill>
                      <a:prstDash val="solid"/>
                      <a:round/>
                      <a:headEnd type="none" w="med" len="med"/>
                      <a:tailEnd type="none" w="med" len="med"/>
                    </a:lnL>
                    <a:lnR>
                      <a:noFill/>
                    </a:lnR>
                    <a:lnT>
                      <a:noFill/>
                    </a:lnT>
                    <a:lnB>
                      <a:noFill/>
                    </a:lnB>
                    <a:solidFill>
                      <a:srgbClr val="3E8853"/>
                    </a:solidFill>
                  </a:tcPr>
                </a:tc>
                <a:tc>
                  <a:txBody>
                    <a:bodyPr/>
                    <a:lstStyle/>
                    <a:p>
                      <a:endParaRPr lang="en-US" sz="1200" dirty="0">
                        <a:effectLst/>
                        <a:latin typeface="+mj-lt"/>
                      </a:endParaRPr>
                    </a:p>
                  </a:txBody>
                  <a:tcPr marL="8276" marR="8276" marT="8276" marB="0">
                    <a:lnL>
                      <a:noFill/>
                    </a:lnL>
                    <a:lnR w="12700" cap="flat" cmpd="sng" algn="ctr">
                      <a:solidFill>
                        <a:srgbClr val="095641"/>
                      </a:solidFill>
                      <a:prstDash val="solid"/>
                      <a:round/>
                      <a:headEnd type="none" w="med" len="med"/>
                      <a:tailEnd type="none" w="med" len="med"/>
                    </a:lnR>
                    <a:lnT>
                      <a:noFill/>
                    </a:lnT>
                    <a:lnB>
                      <a:noFill/>
                    </a:lnB>
                    <a:solidFill>
                      <a:srgbClr val="3E8853"/>
                    </a:solidFill>
                  </a:tcPr>
                </a:tc>
                <a:extLst>
                  <a:ext uri="{0D108BD9-81ED-4DB2-BD59-A6C34878D82A}">
                    <a16:rowId xmlns:a16="http://schemas.microsoft.com/office/drawing/2014/main" val="4107799338"/>
                  </a:ext>
                </a:extLst>
              </a:tr>
              <a:tr h="289852">
                <a:tc>
                  <a:txBody>
                    <a:bodyPr/>
                    <a:lstStyle/>
                    <a:p>
                      <a:pPr marL="45720" marR="0">
                        <a:spcBef>
                          <a:spcPts val="205"/>
                        </a:spcBef>
                        <a:spcAft>
                          <a:spcPts val="0"/>
                        </a:spcAft>
                      </a:pPr>
                      <a:r>
                        <a:rPr lang="en-US" sz="1400" dirty="0">
                          <a:solidFill>
                            <a:srgbClr val="000000"/>
                          </a:solidFill>
                          <a:effectLst/>
                          <a:latin typeface="+mj-lt"/>
                          <a:ea typeface="Calibri" panose="020F0502020204030204" pitchFamily="34" charset="0"/>
                        </a:rPr>
                        <a:t>Single</a:t>
                      </a:r>
                      <a:r>
                        <a:rPr lang="en-US" sz="1400" spc="-15" dirty="0">
                          <a:solidFill>
                            <a:srgbClr val="000000"/>
                          </a:solidFill>
                          <a:effectLst/>
                          <a:latin typeface="+mj-lt"/>
                          <a:ea typeface="Calibri" panose="020F0502020204030204" pitchFamily="34" charset="0"/>
                        </a:rPr>
                        <a:t> </a:t>
                      </a:r>
                      <a:r>
                        <a:rPr lang="en-US" sz="1400" dirty="0">
                          <a:solidFill>
                            <a:srgbClr val="000000"/>
                          </a:solidFill>
                          <a:effectLst/>
                          <a:latin typeface="+mj-lt"/>
                          <a:ea typeface="Calibri" panose="020F0502020204030204" pitchFamily="34" charset="0"/>
                        </a:rPr>
                        <a:t>Root</a:t>
                      </a:r>
                      <a:r>
                        <a:rPr lang="en-US" sz="1400" spc="-15" dirty="0">
                          <a:solidFill>
                            <a:srgbClr val="000000"/>
                          </a:solidFill>
                          <a:effectLst/>
                          <a:latin typeface="+mj-lt"/>
                          <a:ea typeface="Calibri" panose="020F0502020204030204" pitchFamily="34" charset="0"/>
                        </a:rPr>
                        <a:t> </a:t>
                      </a:r>
                      <a:r>
                        <a:rPr lang="en-US" sz="1400" dirty="0">
                          <a:solidFill>
                            <a:srgbClr val="000000"/>
                          </a:solidFill>
                          <a:effectLst/>
                          <a:latin typeface="+mj-lt"/>
                          <a:ea typeface="Calibri" panose="020F0502020204030204" pitchFamily="34" charset="0"/>
                        </a:rPr>
                        <a:t>Canal-</a:t>
                      </a:r>
                      <a:r>
                        <a:rPr lang="en-US" sz="1400" spc="-10" dirty="0">
                          <a:solidFill>
                            <a:srgbClr val="000000"/>
                          </a:solidFill>
                          <a:effectLst/>
                          <a:latin typeface="+mj-lt"/>
                          <a:ea typeface="Calibri" panose="020F0502020204030204" pitchFamily="34" charset="0"/>
                        </a:rPr>
                        <a:t>Anterior</a:t>
                      </a:r>
                      <a:endParaRPr lang="en-US" sz="1400" dirty="0">
                        <a:effectLst/>
                        <a:latin typeface="+mj-lt"/>
                        <a:ea typeface="Calibri" panose="020F0502020204030204" pitchFamily="34" charset="0"/>
                      </a:endParaRPr>
                    </a:p>
                  </a:txBody>
                  <a:tcPr marL="8276" marR="8276" marT="22621"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05"/>
                        </a:spcBef>
                        <a:spcAft>
                          <a:spcPts val="0"/>
                        </a:spcAft>
                      </a:pPr>
                      <a:r>
                        <a:rPr lang="en-US" sz="1400" dirty="0">
                          <a:solidFill>
                            <a:srgbClr val="000000"/>
                          </a:solidFill>
                          <a:effectLst/>
                          <a:latin typeface="+mj-lt"/>
                          <a:ea typeface="Calibri" panose="020F0502020204030204" pitchFamily="34" charset="0"/>
                        </a:rPr>
                        <a:t>$110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2621"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955816124"/>
                  </a:ext>
                </a:extLst>
              </a:tr>
              <a:tr h="293606">
                <a:tc>
                  <a:txBody>
                    <a:bodyPr/>
                    <a:lstStyle/>
                    <a:p>
                      <a:pPr marL="45720" marR="0">
                        <a:spcBef>
                          <a:spcPts val="230"/>
                        </a:spcBef>
                        <a:spcAft>
                          <a:spcPts val="0"/>
                        </a:spcAft>
                      </a:pPr>
                      <a:r>
                        <a:rPr lang="en-US" sz="1400" dirty="0">
                          <a:solidFill>
                            <a:srgbClr val="000000"/>
                          </a:solidFill>
                          <a:effectLst/>
                          <a:latin typeface="+mj-lt"/>
                          <a:ea typeface="Calibri" panose="020F0502020204030204" pitchFamily="34" charset="0"/>
                        </a:rPr>
                        <a:t>Periodontal</a:t>
                      </a:r>
                      <a:r>
                        <a:rPr lang="en-US" sz="1400" spc="-20" dirty="0">
                          <a:solidFill>
                            <a:srgbClr val="000000"/>
                          </a:solidFill>
                          <a:effectLst/>
                          <a:latin typeface="+mj-lt"/>
                          <a:ea typeface="Calibri" panose="020F0502020204030204" pitchFamily="34" charset="0"/>
                        </a:rPr>
                        <a:t> </a:t>
                      </a:r>
                      <a:r>
                        <a:rPr lang="en-US" sz="1400" dirty="0">
                          <a:solidFill>
                            <a:srgbClr val="000000"/>
                          </a:solidFill>
                          <a:effectLst/>
                          <a:latin typeface="+mj-lt"/>
                          <a:ea typeface="Calibri" panose="020F0502020204030204" pitchFamily="34" charset="0"/>
                        </a:rPr>
                        <a:t>Deep</a:t>
                      </a:r>
                      <a:r>
                        <a:rPr lang="en-US" sz="1400" spc="-5" dirty="0">
                          <a:solidFill>
                            <a:srgbClr val="000000"/>
                          </a:solidFill>
                          <a:effectLst/>
                          <a:latin typeface="+mj-lt"/>
                          <a:ea typeface="Calibri" panose="020F0502020204030204" pitchFamily="34" charset="0"/>
                        </a:rPr>
                        <a:t> </a:t>
                      </a:r>
                      <a:r>
                        <a:rPr lang="en-US" sz="1400" spc="-10" dirty="0">
                          <a:solidFill>
                            <a:srgbClr val="000000"/>
                          </a:solidFill>
                          <a:effectLst/>
                          <a:latin typeface="+mj-lt"/>
                          <a:ea typeface="Calibri" panose="020F0502020204030204" pitchFamily="34" charset="0"/>
                        </a:rPr>
                        <a:t>Scaling</a:t>
                      </a:r>
                      <a:endParaRPr lang="en-US" sz="1400" dirty="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$50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1992554979"/>
                  </a:ext>
                </a:extLst>
              </a:tr>
              <a:tr h="293606">
                <a:tc>
                  <a:txBody>
                    <a:bodyPr/>
                    <a:lstStyle/>
                    <a:p>
                      <a:pPr marL="45720" marR="0">
                        <a:spcBef>
                          <a:spcPts val="230"/>
                        </a:spcBef>
                        <a:spcAft>
                          <a:spcPts val="0"/>
                        </a:spcAft>
                      </a:pPr>
                      <a:r>
                        <a:rPr lang="en-US" sz="1400">
                          <a:solidFill>
                            <a:srgbClr val="000000"/>
                          </a:solidFill>
                          <a:effectLst/>
                          <a:latin typeface="+mj-lt"/>
                          <a:ea typeface="Calibri" panose="020F0502020204030204" pitchFamily="34" charset="0"/>
                        </a:rPr>
                        <a:t>Osseous </a:t>
                      </a:r>
                      <a:r>
                        <a:rPr lang="en-US" sz="1400" spc="-10">
                          <a:solidFill>
                            <a:srgbClr val="000000"/>
                          </a:solidFill>
                          <a:effectLst/>
                          <a:latin typeface="+mj-lt"/>
                          <a:ea typeface="Calibri" panose="020F0502020204030204" pitchFamily="34" charset="0"/>
                        </a:rPr>
                        <a:t>Surgery</a:t>
                      </a:r>
                      <a:endParaRPr lang="en-US" sz="140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$285 </a:t>
                      </a:r>
                      <a:r>
                        <a:rPr lang="en-US" sz="1400" spc="-2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305841585"/>
                  </a:ext>
                </a:extLst>
              </a:tr>
              <a:tr h="293606">
                <a:tc>
                  <a:txBody>
                    <a:bodyPr/>
                    <a:lstStyle/>
                    <a:p>
                      <a:pPr marL="45720" marR="0">
                        <a:spcBef>
                          <a:spcPts val="230"/>
                        </a:spcBef>
                        <a:spcAft>
                          <a:spcPts val="0"/>
                        </a:spcAft>
                      </a:pPr>
                      <a:r>
                        <a:rPr lang="en-US" sz="1400" spc="-10">
                          <a:solidFill>
                            <a:srgbClr val="000000"/>
                          </a:solidFill>
                          <a:effectLst/>
                          <a:latin typeface="+mj-lt"/>
                          <a:ea typeface="Calibri" panose="020F0502020204030204" pitchFamily="34" charset="0"/>
                        </a:rPr>
                        <a:t>Crowns</a:t>
                      </a:r>
                      <a:endParaRPr lang="en-US" sz="140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$410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92762423"/>
                  </a:ext>
                </a:extLst>
              </a:tr>
              <a:tr h="293606">
                <a:tc>
                  <a:txBody>
                    <a:bodyPr/>
                    <a:lstStyle/>
                    <a:p>
                      <a:pPr marL="45720" marR="0">
                        <a:spcBef>
                          <a:spcPts val="230"/>
                        </a:spcBef>
                        <a:spcAft>
                          <a:spcPts val="0"/>
                        </a:spcAft>
                      </a:pPr>
                      <a:r>
                        <a:rPr lang="en-US" sz="1400" spc="-10">
                          <a:solidFill>
                            <a:srgbClr val="000000"/>
                          </a:solidFill>
                          <a:effectLst/>
                          <a:latin typeface="+mj-lt"/>
                          <a:ea typeface="Calibri" panose="020F0502020204030204" pitchFamily="34" charset="0"/>
                        </a:rPr>
                        <a:t>Bridges</a:t>
                      </a:r>
                      <a:endParaRPr lang="en-US" sz="140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$465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3955897374"/>
                  </a:ext>
                </a:extLst>
              </a:tr>
              <a:tr h="298861">
                <a:tc>
                  <a:txBody>
                    <a:bodyPr/>
                    <a:lstStyle/>
                    <a:p>
                      <a:pPr marL="45720" marR="0">
                        <a:spcBef>
                          <a:spcPts val="230"/>
                        </a:spcBef>
                        <a:spcAft>
                          <a:spcPts val="0"/>
                        </a:spcAft>
                      </a:pPr>
                      <a:r>
                        <a:rPr lang="en-US" sz="1400" spc="-10">
                          <a:solidFill>
                            <a:srgbClr val="000000"/>
                          </a:solidFill>
                          <a:effectLst/>
                          <a:latin typeface="+mj-lt"/>
                          <a:ea typeface="Calibri" panose="020F0502020204030204" pitchFamily="34" charset="0"/>
                        </a:rPr>
                        <a:t>Denture</a:t>
                      </a:r>
                      <a:endParaRPr lang="en-US" sz="1400">
                        <a:effectLst/>
                        <a:latin typeface="+mj-lt"/>
                        <a:ea typeface="Calibri" panose="020F0502020204030204" pitchFamily="34" charset="0"/>
                      </a:endParaRPr>
                    </a:p>
                  </a:txBody>
                  <a:tcPr marL="8276" marR="8276" marT="25380"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$510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5380"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1481813642"/>
                  </a:ext>
                </a:extLst>
              </a:tr>
              <a:tr h="293606">
                <a:tc>
                  <a:txBody>
                    <a:bodyPr/>
                    <a:lstStyle/>
                    <a:p>
                      <a:pPr marL="45720" marR="0">
                        <a:spcBef>
                          <a:spcPts val="205"/>
                        </a:spcBef>
                        <a:spcAft>
                          <a:spcPts val="0"/>
                        </a:spcAft>
                      </a:pPr>
                      <a:r>
                        <a:rPr lang="en-US" sz="1600" b="1" dirty="0">
                          <a:solidFill>
                            <a:srgbClr val="FFFFFF"/>
                          </a:solidFill>
                          <a:effectLst/>
                          <a:latin typeface="+mj-lt"/>
                          <a:ea typeface="Calibri" panose="020F0502020204030204" pitchFamily="34" charset="0"/>
                        </a:rPr>
                        <a:t>Orthodontic</a:t>
                      </a:r>
                      <a:r>
                        <a:rPr lang="en-US" sz="1600" b="1" spc="-10" dirty="0">
                          <a:solidFill>
                            <a:srgbClr val="FFFFFF"/>
                          </a:solidFill>
                          <a:effectLst/>
                          <a:latin typeface="+mj-lt"/>
                          <a:ea typeface="Calibri" panose="020F0502020204030204" pitchFamily="34" charset="0"/>
                        </a:rPr>
                        <a:t> Procedures:</a:t>
                      </a:r>
                      <a:endParaRPr lang="en-US" sz="1600" dirty="0">
                        <a:effectLst/>
                        <a:latin typeface="+mj-lt"/>
                        <a:ea typeface="Calibri" panose="020F0502020204030204" pitchFamily="34" charset="0"/>
                      </a:endParaRPr>
                    </a:p>
                  </a:txBody>
                  <a:tcPr marL="8276" marR="8276" marT="22621" marB="0">
                    <a:lnL w="12700" cap="flat" cmpd="sng" algn="ctr">
                      <a:solidFill>
                        <a:srgbClr val="095641"/>
                      </a:solidFill>
                      <a:prstDash val="solid"/>
                      <a:round/>
                      <a:headEnd type="none" w="med" len="med"/>
                      <a:tailEnd type="none" w="med" len="med"/>
                    </a:lnL>
                    <a:lnR>
                      <a:noFill/>
                    </a:lnR>
                    <a:lnT>
                      <a:noFill/>
                    </a:lnT>
                    <a:lnB>
                      <a:noFill/>
                    </a:lnB>
                    <a:solidFill>
                      <a:srgbClr val="3E8853"/>
                    </a:solidFill>
                  </a:tcPr>
                </a:tc>
                <a:tc>
                  <a:txBody>
                    <a:bodyPr/>
                    <a:lstStyle/>
                    <a:p>
                      <a:endParaRPr lang="en-US" sz="1200" dirty="0">
                        <a:effectLst/>
                        <a:latin typeface="+mj-lt"/>
                      </a:endParaRPr>
                    </a:p>
                  </a:txBody>
                  <a:tcPr marL="8276" marR="8276" marT="8276" marB="0">
                    <a:lnL>
                      <a:noFill/>
                    </a:lnL>
                    <a:lnR w="12700" cap="flat" cmpd="sng" algn="ctr">
                      <a:solidFill>
                        <a:srgbClr val="095641"/>
                      </a:solidFill>
                      <a:prstDash val="solid"/>
                      <a:round/>
                      <a:headEnd type="none" w="med" len="med"/>
                      <a:tailEnd type="none" w="med" len="med"/>
                    </a:lnR>
                    <a:lnT>
                      <a:noFill/>
                    </a:lnT>
                    <a:lnB>
                      <a:noFill/>
                    </a:lnB>
                    <a:solidFill>
                      <a:srgbClr val="3E8853"/>
                    </a:solidFill>
                  </a:tcPr>
                </a:tc>
                <a:extLst>
                  <a:ext uri="{0D108BD9-81ED-4DB2-BD59-A6C34878D82A}">
                    <a16:rowId xmlns:a16="http://schemas.microsoft.com/office/drawing/2014/main" val="1705653603"/>
                  </a:ext>
                </a:extLst>
              </a:tr>
              <a:tr h="292104">
                <a:tc>
                  <a:txBody>
                    <a:bodyPr/>
                    <a:lstStyle/>
                    <a:p>
                      <a:pPr marL="45720" marR="0">
                        <a:spcBef>
                          <a:spcPts val="205"/>
                        </a:spcBef>
                        <a:spcAft>
                          <a:spcPts val="0"/>
                        </a:spcAft>
                      </a:pPr>
                      <a:r>
                        <a:rPr lang="en-US" sz="1400" dirty="0">
                          <a:solidFill>
                            <a:srgbClr val="000000"/>
                          </a:solidFill>
                          <a:effectLst/>
                          <a:latin typeface="+mj-lt"/>
                          <a:ea typeface="Calibri" panose="020F0502020204030204" pitchFamily="34" charset="0"/>
                        </a:rPr>
                        <a:t>Dependent </a:t>
                      </a:r>
                      <a:r>
                        <a:rPr lang="en-US" sz="1400" spc="-10" dirty="0">
                          <a:solidFill>
                            <a:srgbClr val="000000"/>
                          </a:solidFill>
                          <a:effectLst/>
                          <a:latin typeface="+mj-lt"/>
                          <a:ea typeface="Calibri" panose="020F0502020204030204" pitchFamily="34" charset="0"/>
                        </a:rPr>
                        <a:t>Children</a:t>
                      </a:r>
                      <a:endParaRPr lang="en-US" sz="1400" dirty="0">
                        <a:effectLst/>
                        <a:latin typeface="+mj-lt"/>
                        <a:ea typeface="Calibri" panose="020F0502020204030204" pitchFamily="34" charset="0"/>
                      </a:endParaRPr>
                    </a:p>
                  </a:txBody>
                  <a:tcPr marL="8276" marR="8276" marT="22621" marB="0">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05"/>
                        </a:spcBef>
                        <a:spcAft>
                          <a:spcPts val="0"/>
                        </a:spcAft>
                      </a:pPr>
                      <a:r>
                        <a:rPr lang="en-US" sz="1400" spc="-10" dirty="0">
                          <a:solidFill>
                            <a:srgbClr val="000000"/>
                          </a:solidFill>
                          <a:effectLst/>
                          <a:latin typeface="+mj-lt"/>
                          <a:ea typeface="Calibri" panose="020F0502020204030204" pitchFamily="34" charset="0"/>
                        </a:rPr>
                        <a:t>$2,100 Copay</a:t>
                      </a:r>
                      <a:endParaRPr lang="en-US" sz="1400" dirty="0">
                        <a:effectLst/>
                        <a:latin typeface="+mj-lt"/>
                        <a:ea typeface="Calibri" panose="020F0502020204030204" pitchFamily="34" charset="0"/>
                      </a:endParaRPr>
                    </a:p>
                  </a:txBody>
                  <a:tcPr marL="8276" marR="8276" marT="22621" marB="0">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2419448167"/>
                  </a:ext>
                </a:extLst>
              </a:tr>
              <a:tr h="232031">
                <a:tc>
                  <a:txBody>
                    <a:bodyPr/>
                    <a:lstStyle/>
                    <a:p>
                      <a:pPr marL="45720" marR="0">
                        <a:spcBef>
                          <a:spcPts val="240"/>
                        </a:spcBef>
                        <a:spcAft>
                          <a:spcPts val="0"/>
                        </a:spcAft>
                      </a:pPr>
                      <a:r>
                        <a:rPr lang="en-US" sz="1400" dirty="0">
                          <a:solidFill>
                            <a:srgbClr val="000000"/>
                          </a:solidFill>
                          <a:effectLst/>
                          <a:latin typeface="+mj-lt"/>
                          <a:ea typeface="Calibri" panose="020F0502020204030204" pitchFamily="34" charset="0"/>
                        </a:rPr>
                        <a:t>Adult </a:t>
                      </a:r>
                      <a:r>
                        <a:rPr lang="en-US" sz="1400" spc="-10" dirty="0">
                          <a:solidFill>
                            <a:srgbClr val="000000"/>
                          </a:solidFill>
                          <a:effectLst/>
                          <a:latin typeface="+mj-lt"/>
                          <a:ea typeface="Calibri" panose="020F0502020204030204" pitchFamily="34" charset="0"/>
                        </a:rPr>
                        <a:t>Children</a:t>
                      </a:r>
                      <a:endParaRPr lang="en-US" sz="1400" dirty="0">
                        <a:effectLst/>
                        <a:latin typeface="+mj-lt"/>
                        <a:ea typeface="Calibri" panose="020F0502020204030204" pitchFamily="34" charset="0"/>
                      </a:endParaRPr>
                    </a:p>
                  </a:txBody>
                  <a:tcPr marL="8276" marR="8276" marT="26484" marB="0">
                    <a:lnL w="12700" cap="flat" cmpd="sng" algn="ctr">
                      <a:solidFill>
                        <a:srgbClr val="095641"/>
                      </a:solidFill>
                      <a:prstDash val="solid"/>
                      <a:round/>
                      <a:headEnd type="none" w="med" len="med"/>
                      <a:tailEnd type="none" w="med" len="med"/>
                    </a:lnL>
                    <a:lnR>
                      <a:noFill/>
                    </a:lnR>
                    <a:lnT>
                      <a:noFill/>
                    </a:lnT>
                    <a:lnB w="12700" cap="flat" cmpd="sng" algn="ctr">
                      <a:solidFill>
                        <a:srgbClr val="095641"/>
                      </a:solidFill>
                      <a:prstDash val="solid"/>
                      <a:round/>
                      <a:headEnd type="none" w="med" len="med"/>
                      <a:tailEnd type="none" w="med" len="med"/>
                    </a:lnB>
                    <a:noFill/>
                  </a:tcPr>
                </a:tc>
                <a:tc>
                  <a:txBody>
                    <a:bodyPr/>
                    <a:lstStyle/>
                    <a:p>
                      <a:pPr marL="0" marR="0" algn="ctr">
                        <a:spcBef>
                          <a:spcPts val="240"/>
                        </a:spcBef>
                        <a:spcAft>
                          <a:spcPts val="0"/>
                        </a:spcAft>
                      </a:pPr>
                      <a:r>
                        <a:rPr lang="en-US" sz="1400" spc="-10" dirty="0">
                          <a:solidFill>
                            <a:srgbClr val="000000"/>
                          </a:solidFill>
                          <a:effectLst/>
                          <a:latin typeface="+mj-lt"/>
                          <a:ea typeface="Calibri" panose="020F0502020204030204" pitchFamily="34" charset="0"/>
                        </a:rPr>
                        <a:t>$2,250 Copay</a:t>
                      </a:r>
                      <a:endParaRPr lang="en-US" sz="1400" dirty="0">
                        <a:effectLst/>
                        <a:latin typeface="+mj-lt"/>
                        <a:ea typeface="Calibri" panose="020F0502020204030204" pitchFamily="34" charset="0"/>
                      </a:endParaRPr>
                    </a:p>
                  </a:txBody>
                  <a:tcPr marL="8276" marR="8276" marT="26484" marB="0">
                    <a:lnL>
                      <a:noFill/>
                    </a:lnL>
                    <a:lnR w="12700" cap="flat" cmpd="sng" algn="ctr">
                      <a:solidFill>
                        <a:srgbClr val="095641"/>
                      </a:solidFill>
                      <a:prstDash val="solid"/>
                      <a:round/>
                      <a:headEnd type="none" w="med" len="med"/>
                      <a:tailEnd type="none" w="med" len="med"/>
                    </a:lnR>
                    <a:lnT>
                      <a:noFill/>
                    </a:lnT>
                    <a:lnB w="12700" cap="flat" cmpd="sng" algn="ctr">
                      <a:solidFill>
                        <a:srgbClr val="095641"/>
                      </a:solidFill>
                      <a:prstDash val="solid"/>
                      <a:round/>
                      <a:headEnd type="none" w="med" len="med"/>
                      <a:tailEnd type="none" w="med" len="med"/>
                    </a:lnB>
                    <a:noFill/>
                  </a:tcPr>
                </a:tc>
                <a:extLst>
                  <a:ext uri="{0D108BD9-81ED-4DB2-BD59-A6C34878D82A}">
                    <a16:rowId xmlns:a16="http://schemas.microsoft.com/office/drawing/2014/main" val="2396865051"/>
                  </a:ext>
                </a:extLst>
              </a:tr>
            </a:tbl>
          </a:graphicData>
        </a:graphic>
      </p:graphicFrame>
      <p:graphicFrame>
        <p:nvGraphicFramePr>
          <p:cNvPr id="7" name="Table 6">
            <a:extLst>
              <a:ext uri="{FF2B5EF4-FFF2-40B4-BE49-F238E27FC236}">
                <a16:creationId xmlns:a16="http://schemas.microsoft.com/office/drawing/2014/main" id="{449460FC-FA92-329D-D751-510C5DB3197C}"/>
              </a:ext>
            </a:extLst>
          </p:cNvPr>
          <p:cNvGraphicFramePr>
            <a:graphicFrameLocks noGrp="1"/>
          </p:cNvGraphicFramePr>
          <p:nvPr>
            <p:extLst>
              <p:ext uri="{D42A27DB-BD31-4B8C-83A1-F6EECF244321}">
                <p14:modId xmlns:p14="http://schemas.microsoft.com/office/powerpoint/2010/main" val="831996368"/>
              </p:ext>
            </p:extLst>
          </p:nvPr>
        </p:nvGraphicFramePr>
        <p:xfrm>
          <a:off x="869283" y="1143000"/>
          <a:ext cx="5243380" cy="3788253"/>
        </p:xfrm>
        <a:graphic>
          <a:graphicData uri="http://schemas.openxmlformats.org/drawingml/2006/table">
            <a:tbl>
              <a:tblPr firstRow="1" firstCol="1" bandRow="1"/>
              <a:tblGrid>
                <a:gridCol w="3502663">
                  <a:extLst>
                    <a:ext uri="{9D8B030D-6E8A-4147-A177-3AD203B41FA5}">
                      <a16:colId xmlns:a16="http://schemas.microsoft.com/office/drawing/2014/main" val="1523283903"/>
                    </a:ext>
                  </a:extLst>
                </a:gridCol>
                <a:gridCol w="1740717">
                  <a:extLst>
                    <a:ext uri="{9D8B030D-6E8A-4147-A177-3AD203B41FA5}">
                      <a16:colId xmlns:a16="http://schemas.microsoft.com/office/drawing/2014/main" val="3772713740"/>
                    </a:ext>
                  </a:extLst>
                </a:gridCol>
              </a:tblGrid>
              <a:tr h="533400">
                <a:tc gridSpan="2">
                  <a:txBody>
                    <a:bodyPr/>
                    <a:lstStyle/>
                    <a:p>
                      <a:pPr marL="0" marR="0" algn="ctr">
                        <a:spcBef>
                          <a:spcPts val="190"/>
                        </a:spcBef>
                        <a:spcAft>
                          <a:spcPts val="0"/>
                        </a:spcAft>
                      </a:pPr>
                      <a:r>
                        <a:rPr lang="en-US" sz="2400" b="1" dirty="0">
                          <a:solidFill>
                            <a:srgbClr val="FFFFFF"/>
                          </a:solidFill>
                          <a:effectLst/>
                          <a:latin typeface="+mj-lt"/>
                          <a:ea typeface="Calibri" panose="020F0502020204030204" pitchFamily="34" charset="0"/>
                        </a:rPr>
                        <a:t>DHMO </a:t>
                      </a:r>
                      <a:r>
                        <a:rPr lang="en-US" sz="2400" b="1" spc="-20" dirty="0">
                          <a:solidFill>
                            <a:srgbClr val="FFFFFF"/>
                          </a:solidFill>
                          <a:effectLst/>
                          <a:latin typeface="+mj-lt"/>
                          <a:ea typeface="Calibri" panose="020F0502020204030204" pitchFamily="34" charset="0"/>
                        </a:rPr>
                        <a:t>Plan</a:t>
                      </a:r>
                      <a:endParaRPr lang="en-US" sz="2400" dirty="0">
                        <a:effectLst/>
                        <a:latin typeface="+mj-lt"/>
                        <a:ea typeface="Calibri" panose="020F0502020204030204" pitchFamily="34" charset="0"/>
                      </a:endParaRPr>
                    </a:p>
                  </a:txBody>
                  <a:tcPr marL="8276" marR="8276" marT="20966" marB="0">
                    <a:lnL w="12700" cap="flat" cmpd="sng" algn="ctr">
                      <a:solidFill>
                        <a:srgbClr val="095641"/>
                      </a:solidFill>
                      <a:prstDash val="solid"/>
                      <a:round/>
                      <a:headEnd type="none" w="med" len="med"/>
                      <a:tailEnd type="none" w="med" len="med"/>
                    </a:lnL>
                    <a:lnR w="12700" cap="flat" cmpd="sng" algn="ctr">
                      <a:solidFill>
                        <a:srgbClr val="095641"/>
                      </a:solidFill>
                      <a:prstDash val="solid"/>
                      <a:round/>
                      <a:headEnd type="none" w="med" len="med"/>
                      <a:tailEnd type="none" w="med" len="med"/>
                    </a:lnR>
                    <a:lnT w="12700" cap="flat" cmpd="sng" algn="ctr">
                      <a:solidFill>
                        <a:srgbClr val="095641"/>
                      </a:solidFill>
                      <a:prstDash val="solid"/>
                      <a:round/>
                      <a:headEnd type="none" w="med" len="med"/>
                      <a:tailEnd type="none" w="med" len="med"/>
                    </a:lnT>
                    <a:lnB>
                      <a:noFill/>
                    </a:lnB>
                    <a:solidFill>
                      <a:srgbClr val="095641"/>
                    </a:solidFill>
                  </a:tcPr>
                </a:tc>
                <a:tc hMerge="1">
                  <a:txBody>
                    <a:bodyPr/>
                    <a:lstStyle/>
                    <a:p>
                      <a:endParaRPr lang="en-US"/>
                    </a:p>
                  </a:txBody>
                  <a:tcPr/>
                </a:tc>
                <a:extLst>
                  <a:ext uri="{0D108BD9-81ED-4DB2-BD59-A6C34878D82A}">
                    <a16:rowId xmlns:a16="http://schemas.microsoft.com/office/drawing/2014/main" val="2225595925"/>
                  </a:ext>
                </a:extLst>
              </a:tr>
              <a:tr h="415126">
                <a:tc>
                  <a:txBody>
                    <a:bodyPr/>
                    <a:lstStyle/>
                    <a:p>
                      <a:pPr marL="54610" marR="0">
                        <a:spcBef>
                          <a:spcPts val="190"/>
                        </a:spcBef>
                        <a:spcAft>
                          <a:spcPts val="0"/>
                        </a:spcAft>
                      </a:pPr>
                      <a:r>
                        <a:rPr lang="en-US" sz="1600" b="1" dirty="0">
                          <a:solidFill>
                            <a:srgbClr val="FFFFFF"/>
                          </a:solidFill>
                          <a:effectLst/>
                          <a:latin typeface="+mj-lt"/>
                          <a:ea typeface="Calibri" panose="020F0502020204030204" pitchFamily="34" charset="0"/>
                        </a:rPr>
                        <a:t>DHMO</a:t>
                      </a:r>
                      <a:r>
                        <a:rPr lang="en-US" sz="1600" b="1" spc="-10" dirty="0">
                          <a:solidFill>
                            <a:srgbClr val="FFFFFF"/>
                          </a:solidFill>
                          <a:effectLst/>
                          <a:latin typeface="+mj-lt"/>
                          <a:ea typeface="Calibri" panose="020F0502020204030204" pitchFamily="34" charset="0"/>
                        </a:rPr>
                        <a:t> </a:t>
                      </a:r>
                      <a:r>
                        <a:rPr lang="en-US" sz="1600" b="1" dirty="0">
                          <a:solidFill>
                            <a:srgbClr val="FFFFFF"/>
                          </a:solidFill>
                          <a:effectLst/>
                          <a:latin typeface="+mj-lt"/>
                          <a:ea typeface="Calibri" panose="020F0502020204030204" pitchFamily="34" charset="0"/>
                        </a:rPr>
                        <a:t>Dental </a:t>
                      </a:r>
                      <a:r>
                        <a:rPr lang="en-US" sz="1600" b="1" spc="-10" dirty="0">
                          <a:solidFill>
                            <a:srgbClr val="FFFFFF"/>
                          </a:solidFill>
                          <a:effectLst/>
                          <a:latin typeface="+mj-lt"/>
                          <a:ea typeface="Calibri" panose="020F0502020204030204" pitchFamily="34" charset="0"/>
                        </a:rPr>
                        <a:t>Services</a:t>
                      </a:r>
                      <a:endParaRPr lang="en-US" sz="1600" dirty="0">
                        <a:effectLst/>
                        <a:latin typeface="+mj-lt"/>
                        <a:ea typeface="Calibri" panose="020F0502020204030204" pitchFamily="34" charset="0"/>
                      </a:endParaRPr>
                    </a:p>
                  </a:txBody>
                  <a:tcPr marL="8276" marR="8276" marT="20966" marB="0" anchor="ctr">
                    <a:lnL w="12700" cap="flat" cmpd="sng" algn="ctr">
                      <a:solidFill>
                        <a:srgbClr val="095641"/>
                      </a:solidFill>
                      <a:prstDash val="solid"/>
                      <a:round/>
                      <a:headEnd type="none" w="med" len="med"/>
                      <a:tailEnd type="none" w="med" len="med"/>
                    </a:lnL>
                    <a:lnR>
                      <a:noFill/>
                    </a:lnR>
                    <a:lnT>
                      <a:noFill/>
                    </a:lnT>
                    <a:lnB>
                      <a:noFill/>
                    </a:lnB>
                    <a:solidFill>
                      <a:srgbClr val="3E8853"/>
                    </a:solidFill>
                  </a:tcPr>
                </a:tc>
                <a:tc>
                  <a:txBody>
                    <a:bodyPr/>
                    <a:lstStyle/>
                    <a:p>
                      <a:pPr marL="0" marR="0" algn="ctr">
                        <a:spcBef>
                          <a:spcPts val="190"/>
                        </a:spcBef>
                        <a:spcAft>
                          <a:spcPts val="0"/>
                        </a:spcAft>
                      </a:pPr>
                      <a:r>
                        <a:rPr lang="en-US" sz="1600" b="1" dirty="0">
                          <a:solidFill>
                            <a:srgbClr val="FFFFFF"/>
                          </a:solidFill>
                          <a:effectLst/>
                          <a:latin typeface="+mj-lt"/>
                          <a:ea typeface="Calibri" panose="020F0502020204030204" pitchFamily="34" charset="0"/>
                        </a:rPr>
                        <a:t>In-Network </a:t>
                      </a:r>
                      <a:r>
                        <a:rPr lang="en-US" sz="1600" b="1" spc="-20" dirty="0">
                          <a:solidFill>
                            <a:srgbClr val="FFFFFF"/>
                          </a:solidFill>
                          <a:effectLst/>
                          <a:latin typeface="+mj-lt"/>
                          <a:ea typeface="Calibri" panose="020F0502020204030204" pitchFamily="34" charset="0"/>
                        </a:rPr>
                        <a:t>Only</a:t>
                      </a:r>
                      <a:endParaRPr lang="en-US" sz="1600" dirty="0">
                        <a:effectLst/>
                        <a:latin typeface="+mj-lt"/>
                        <a:ea typeface="Calibri" panose="020F0502020204030204" pitchFamily="34" charset="0"/>
                      </a:endParaRPr>
                    </a:p>
                  </a:txBody>
                  <a:tcPr marL="8276" marR="8276" marT="20966" marB="0" anchor="ctr">
                    <a:lnL>
                      <a:noFill/>
                    </a:lnL>
                    <a:lnR w="12700" cap="flat" cmpd="sng" algn="ctr">
                      <a:solidFill>
                        <a:srgbClr val="095641"/>
                      </a:solidFill>
                      <a:prstDash val="solid"/>
                      <a:round/>
                      <a:headEnd type="none" w="med" len="med"/>
                      <a:tailEnd type="none" w="med" len="med"/>
                    </a:lnR>
                    <a:lnT>
                      <a:noFill/>
                    </a:lnT>
                    <a:lnB>
                      <a:noFill/>
                    </a:lnB>
                    <a:solidFill>
                      <a:srgbClr val="3E8853"/>
                    </a:solidFill>
                  </a:tcPr>
                </a:tc>
                <a:extLst>
                  <a:ext uri="{0D108BD9-81ED-4DB2-BD59-A6C34878D82A}">
                    <a16:rowId xmlns:a16="http://schemas.microsoft.com/office/drawing/2014/main" val="20088269"/>
                  </a:ext>
                </a:extLst>
              </a:tr>
              <a:tr h="412018">
                <a:tc>
                  <a:txBody>
                    <a:bodyPr/>
                    <a:lstStyle/>
                    <a:p>
                      <a:pPr marL="54610" marR="0">
                        <a:spcBef>
                          <a:spcPts val="190"/>
                        </a:spcBef>
                        <a:spcAft>
                          <a:spcPts val="0"/>
                        </a:spcAft>
                      </a:pPr>
                      <a:r>
                        <a:rPr lang="en-US" sz="1400" dirty="0">
                          <a:solidFill>
                            <a:srgbClr val="000000"/>
                          </a:solidFill>
                          <a:effectLst/>
                          <a:latin typeface="+mj-lt"/>
                          <a:ea typeface="Calibri" panose="020F0502020204030204" pitchFamily="34" charset="0"/>
                        </a:rPr>
                        <a:t>Office</a:t>
                      </a:r>
                      <a:r>
                        <a:rPr lang="en-US" sz="1400" spc="-15" dirty="0">
                          <a:solidFill>
                            <a:srgbClr val="000000"/>
                          </a:solidFill>
                          <a:effectLst/>
                          <a:latin typeface="+mj-lt"/>
                          <a:ea typeface="Calibri" panose="020F0502020204030204" pitchFamily="34" charset="0"/>
                        </a:rPr>
                        <a:t> </a:t>
                      </a:r>
                      <a:r>
                        <a:rPr lang="en-US" sz="1400" dirty="0">
                          <a:solidFill>
                            <a:srgbClr val="000000"/>
                          </a:solidFill>
                          <a:effectLst/>
                          <a:latin typeface="+mj-lt"/>
                          <a:ea typeface="Calibri" panose="020F0502020204030204" pitchFamily="34" charset="0"/>
                        </a:rPr>
                        <a:t>Visit</a:t>
                      </a:r>
                      <a:r>
                        <a:rPr lang="en-US" sz="1400" spc="-15" dirty="0">
                          <a:solidFill>
                            <a:srgbClr val="000000"/>
                          </a:solidFill>
                          <a:effectLst/>
                          <a:latin typeface="+mj-lt"/>
                          <a:ea typeface="Calibri" panose="020F0502020204030204" pitchFamily="34" charset="0"/>
                        </a:rPr>
                        <a:t> </a:t>
                      </a:r>
                      <a:r>
                        <a:rPr lang="en-US" sz="1400" spc="-10" dirty="0">
                          <a:solidFill>
                            <a:srgbClr val="000000"/>
                          </a:solidFill>
                          <a:effectLst/>
                          <a:latin typeface="+mj-lt"/>
                          <a:ea typeface="Calibri" panose="020F0502020204030204" pitchFamily="34" charset="0"/>
                        </a:rPr>
                        <a:t>Copay</a:t>
                      </a:r>
                      <a:endParaRPr lang="en-US" sz="1400" dirty="0">
                        <a:effectLst/>
                        <a:latin typeface="+mj-lt"/>
                        <a:ea typeface="Calibri" panose="020F0502020204030204" pitchFamily="34" charset="0"/>
                      </a:endParaRPr>
                    </a:p>
                  </a:txBody>
                  <a:tcPr marL="8276" marR="8276" marT="20966" marB="0" anchor="ctr">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190"/>
                        </a:spcBef>
                        <a:spcAft>
                          <a:spcPts val="0"/>
                        </a:spcAft>
                      </a:pPr>
                      <a:r>
                        <a:rPr lang="en-US" sz="1400" spc="-25" dirty="0">
                          <a:solidFill>
                            <a:srgbClr val="000000"/>
                          </a:solidFill>
                          <a:effectLst/>
                          <a:latin typeface="+mj-lt"/>
                          <a:ea typeface="Calibri" panose="020F0502020204030204" pitchFamily="34" charset="0"/>
                        </a:rPr>
                        <a:t>$0</a:t>
                      </a:r>
                      <a:endParaRPr lang="en-US" sz="1400" dirty="0">
                        <a:effectLst/>
                        <a:latin typeface="+mj-lt"/>
                        <a:ea typeface="Calibri" panose="020F0502020204030204" pitchFamily="34" charset="0"/>
                      </a:endParaRPr>
                    </a:p>
                  </a:txBody>
                  <a:tcPr marL="8276" marR="8276" marT="20966" marB="0" anchor="ctr">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2255604929"/>
                  </a:ext>
                </a:extLst>
              </a:tr>
              <a:tr h="372680">
                <a:tc>
                  <a:txBody>
                    <a:bodyPr/>
                    <a:lstStyle/>
                    <a:p>
                      <a:pPr marL="54610" marR="0">
                        <a:spcBef>
                          <a:spcPts val="210"/>
                        </a:spcBef>
                        <a:spcAft>
                          <a:spcPts val="0"/>
                        </a:spcAft>
                      </a:pPr>
                      <a:r>
                        <a:rPr lang="en-US" sz="1600" b="1" spc="-10" dirty="0">
                          <a:solidFill>
                            <a:srgbClr val="FFFFFF"/>
                          </a:solidFill>
                          <a:effectLst/>
                          <a:latin typeface="+mj-lt"/>
                          <a:ea typeface="Calibri" panose="020F0502020204030204" pitchFamily="34" charset="0"/>
                        </a:rPr>
                        <a:t>Preventative Procedures:</a:t>
                      </a:r>
                      <a:endParaRPr lang="en-US" sz="1600" dirty="0">
                        <a:effectLst/>
                        <a:latin typeface="+mj-lt"/>
                        <a:ea typeface="Calibri" panose="020F0502020204030204" pitchFamily="34" charset="0"/>
                      </a:endParaRPr>
                    </a:p>
                  </a:txBody>
                  <a:tcPr marL="8276" marR="8276" marT="23173" marB="0" anchor="ctr">
                    <a:lnL w="12700" cap="flat" cmpd="sng" algn="ctr">
                      <a:solidFill>
                        <a:srgbClr val="095641"/>
                      </a:solidFill>
                      <a:prstDash val="solid"/>
                      <a:round/>
                      <a:headEnd type="none" w="med" len="med"/>
                      <a:tailEnd type="none" w="med" len="med"/>
                    </a:lnL>
                    <a:lnR>
                      <a:noFill/>
                    </a:lnR>
                    <a:lnT>
                      <a:noFill/>
                    </a:lnT>
                    <a:lnB>
                      <a:noFill/>
                    </a:lnB>
                    <a:solidFill>
                      <a:srgbClr val="3E8853"/>
                    </a:solidFill>
                  </a:tcPr>
                </a:tc>
                <a:tc>
                  <a:txBody>
                    <a:bodyPr/>
                    <a:lstStyle/>
                    <a:p>
                      <a:endParaRPr lang="en-US" sz="1400" dirty="0">
                        <a:effectLst/>
                        <a:latin typeface="+mj-lt"/>
                      </a:endParaRPr>
                    </a:p>
                  </a:txBody>
                  <a:tcPr marL="8276" marR="8276" marT="8276" marB="0" anchor="ctr">
                    <a:lnL>
                      <a:noFill/>
                    </a:lnL>
                    <a:lnR w="12700" cap="flat" cmpd="sng" algn="ctr">
                      <a:solidFill>
                        <a:srgbClr val="095641"/>
                      </a:solidFill>
                      <a:prstDash val="solid"/>
                      <a:round/>
                      <a:headEnd type="none" w="med" len="med"/>
                      <a:tailEnd type="none" w="med" len="med"/>
                    </a:lnR>
                    <a:lnT>
                      <a:noFill/>
                    </a:lnT>
                    <a:lnB>
                      <a:noFill/>
                    </a:lnB>
                    <a:solidFill>
                      <a:srgbClr val="3E8853"/>
                    </a:solidFill>
                  </a:tcPr>
                </a:tc>
                <a:extLst>
                  <a:ext uri="{0D108BD9-81ED-4DB2-BD59-A6C34878D82A}">
                    <a16:rowId xmlns:a16="http://schemas.microsoft.com/office/drawing/2014/main" val="1560779736"/>
                  </a:ext>
                </a:extLst>
              </a:tr>
              <a:tr h="430760">
                <a:tc>
                  <a:txBody>
                    <a:bodyPr/>
                    <a:lstStyle/>
                    <a:p>
                      <a:pPr marL="164465" marR="0" indent="-109855">
                        <a:spcBef>
                          <a:spcPts val="210"/>
                        </a:spcBef>
                        <a:spcAft>
                          <a:spcPts val="0"/>
                        </a:spcAft>
                      </a:pPr>
                      <a:r>
                        <a:rPr lang="en-US" sz="1400" spc="-20" dirty="0">
                          <a:solidFill>
                            <a:srgbClr val="000000"/>
                          </a:solidFill>
                          <a:effectLst/>
                          <a:latin typeface="+mj-lt"/>
                          <a:ea typeface="Calibri" panose="020F0502020204030204" pitchFamily="34" charset="0"/>
                        </a:rPr>
                        <a:t>Teeth</a:t>
                      </a:r>
                      <a:r>
                        <a:rPr lang="en-US" sz="1400" spc="-15" dirty="0">
                          <a:solidFill>
                            <a:srgbClr val="000000"/>
                          </a:solidFill>
                          <a:effectLst/>
                          <a:latin typeface="+mj-lt"/>
                          <a:ea typeface="Calibri" panose="020F0502020204030204" pitchFamily="34" charset="0"/>
                        </a:rPr>
                        <a:t> </a:t>
                      </a:r>
                      <a:r>
                        <a:rPr lang="en-US" sz="1400" spc="-10" dirty="0">
                          <a:solidFill>
                            <a:srgbClr val="000000"/>
                          </a:solidFill>
                          <a:effectLst/>
                          <a:latin typeface="+mj-lt"/>
                          <a:ea typeface="Calibri" panose="020F0502020204030204" pitchFamily="34" charset="0"/>
                        </a:rPr>
                        <a:t>Cleaning</a:t>
                      </a:r>
                      <a:endParaRPr lang="en-US" sz="1400" dirty="0">
                        <a:effectLst/>
                        <a:latin typeface="+mj-lt"/>
                        <a:ea typeface="Calibri" panose="020F0502020204030204" pitchFamily="34" charset="0"/>
                      </a:endParaRPr>
                    </a:p>
                  </a:txBody>
                  <a:tcPr marL="8276" marR="8276" marT="23173" marB="0" anchor="ctr">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1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3173" marB="0" anchor="ctr">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4175629479"/>
                  </a:ext>
                </a:extLst>
              </a:tr>
              <a:tr h="404773">
                <a:tc>
                  <a:txBody>
                    <a:bodyPr/>
                    <a:lstStyle/>
                    <a:p>
                      <a:pPr marL="164465" marR="0" indent="-109855">
                        <a:spcBef>
                          <a:spcPts val="230"/>
                        </a:spcBef>
                        <a:spcAft>
                          <a:spcPts val="0"/>
                        </a:spcAft>
                      </a:pPr>
                      <a:r>
                        <a:rPr lang="en-US" sz="1400" dirty="0">
                          <a:solidFill>
                            <a:srgbClr val="000000"/>
                          </a:solidFill>
                          <a:effectLst/>
                          <a:latin typeface="+mj-lt"/>
                          <a:ea typeface="Calibri" panose="020F0502020204030204" pitchFamily="34" charset="0"/>
                        </a:rPr>
                        <a:t>Fluoride </a:t>
                      </a:r>
                      <a:r>
                        <a:rPr lang="en-US" sz="1400" spc="-10" dirty="0">
                          <a:solidFill>
                            <a:srgbClr val="000000"/>
                          </a:solidFill>
                          <a:effectLst/>
                          <a:latin typeface="+mj-lt"/>
                          <a:ea typeface="Calibri" panose="020F0502020204030204" pitchFamily="34" charset="0"/>
                        </a:rPr>
                        <a:t>Treatments</a:t>
                      </a:r>
                      <a:endParaRPr lang="en-US" sz="1400" dirty="0">
                        <a:effectLst/>
                        <a:latin typeface="+mj-lt"/>
                        <a:ea typeface="Calibri" panose="020F0502020204030204" pitchFamily="34" charset="0"/>
                      </a:endParaRPr>
                    </a:p>
                  </a:txBody>
                  <a:tcPr marL="8276" marR="8276" marT="25380" marB="0" anchor="ctr">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nchor="ctr">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2242268245"/>
                  </a:ext>
                </a:extLst>
              </a:tr>
              <a:tr h="404773">
                <a:tc>
                  <a:txBody>
                    <a:bodyPr/>
                    <a:lstStyle/>
                    <a:p>
                      <a:pPr marL="164465" marR="0" indent="-109855">
                        <a:spcBef>
                          <a:spcPts val="230"/>
                        </a:spcBef>
                        <a:spcAft>
                          <a:spcPts val="0"/>
                        </a:spcAft>
                      </a:pPr>
                      <a:r>
                        <a:rPr lang="en-US" sz="1400">
                          <a:solidFill>
                            <a:srgbClr val="000000"/>
                          </a:solidFill>
                          <a:effectLst/>
                          <a:latin typeface="+mj-lt"/>
                          <a:ea typeface="Calibri" panose="020F0502020204030204" pitchFamily="34" charset="0"/>
                        </a:rPr>
                        <a:t>Bitewing</a:t>
                      </a:r>
                      <a:r>
                        <a:rPr lang="en-US" sz="1400" spc="-10">
                          <a:solidFill>
                            <a:srgbClr val="000000"/>
                          </a:solidFill>
                          <a:effectLst/>
                          <a:latin typeface="+mj-lt"/>
                          <a:ea typeface="Calibri" panose="020F0502020204030204" pitchFamily="34" charset="0"/>
                        </a:rPr>
                        <a:t> </a:t>
                      </a:r>
                      <a:r>
                        <a:rPr lang="en-US" sz="1400" spc="-20">
                          <a:solidFill>
                            <a:srgbClr val="000000"/>
                          </a:solidFill>
                          <a:effectLst/>
                          <a:latin typeface="+mj-lt"/>
                          <a:ea typeface="Calibri" panose="020F0502020204030204" pitchFamily="34" charset="0"/>
                        </a:rPr>
                        <a:t>X-</a:t>
                      </a:r>
                      <a:r>
                        <a:rPr lang="en-US" sz="1400" spc="-25">
                          <a:solidFill>
                            <a:srgbClr val="000000"/>
                          </a:solidFill>
                          <a:effectLst/>
                          <a:latin typeface="+mj-lt"/>
                          <a:ea typeface="Calibri" panose="020F0502020204030204" pitchFamily="34" charset="0"/>
                        </a:rPr>
                        <a:t>Ray</a:t>
                      </a:r>
                      <a:endParaRPr lang="en-US" sz="1400">
                        <a:effectLst/>
                        <a:latin typeface="+mj-lt"/>
                        <a:ea typeface="Calibri" panose="020F0502020204030204" pitchFamily="34" charset="0"/>
                      </a:endParaRPr>
                    </a:p>
                  </a:txBody>
                  <a:tcPr marL="8276" marR="8276" marT="25380" marB="0" anchor="ctr">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nchor="ctr">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2047261567"/>
                  </a:ext>
                </a:extLst>
              </a:tr>
              <a:tr h="404773">
                <a:tc>
                  <a:txBody>
                    <a:bodyPr/>
                    <a:lstStyle/>
                    <a:p>
                      <a:pPr marL="164465" marR="0" indent="-109855">
                        <a:spcBef>
                          <a:spcPts val="230"/>
                        </a:spcBef>
                        <a:spcAft>
                          <a:spcPts val="0"/>
                        </a:spcAft>
                      </a:pPr>
                      <a:r>
                        <a:rPr lang="en-US" sz="1400">
                          <a:solidFill>
                            <a:srgbClr val="000000"/>
                          </a:solidFill>
                          <a:effectLst/>
                          <a:latin typeface="+mj-lt"/>
                          <a:ea typeface="Calibri" panose="020F0502020204030204" pitchFamily="34" charset="0"/>
                        </a:rPr>
                        <a:t>Full Mouth </a:t>
                      </a:r>
                      <a:r>
                        <a:rPr lang="en-US" sz="1400" spc="-20">
                          <a:solidFill>
                            <a:srgbClr val="000000"/>
                          </a:solidFill>
                          <a:effectLst/>
                          <a:latin typeface="+mj-lt"/>
                          <a:ea typeface="Calibri" panose="020F0502020204030204" pitchFamily="34" charset="0"/>
                        </a:rPr>
                        <a:t>X-</a:t>
                      </a:r>
                      <a:r>
                        <a:rPr lang="en-US" sz="1400" spc="-25">
                          <a:solidFill>
                            <a:srgbClr val="000000"/>
                          </a:solidFill>
                          <a:effectLst/>
                          <a:latin typeface="+mj-lt"/>
                          <a:ea typeface="Calibri" panose="020F0502020204030204" pitchFamily="34" charset="0"/>
                        </a:rPr>
                        <a:t>Ray</a:t>
                      </a:r>
                      <a:endParaRPr lang="en-US" sz="1400">
                        <a:effectLst/>
                        <a:latin typeface="+mj-lt"/>
                        <a:ea typeface="Calibri" panose="020F0502020204030204" pitchFamily="34" charset="0"/>
                      </a:endParaRPr>
                    </a:p>
                  </a:txBody>
                  <a:tcPr marL="8276" marR="8276" marT="25380" marB="0" anchor="ctr">
                    <a:lnL w="12700" cap="flat" cmpd="sng" algn="ctr">
                      <a:solidFill>
                        <a:srgbClr val="095641"/>
                      </a:solidFill>
                      <a:prstDash val="solid"/>
                      <a:round/>
                      <a:headEnd type="none" w="med" len="med"/>
                      <a:tailEnd type="none" w="med" len="med"/>
                    </a:lnL>
                    <a:lnR>
                      <a:noFill/>
                    </a:lnR>
                    <a:lnT>
                      <a:noFill/>
                    </a:lnT>
                    <a:lnB>
                      <a:noFill/>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nchor="ctr">
                    <a:lnL>
                      <a:noFill/>
                    </a:lnL>
                    <a:lnR w="12700" cap="flat" cmpd="sng" algn="ctr">
                      <a:solidFill>
                        <a:srgbClr val="095641"/>
                      </a:solidFill>
                      <a:prstDash val="solid"/>
                      <a:round/>
                      <a:headEnd type="none" w="med" len="med"/>
                      <a:tailEnd type="none" w="med" len="med"/>
                    </a:lnR>
                    <a:lnT>
                      <a:noFill/>
                    </a:lnT>
                    <a:lnB>
                      <a:noFill/>
                    </a:lnB>
                    <a:noFill/>
                  </a:tcPr>
                </a:tc>
                <a:extLst>
                  <a:ext uri="{0D108BD9-81ED-4DB2-BD59-A6C34878D82A}">
                    <a16:rowId xmlns:a16="http://schemas.microsoft.com/office/drawing/2014/main" val="3716513229"/>
                  </a:ext>
                </a:extLst>
              </a:tr>
              <a:tr h="409950">
                <a:tc>
                  <a:txBody>
                    <a:bodyPr/>
                    <a:lstStyle/>
                    <a:p>
                      <a:pPr marL="164465" marR="0" indent="-109855">
                        <a:spcBef>
                          <a:spcPts val="230"/>
                        </a:spcBef>
                        <a:spcAft>
                          <a:spcPts val="0"/>
                        </a:spcAft>
                      </a:pPr>
                      <a:r>
                        <a:rPr lang="en-US" sz="1400">
                          <a:solidFill>
                            <a:srgbClr val="000000"/>
                          </a:solidFill>
                          <a:effectLst/>
                          <a:latin typeface="+mj-lt"/>
                          <a:ea typeface="Calibri" panose="020F0502020204030204" pitchFamily="34" charset="0"/>
                        </a:rPr>
                        <a:t>Sealant (per </a:t>
                      </a:r>
                      <a:r>
                        <a:rPr lang="en-US" sz="1400" spc="-10">
                          <a:solidFill>
                            <a:srgbClr val="000000"/>
                          </a:solidFill>
                          <a:effectLst/>
                          <a:latin typeface="+mj-lt"/>
                          <a:ea typeface="Calibri" panose="020F0502020204030204" pitchFamily="34" charset="0"/>
                        </a:rPr>
                        <a:t>tooth)</a:t>
                      </a:r>
                      <a:endParaRPr lang="en-US" sz="1400">
                        <a:effectLst/>
                        <a:latin typeface="+mj-lt"/>
                        <a:ea typeface="Calibri" panose="020F0502020204030204" pitchFamily="34" charset="0"/>
                      </a:endParaRPr>
                    </a:p>
                  </a:txBody>
                  <a:tcPr marL="8276" marR="8276" marT="25380" marB="0" anchor="ctr">
                    <a:lnL w="12700" cap="flat" cmpd="sng" algn="ctr">
                      <a:solidFill>
                        <a:srgbClr val="095641"/>
                      </a:solidFill>
                      <a:prstDash val="solid"/>
                      <a:round/>
                      <a:headEnd type="none" w="med" len="med"/>
                      <a:tailEnd type="none" w="med" len="med"/>
                    </a:lnL>
                    <a:lnR>
                      <a:noFill/>
                    </a:lnR>
                    <a:lnT>
                      <a:noFill/>
                    </a:lnT>
                    <a:lnB w="12700" cap="flat" cmpd="sng" algn="ctr">
                      <a:solidFill>
                        <a:srgbClr val="095641"/>
                      </a:solidFill>
                      <a:prstDash val="solid"/>
                      <a:round/>
                      <a:headEnd type="none" w="med" len="med"/>
                      <a:tailEnd type="none" w="med" len="med"/>
                    </a:lnB>
                    <a:noFill/>
                  </a:tcPr>
                </a:tc>
                <a:tc>
                  <a:txBody>
                    <a:bodyPr/>
                    <a:lstStyle/>
                    <a:p>
                      <a:pPr marL="0" marR="0" algn="ctr">
                        <a:spcBef>
                          <a:spcPts val="230"/>
                        </a:spcBef>
                        <a:spcAft>
                          <a:spcPts val="0"/>
                        </a:spcAft>
                      </a:pPr>
                      <a:r>
                        <a:rPr lang="en-US" sz="1400" dirty="0">
                          <a:solidFill>
                            <a:srgbClr val="000000"/>
                          </a:solidFill>
                          <a:effectLst/>
                          <a:latin typeface="+mj-lt"/>
                          <a:ea typeface="Calibri" panose="020F0502020204030204" pitchFamily="34" charset="0"/>
                        </a:rPr>
                        <a:t>No</a:t>
                      </a:r>
                      <a:r>
                        <a:rPr lang="en-US" sz="1400" spc="-10" dirty="0">
                          <a:solidFill>
                            <a:srgbClr val="000000"/>
                          </a:solidFill>
                          <a:effectLst/>
                          <a:latin typeface="+mj-lt"/>
                          <a:ea typeface="Calibri" panose="020F0502020204030204" pitchFamily="34" charset="0"/>
                        </a:rPr>
                        <a:t> Charge</a:t>
                      </a:r>
                      <a:endParaRPr lang="en-US" sz="1400" dirty="0">
                        <a:effectLst/>
                        <a:latin typeface="+mj-lt"/>
                        <a:ea typeface="Calibri" panose="020F0502020204030204" pitchFamily="34" charset="0"/>
                      </a:endParaRPr>
                    </a:p>
                  </a:txBody>
                  <a:tcPr marL="8276" marR="8276" marT="25380" marB="0" anchor="ctr">
                    <a:lnL>
                      <a:noFill/>
                    </a:lnL>
                    <a:lnR w="12700" cap="flat" cmpd="sng" algn="ctr">
                      <a:solidFill>
                        <a:srgbClr val="095641"/>
                      </a:solidFill>
                      <a:prstDash val="solid"/>
                      <a:round/>
                      <a:headEnd type="none" w="med" len="med"/>
                      <a:tailEnd type="none" w="med" len="med"/>
                    </a:lnR>
                    <a:lnT>
                      <a:noFill/>
                    </a:lnT>
                    <a:lnB w="12700" cap="flat" cmpd="sng" algn="ctr">
                      <a:solidFill>
                        <a:srgbClr val="095641"/>
                      </a:solidFill>
                      <a:prstDash val="solid"/>
                      <a:round/>
                      <a:headEnd type="none" w="med" len="med"/>
                      <a:tailEnd type="none" w="med" len="med"/>
                    </a:lnB>
                    <a:noFill/>
                  </a:tcPr>
                </a:tc>
                <a:extLst>
                  <a:ext uri="{0D108BD9-81ED-4DB2-BD59-A6C34878D82A}">
                    <a16:rowId xmlns:a16="http://schemas.microsoft.com/office/drawing/2014/main" val="3090389091"/>
                  </a:ext>
                </a:extLst>
              </a:tr>
            </a:tbl>
          </a:graphicData>
        </a:graphic>
      </p:graphicFrame>
      <p:sp>
        <p:nvSpPr>
          <p:cNvPr id="8" name="TextBox 7">
            <a:extLst>
              <a:ext uri="{FF2B5EF4-FFF2-40B4-BE49-F238E27FC236}">
                <a16:creationId xmlns:a16="http://schemas.microsoft.com/office/drawing/2014/main" id="{499F81BD-1AD7-84B1-7AB7-B87AEB351622}"/>
              </a:ext>
            </a:extLst>
          </p:cNvPr>
          <p:cNvSpPr txBox="1"/>
          <p:nvPr/>
        </p:nvSpPr>
        <p:spPr>
          <a:xfrm>
            <a:off x="602583" y="5715000"/>
            <a:ext cx="5776780" cy="707886"/>
          </a:xfrm>
          <a:prstGeom prst="rect">
            <a:avLst/>
          </a:prstGeom>
          <a:noFill/>
        </p:spPr>
        <p:txBody>
          <a:bodyPr wrap="square" rtlCol="0">
            <a:spAutoFit/>
          </a:bodyPr>
          <a:lstStyle/>
          <a:p>
            <a:pPr algn="ctr"/>
            <a:r>
              <a:rPr lang="en-US" sz="2000" dirty="0">
                <a:solidFill>
                  <a:srgbClr val="095641"/>
                </a:solidFill>
                <a:latin typeface="+mj-lt"/>
              </a:rPr>
              <a:t>Full Schedule of Benefits available on the Portal</a:t>
            </a:r>
          </a:p>
          <a:p>
            <a:pPr algn="ctr"/>
            <a:endParaRPr lang="en-US" sz="2000" dirty="0">
              <a:solidFill>
                <a:schemeClr val="bg1"/>
              </a:solidFill>
              <a:latin typeface="+mj-lt"/>
            </a:endParaRPr>
          </a:p>
        </p:txBody>
      </p:sp>
    </p:spTree>
    <p:extLst>
      <p:ext uri="{BB962C8B-B14F-4D97-AF65-F5344CB8AC3E}">
        <p14:creationId xmlns:p14="http://schemas.microsoft.com/office/powerpoint/2010/main" val="199804299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Vision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38</a:t>
            </a:fld>
            <a:endParaRPr lang="en-US"/>
          </a:p>
        </p:txBody>
      </p:sp>
      <p:pic>
        <p:nvPicPr>
          <p:cNvPr id="8" name="Picture 7">
            <a:extLst>
              <a:ext uri="{FF2B5EF4-FFF2-40B4-BE49-F238E27FC236}">
                <a16:creationId xmlns:a16="http://schemas.microsoft.com/office/drawing/2014/main" id="{2D2C1EE4-BF93-586A-4D35-9840E5DECAA5}"/>
              </a:ext>
            </a:extLst>
          </p:cNvPr>
          <p:cNvPicPr>
            <a:picLocks noChangeAspect="1"/>
          </p:cNvPicPr>
          <p:nvPr/>
        </p:nvPicPr>
        <p:blipFill>
          <a:blip r:embed="rId2">
            <a:alphaModFix amt="70000"/>
          </a:blip>
          <a:stretch>
            <a:fillRect/>
          </a:stretch>
        </p:blipFill>
        <p:spPr>
          <a:xfrm>
            <a:off x="11253" y="1371600"/>
            <a:ext cx="13817600" cy="5447057"/>
          </a:xfrm>
          <a:prstGeom prst="rect">
            <a:avLst/>
          </a:prstGeom>
        </p:spPr>
      </p:pic>
    </p:spTree>
    <p:extLst>
      <p:ext uri="{BB962C8B-B14F-4D97-AF65-F5344CB8AC3E}">
        <p14:creationId xmlns:p14="http://schemas.microsoft.com/office/powerpoint/2010/main" val="319508871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rgbClr val="095641"/>
                </a:solidFill>
                <a:latin typeface="+mj-lt"/>
              </a:rPr>
              <a:t>Vision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7" b="0" i="0" u="none" strike="noStrike" kern="0" cap="none" spc="77" normalizeH="0" baseline="0" noProof="0">
                <a:ln>
                  <a:noFill/>
                </a:ln>
                <a:solidFill>
                  <a:srgbClr val="6D6E71"/>
                </a:solidFill>
                <a:effectLst/>
                <a:uLnTx/>
                <a:uFillTx/>
                <a:latin typeface="Arial" panose="020B0604020202020204" pitchFamily="34" charset="0"/>
                <a:cs typeface="Arial" panose="020B0604020202020204" pitchFamily="34" charset="0"/>
              </a:rPr>
              <a:t>BROWN &amp; BROWN  |  </a:t>
            </a:r>
            <a:fld id="{0BDBB283-31B7-430F-95E5-02359FF226F2}" type="slidenum">
              <a:rPr kumimoji="0" lang="en-US" sz="907" b="0" i="0" u="none" strike="noStrike" kern="0" cap="none" spc="77" normalizeH="0" baseline="0" noProof="0" smtClean="0">
                <a:ln>
                  <a:noFill/>
                </a:ln>
                <a:solidFill>
                  <a:srgbClr val="6D6E71"/>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en-US" sz="907" b="0" i="0" u="none" strike="noStrike" kern="0" cap="none" spc="77" normalizeH="0" baseline="0" noProof="0">
              <a:ln>
                <a:noFill/>
              </a:ln>
              <a:solidFill>
                <a:srgbClr val="6D6E71"/>
              </a:solidFill>
              <a:effectLst/>
              <a:uLnTx/>
              <a:uFillTx/>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008E4F7E-D42F-3C57-9E05-4C8BE216FC3B}"/>
              </a:ext>
            </a:extLst>
          </p:cNvPr>
          <p:cNvGraphicFramePr>
            <a:graphicFrameLocks noGrp="1"/>
          </p:cNvGraphicFramePr>
          <p:nvPr>
            <p:extLst>
              <p:ext uri="{D42A27DB-BD31-4B8C-83A1-F6EECF244321}">
                <p14:modId xmlns:p14="http://schemas.microsoft.com/office/powerpoint/2010/main" val="1658127739"/>
              </p:ext>
            </p:extLst>
          </p:nvPr>
        </p:nvGraphicFramePr>
        <p:xfrm>
          <a:off x="1803400" y="1676400"/>
          <a:ext cx="10134600" cy="5357135"/>
        </p:xfrm>
        <a:graphic>
          <a:graphicData uri="http://schemas.openxmlformats.org/drawingml/2006/table">
            <a:tbl>
              <a:tblPr firstRow="1" bandRow="1" bandCol="1">
                <a:tableStyleId>{5A111915-BE36-4E01-A7E5-04B1672EAD32}</a:tableStyleId>
              </a:tblPr>
              <a:tblGrid>
                <a:gridCol w="2275450">
                  <a:extLst>
                    <a:ext uri="{9D8B030D-6E8A-4147-A177-3AD203B41FA5}">
                      <a16:colId xmlns:a16="http://schemas.microsoft.com/office/drawing/2014/main" val="3973368735"/>
                    </a:ext>
                  </a:extLst>
                </a:gridCol>
                <a:gridCol w="2582557">
                  <a:extLst>
                    <a:ext uri="{9D8B030D-6E8A-4147-A177-3AD203B41FA5}">
                      <a16:colId xmlns:a16="http://schemas.microsoft.com/office/drawing/2014/main" val="1379495219"/>
                    </a:ext>
                  </a:extLst>
                </a:gridCol>
                <a:gridCol w="2582557">
                  <a:extLst>
                    <a:ext uri="{9D8B030D-6E8A-4147-A177-3AD203B41FA5}">
                      <a16:colId xmlns:a16="http://schemas.microsoft.com/office/drawing/2014/main" val="1773569300"/>
                    </a:ext>
                  </a:extLst>
                </a:gridCol>
                <a:gridCol w="2694036">
                  <a:extLst>
                    <a:ext uri="{9D8B030D-6E8A-4147-A177-3AD203B41FA5}">
                      <a16:colId xmlns:a16="http://schemas.microsoft.com/office/drawing/2014/main" val="1807850104"/>
                    </a:ext>
                  </a:extLst>
                </a:gridCol>
              </a:tblGrid>
              <a:tr h="651321">
                <a:tc>
                  <a:txBody>
                    <a:bodyPr/>
                    <a:lstStyle/>
                    <a:p>
                      <a:pPr algn="ctr" rtl="0" fontAlgn="ctr"/>
                      <a:r>
                        <a:rPr lang="en-US" sz="1600" b="1" u="none" strike="noStrike" dirty="0">
                          <a:solidFill>
                            <a:srgbClr val="FFFFFF"/>
                          </a:solidFill>
                          <a:effectLst/>
                        </a:rPr>
                        <a:t>Vision Services</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rtl="0" fontAlgn="ctr"/>
                      <a:r>
                        <a:rPr lang="en-US" sz="1600" b="1" u="none" strike="noStrike" dirty="0">
                          <a:solidFill>
                            <a:srgbClr val="FFFFFF"/>
                          </a:solidFill>
                          <a:effectLst/>
                        </a:rPr>
                        <a:t>Base</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rtl="0" fontAlgn="ctr"/>
                      <a:r>
                        <a:rPr lang="en-US" sz="1600" b="1" u="none" strike="noStrike" dirty="0">
                          <a:solidFill>
                            <a:srgbClr val="FFFFFF"/>
                          </a:solidFill>
                          <a:effectLst/>
                        </a:rPr>
                        <a:t>NEW - Enhanced</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rtl="0" fontAlgn="ctr"/>
                      <a:r>
                        <a:rPr lang="en-US" sz="1600" b="1" u="none" strike="noStrike" dirty="0">
                          <a:solidFill>
                            <a:srgbClr val="FFFFFF"/>
                          </a:solidFill>
                          <a:effectLst/>
                        </a:rPr>
                        <a:t>Out-of-Network – </a:t>
                      </a:r>
                    </a:p>
                    <a:p>
                      <a:pPr algn="ctr" rtl="0" fontAlgn="ctr"/>
                      <a:r>
                        <a:rPr lang="en-US" sz="1600" b="1" u="none" strike="noStrike" dirty="0">
                          <a:solidFill>
                            <a:srgbClr val="FFFFFF"/>
                          </a:solidFill>
                          <a:effectLst/>
                        </a:rPr>
                        <a:t>Both Plans</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1582333598"/>
                  </a:ext>
                </a:extLst>
              </a:tr>
              <a:tr h="333090">
                <a:tc>
                  <a:txBody>
                    <a:bodyPr/>
                    <a:lstStyle/>
                    <a:p>
                      <a:pPr algn="ctr" rtl="0" fontAlgn="ctr"/>
                      <a:r>
                        <a:rPr lang="en-US" sz="1400" b="0" u="none" strike="noStrike" dirty="0">
                          <a:solidFill>
                            <a:srgbClr val="000000"/>
                          </a:solidFill>
                          <a:effectLst/>
                        </a:rPr>
                        <a:t>Eye exams</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$10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$10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Up to $45</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320446377"/>
                  </a:ext>
                </a:extLst>
              </a:tr>
              <a:tr h="288812">
                <a:tc>
                  <a:txBody>
                    <a:bodyPr/>
                    <a:lstStyle/>
                    <a:p>
                      <a:pPr algn="ctr" rtl="0" fontAlgn="ctr"/>
                      <a:r>
                        <a:rPr lang="en-US" sz="1400" b="0" u="none" strike="noStrike" dirty="0">
                          <a:solidFill>
                            <a:srgbClr val="000000"/>
                          </a:solidFill>
                          <a:effectLst/>
                        </a:rPr>
                        <a:t>Frequency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680616059"/>
                  </a:ext>
                </a:extLst>
              </a:tr>
              <a:tr h="440189">
                <a:tc>
                  <a:txBody>
                    <a:bodyPr/>
                    <a:lstStyle/>
                    <a:p>
                      <a:pPr algn="ctr" rtl="0" fontAlgn="ctr"/>
                      <a:r>
                        <a:rPr lang="en-US" sz="1600" b="1" u="none" strike="noStrike" dirty="0">
                          <a:solidFill>
                            <a:srgbClr val="FFFFFF"/>
                          </a:solidFill>
                          <a:effectLst/>
                        </a:rPr>
                        <a:t>Basic Lenses</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933277941"/>
                  </a:ext>
                </a:extLst>
              </a:tr>
              <a:tr h="288812">
                <a:tc>
                  <a:txBody>
                    <a:bodyPr/>
                    <a:lstStyle/>
                    <a:p>
                      <a:pPr algn="ctr" rtl="0" fontAlgn="ctr"/>
                      <a:r>
                        <a:rPr lang="en-US" sz="1400" b="0" u="none" strike="noStrike" dirty="0">
                          <a:solidFill>
                            <a:srgbClr val="000000"/>
                          </a:solidFill>
                          <a:effectLst/>
                        </a:rPr>
                        <a:t>Frequency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92218367"/>
                  </a:ext>
                </a:extLst>
              </a:tr>
              <a:tr h="288812">
                <a:tc>
                  <a:txBody>
                    <a:bodyPr/>
                    <a:lstStyle/>
                    <a:p>
                      <a:pPr algn="ctr" rtl="0" fontAlgn="ctr"/>
                      <a:r>
                        <a:rPr lang="en-US" sz="1400" b="0" u="none" strike="noStrike" dirty="0">
                          <a:solidFill>
                            <a:srgbClr val="000000"/>
                          </a:solidFill>
                          <a:effectLst/>
                        </a:rPr>
                        <a:t>Single vision</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$30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$30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Up to $30</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211254938"/>
                  </a:ext>
                </a:extLst>
              </a:tr>
              <a:tr h="288812">
                <a:tc>
                  <a:txBody>
                    <a:bodyPr/>
                    <a:lstStyle/>
                    <a:p>
                      <a:pPr algn="ctr" rtl="0" fontAlgn="ctr"/>
                      <a:r>
                        <a:rPr lang="en-US" sz="1400" b="0" u="none" strike="noStrike" dirty="0">
                          <a:solidFill>
                            <a:srgbClr val="000000"/>
                          </a:solidFill>
                          <a:effectLst/>
                        </a:rPr>
                        <a:t>Bifocal vision</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$30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$30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Up to $50</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956216057"/>
                  </a:ext>
                </a:extLst>
              </a:tr>
              <a:tr h="288812">
                <a:tc>
                  <a:txBody>
                    <a:bodyPr/>
                    <a:lstStyle/>
                    <a:p>
                      <a:pPr algn="ctr" rtl="0" fontAlgn="ctr"/>
                      <a:r>
                        <a:rPr lang="en-US" sz="1400" b="0" u="none" strike="noStrike" dirty="0">
                          <a:solidFill>
                            <a:srgbClr val="000000"/>
                          </a:solidFill>
                          <a:effectLst/>
                        </a:rPr>
                        <a:t>Trifocal vision</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$30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$30 Copay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Up to $65</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505211857"/>
                  </a:ext>
                </a:extLst>
              </a:tr>
              <a:tr h="440189">
                <a:tc>
                  <a:txBody>
                    <a:bodyPr/>
                    <a:lstStyle/>
                    <a:p>
                      <a:pPr algn="ctr" rtl="0" fontAlgn="ctr"/>
                      <a:r>
                        <a:rPr lang="en-US" sz="1600" b="1" u="none" strike="noStrike" dirty="0">
                          <a:solidFill>
                            <a:srgbClr val="FFFFFF"/>
                          </a:solidFill>
                          <a:effectLst/>
                        </a:rPr>
                        <a:t>Frames</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marL="6350" marR="6350" marT="6350" marB="0">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marL="6350" marR="6350" marT="6350" marB="0">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marL="6350" marR="6350" marT="6350" marB="0">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2465554394"/>
                  </a:ext>
                </a:extLst>
              </a:tr>
              <a:tr h="498617">
                <a:tc>
                  <a:txBody>
                    <a:bodyPr/>
                    <a:lstStyle/>
                    <a:p>
                      <a:pPr algn="ctr" rtl="0" fontAlgn="ctr"/>
                      <a:r>
                        <a:rPr lang="en-US" sz="1400" b="0" u="none" strike="noStrike" dirty="0">
                          <a:solidFill>
                            <a:srgbClr val="000000"/>
                          </a:solidFill>
                          <a:effectLst/>
                        </a:rPr>
                        <a:t>Frequency*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Other Calendar Year</a:t>
                      </a:r>
                      <a:endParaRPr lang="en-US" sz="1400" b="0" i="0" u="none" strike="noStrike" kern="1200" dirty="0">
                        <a:solidFill>
                          <a:srgbClr val="000000"/>
                        </a:solidFill>
                        <a:effectLst/>
                        <a:latin typeface="+mn-lt"/>
                        <a:ea typeface="+mn-ea"/>
                        <a:cs typeface="+mn-cs"/>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marL="0" marR="0" lvl="0" indent="0" algn="ctr" defTabSz="1036507" rtl="0" eaLnBrk="1" fontAlgn="ctr"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Every Other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marL="0" marR="0" lvl="0" indent="0" algn="ctr" defTabSz="1036507" rtl="0" eaLnBrk="1" fontAlgn="ctr"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rPr>
                        <a:t>Every Other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499365764"/>
                  </a:ext>
                </a:extLst>
              </a:tr>
              <a:tr h="531856">
                <a:tc>
                  <a:txBody>
                    <a:bodyPr/>
                    <a:lstStyle/>
                    <a:p>
                      <a:pPr algn="ctr" rtl="0" fontAlgn="ctr"/>
                      <a:r>
                        <a:rPr lang="en-US" sz="1400" b="0" u="none" strike="noStrike" dirty="0">
                          <a:solidFill>
                            <a:srgbClr val="000000"/>
                          </a:solidFill>
                          <a:effectLst/>
                        </a:rPr>
                        <a:t>Benefit</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$130 Allowance (20% off balance)</a:t>
                      </a:r>
                      <a:endParaRPr lang="en-US" sz="1400" b="0" i="0" u="none" strike="noStrike" kern="1200" dirty="0">
                        <a:solidFill>
                          <a:srgbClr val="000000"/>
                        </a:solidFill>
                        <a:effectLst/>
                        <a:latin typeface="+mn-lt"/>
                        <a:ea typeface="+mn-ea"/>
                        <a:cs typeface="+mn-cs"/>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1" u="none" strike="noStrike" dirty="0">
                          <a:solidFill>
                            <a:srgbClr val="000000"/>
                          </a:solidFill>
                          <a:effectLst/>
                        </a:rPr>
                        <a:t>$200 Allowance (20% off balance)</a:t>
                      </a:r>
                      <a:endParaRPr lang="en-US" sz="1400" b="1" i="0" u="none" strike="noStrike" kern="1200" dirty="0">
                        <a:solidFill>
                          <a:srgbClr val="000000"/>
                        </a:solidFill>
                        <a:effectLst/>
                        <a:latin typeface="+mn-lt"/>
                        <a:ea typeface="+mn-ea"/>
                        <a:cs typeface="+mn-cs"/>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Up to $70</a:t>
                      </a:r>
                      <a:endParaRPr lang="en-US" sz="1400" b="0" i="0" u="none" strike="noStrike" kern="1200" dirty="0">
                        <a:solidFill>
                          <a:srgbClr val="000000"/>
                        </a:solidFill>
                        <a:effectLst/>
                        <a:latin typeface="+mn-lt"/>
                        <a:ea typeface="+mn-ea"/>
                        <a:cs typeface="+mn-cs"/>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018251144"/>
                  </a:ext>
                </a:extLst>
              </a:tr>
              <a:tr h="440189">
                <a:tc>
                  <a:txBody>
                    <a:bodyPr/>
                    <a:lstStyle/>
                    <a:p>
                      <a:pPr algn="ctr" rtl="0" fontAlgn="ctr"/>
                      <a:r>
                        <a:rPr lang="en-US" sz="1600" b="1" u="none" strike="noStrike" dirty="0">
                          <a:solidFill>
                            <a:srgbClr val="FFFFFF"/>
                          </a:solidFill>
                          <a:effectLst/>
                        </a:rPr>
                        <a:t>Contacts</a:t>
                      </a:r>
                      <a:endParaRPr lang="en-US" sz="1600" b="1" i="0" u="none" strike="noStrike" dirty="0">
                        <a:solidFill>
                          <a:srgbClr val="FFFFFF"/>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marL="6350" marR="6350" marT="6350" marB="0">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marL="6350" marR="6350" marT="6350" marB="0">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l" fontAlgn="t"/>
                      <a:r>
                        <a:rPr lang="en-US" sz="1600" b="0" u="none" strike="noStrike" dirty="0">
                          <a:solidFill>
                            <a:srgbClr val="FFFFFF"/>
                          </a:solidFill>
                          <a:effectLst/>
                        </a:rPr>
                        <a:t> </a:t>
                      </a:r>
                      <a:endParaRPr lang="en-US" sz="1600" b="0" i="0" u="none" strike="noStrike" dirty="0">
                        <a:solidFill>
                          <a:srgbClr val="FFFFFF"/>
                        </a:solidFill>
                        <a:effectLst/>
                        <a:latin typeface="+mj-lt"/>
                      </a:endParaRPr>
                    </a:p>
                  </a:txBody>
                  <a:tcPr marL="6350" marR="6350" marT="6350" marB="0">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2651258395"/>
                  </a:ext>
                </a:extLst>
              </a:tr>
              <a:tr h="288812">
                <a:tc>
                  <a:txBody>
                    <a:bodyPr/>
                    <a:lstStyle/>
                    <a:p>
                      <a:pPr algn="ctr" rtl="0" fontAlgn="ctr"/>
                      <a:r>
                        <a:rPr lang="en-US" sz="1400" b="0" u="none" strike="noStrike" dirty="0">
                          <a:solidFill>
                            <a:srgbClr val="000000"/>
                          </a:solidFill>
                          <a:effectLst/>
                        </a:rPr>
                        <a:t>Frequency*</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Every Calendar Year</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505742807"/>
                  </a:ext>
                </a:extLst>
              </a:tr>
              <a:tr h="288812">
                <a:tc>
                  <a:txBody>
                    <a:bodyPr/>
                    <a:lstStyle/>
                    <a:p>
                      <a:pPr algn="ctr" rtl="0" fontAlgn="ctr"/>
                      <a:r>
                        <a:rPr lang="en-US" sz="1400" b="0" u="none" strike="noStrike" dirty="0">
                          <a:solidFill>
                            <a:srgbClr val="000000"/>
                          </a:solidFill>
                          <a:effectLst/>
                        </a:rPr>
                        <a:t>Benefit</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$130 Allowance</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1" u="none" strike="noStrike" dirty="0">
                          <a:solidFill>
                            <a:srgbClr val="000000"/>
                          </a:solidFill>
                          <a:effectLst/>
                        </a:rPr>
                        <a:t>$200 Allowance</a:t>
                      </a:r>
                      <a:endParaRPr lang="en-US" sz="1400" b="1"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rtl="0" fontAlgn="ctr"/>
                      <a:r>
                        <a:rPr lang="en-US" sz="1400" b="0" u="none" strike="noStrike" dirty="0">
                          <a:solidFill>
                            <a:srgbClr val="000000"/>
                          </a:solidFill>
                          <a:effectLst/>
                        </a:rPr>
                        <a:t>Up to $105</a:t>
                      </a:r>
                      <a:endParaRPr lang="en-US" sz="1400" b="0" i="0" u="none" strike="noStrike" dirty="0">
                        <a:solidFill>
                          <a:srgbClr val="000000"/>
                        </a:solidFill>
                        <a:effectLst/>
                        <a:latin typeface="+mj-lt"/>
                      </a:endParaRPr>
                    </a:p>
                  </a:txBody>
                  <a:tcPr marL="6350" marR="6350" marT="6350" marB="0"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629673326"/>
                  </a:ext>
                </a:extLst>
              </a:tr>
            </a:tbl>
          </a:graphicData>
        </a:graphic>
      </p:graphicFrame>
      <p:sp>
        <p:nvSpPr>
          <p:cNvPr id="6" name="TextBox 5">
            <a:extLst>
              <a:ext uri="{FF2B5EF4-FFF2-40B4-BE49-F238E27FC236}">
                <a16:creationId xmlns:a16="http://schemas.microsoft.com/office/drawing/2014/main" id="{E86EF3E4-4E18-7DFF-610F-9E7AE3898538}"/>
              </a:ext>
            </a:extLst>
          </p:cNvPr>
          <p:cNvSpPr txBox="1"/>
          <p:nvPr/>
        </p:nvSpPr>
        <p:spPr>
          <a:xfrm>
            <a:off x="736600" y="978535"/>
            <a:ext cx="12649200" cy="638636"/>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95641"/>
                </a:solidFill>
                <a:effectLst/>
                <a:uLnTx/>
                <a:uFillTx/>
                <a:latin typeface="Arial" panose="020B0604020202020204"/>
              </a:rPr>
              <a:t>Routine Eye Exams Have Saved Lives</a:t>
            </a:r>
            <a:endParaRPr kumimoji="0" lang="en-US" sz="1600" b="0" i="0" u="none" strike="noStrike" kern="0" cap="none" spc="0" normalizeH="0" baseline="0" noProof="0" dirty="0">
              <a:ln>
                <a:noFill/>
              </a:ln>
              <a:solidFill>
                <a:srgbClr val="09564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550" b="0" i="0" u="none" strike="noStrike" kern="0" cap="none" spc="0" normalizeH="0" baseline="0" noProof="0" dirty="0">
                <a:ln>
                  <a:noFill/>
                </a:ln>
                <a:solidFill>
                  <a:srgbClr val="095641"/>
                </a:solidFill>
                <a:effectLst/>
                <a:uLnTx/>
                <a:uFillTx/>
                <a:latin typeface="Arial" panose="020B0604020202020204"/>
              </a:rPr>
              <a:t>Did you know an eye doctor can be the first to identify more than 270 health conditions, including diabetes, before other healthcare providers?</a:t>
            </a:r>
            <a:r>
              <a:rPr kumimoji="0" lang="en-US" sz="1550" b="0" i="0" u="none" strike="noStrike" kern="0" cap="none" spc="0" normalizeH="0" baseline="0" noProof="0" dirty="0">
                <a:ln>
                  <a:noFill/>
                </a:ln>
                <a:solidFill>
                  <a:srgbClr val="3B8729"/>
                </a:solidFill>
                <a:effectLst/>
                <a:uLnTx/>
                <a:uFillTx/>
                <a:latin typeface="Arial" panose="020B0604020202020204"/>
              </a:rPr>
              <a:t>  </a:t>
            </a:r>
            <a:endParaRPr lang="en-US" sz="1550" b="0" i="0" u="none" strike="noStrike" kern="0" cap="none" spc="0" normalizeH="0" baseline="0" noProof="0" dirty="0">
              <a:ln>
                <a:noFill/>
              </a:ln>
              <a:solidFill>
                <a:srgbClr val="3B8729"/>
              </a:solidFill>
              <a:effectLst/>
              <a:uLnTx/>
              <a:uFillTx/>
              <a:latin typeface="Arial" panose="020B0604020202020204"/>
              <a:cs typeface="Arial"/>
            </a:endParaRPr>
          </a:p>
        </p:txBody>
      </p:sp>
    </p:spTree>
    <p:extLst>
      <p:ext uri="{BB962C8B-B14F-4D97-AF65-F5344CB8AC3E}">
        <p14:creationId xmlns:p14="http://schemas.microsoft.com/office/powerpoint/2010/main" val="198594680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Medical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a:t>
            </a:fld>
            <a:endParaRPr lang="en-US"/>
          </a:p>
        </p:txBody>
      </p:sp>
      <p:graphicFrame>
        <p:nvGraphicFramePr>
          <p:cNvPr id="2" name="Table 1">
            <a:extLst>
              <a:ext uri="{FF2B5EF4-FFF2-40B4-BE49-F238E27FC236}">
                <a16:creationId xmlns:a16="http://schemas.microsoft.com/office/drawing/2014/main" id="{0A593B38-E394-58A7-3B7D-340B45BA6EAF}"/>
              </a:ext>
            </a:extLst>
          </p:cNvPr>
          <p:cNvGraphicFramePr>
            <a:graphicFrameLocks noGrp="1"/>
          </p:cNvGraphicFramePr>
          <p:nvPr>
            <p:extLst>
              <p:ext uri="{D42A27DB-BD31-4B8C-83A1-F6EECF244321}">
                <p14:modId xmlns:p14="http://schemas.microsoft.com/office/powerpoint/2010/main" val="3228040743"/>
              </p:ext>
            </p:extLst>
          </p:nvPr>
        </p:nvGraphicFramePr>
        <p:xfrm>
          <a:off x="584200" y="1143000"/>
          <a:ext cx="12420600" cy="4992750"/>
        </p:xfrm>
        <a:graphic>
          <a:graphicData uri="http://schemas.openxmlformats.org/drawingml/2006/table">
            <a:tbl>
              <a:tblPr firstRow="1" bandRow="1">
                <a:tableStyleId>{7DF18680-E054-41AD-8BC1-D1AEF772440D}</a:tableStyleId>
              </a:tblPr>
              <a:tblGrid>
                <a:gridCol w="4140200">
                  <a:extLst>
                    <a:ext uri="{9D8B030D-6E8A-4147-A177-3AD203B41FA5}">
                      <a16:colId xmlns:a16="http://schemas.microsoft.com/office/drawing/2014/main" val="354846853"/>
                    </a:ext>
                  </a:extLst>
                </a:gridCol>
                <a:gridCol w="4140200">
                  <a:extLst>
                    <a:ext uri="{9D8B030D-6E8A-4147-A177-3AD203B41FA5}">
                      <a16:colId xmlns:a16="http://schemas.microsoft.com/office/drawing/2014/main" val="2673082942"/>
                    </a:ext>
                  </a:extLst>
                </a:gridCol>
                <a:gridCol w="4140200">
                  <a:extLst>
                    <a:ext uri="{9D8B030D-6E8A-4147-A177-3AD203B41FA5}">
                      <a16:colId xmlns:a16="http://schemas.microsoft.com/office/drawing/2014/main" val="2945751379"/>
                    </a:ext>
                  </a:extLst>
                </a:gridCol>
              </a:tblGrid>
              <a:tr h="695550">
                <a:tc>
                  <a:txBody>
                    <a:bodyPr/>
                    <a:lstStyle/>
                    <a:p>
                      <a:endParaRPr lang="en-US" dirty="0"/>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 Care </a:t>
                      </a:r>
                    </a:p>
                    <a:p>
                      <a:pPr algn="ctr"/>
                      <a:r>
                        <a:rPr lang="en-US" dirty="0"/>
                        <a:t>HMO Plan</a:t>
                      </a: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BlueOptions </a:t>
                      </a:r>
                    </a:p>
                    <a:p>
                      <a:pPr algn="ctr"/>
                      <a:r>
                        <a:rPr lang="en-US" dirty="0"/>
                        <a:t>PPO Plan</a:t>
                      </a: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extLst>
                  <a:ext uri="{0D108BD9-81ED-4DB2-BD59-A6C34878D82A}">
                    <a16:rowId xmlns:a16="http://schemas.microsoft.com/office/drawing/2014/main" val="724748248"/>
                  </a:ext>
                </a:extLst>
              </a:tr>
              <a:tr h="564917">
                <a:tc>
                  <a:txBody>
                    <a:bodyPr/>
                    <a:lstStyle/>
                    <a:p>
                      <a:r>
                        <a:rPr lang="en-US" dirty="0">
                          <a:solidFill>
                            <a:srgbClr val="3B8729"/>
                          </a:solidFill>
                        </a:rPr>
                        <a:t>Deductible</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$1,000 / $2,000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$1,500 / $4,000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153331836"/>
                  </a:ext>
                </a:extLst>
              </a:tr>
              <a:tr h="564917">
                <a:tc>
                  <a:txBody>
                    <a:bodyPr/>
                    <a:lstStyle/>
                    <a:p>
                      <a:r>
                        <a:rPr lang="en-US" dirty="0">
                          <a:solidFill>
                            <a:srgbClr val="3B8729"/>
                          </a:solidFill>
                        </a:rPr>
                        <a:t>Coinsurance</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223322106"/>
                  </a:ext>
                </a:extLst>
              </a:tr>
              <a:tr h="867951">
                <a:tc>
                  <a:txBody>
                    <a:bodyPr/>
                    <a:lstStyle/>
                    <a:p>
                      <a:r>
                        <a:rPr lang="en-US" dirty="0">
                          <a:solidFill>
                            <a:srgbClr val="3B8729"/>
                          </a:solidFill>
                        </a:rPr>
                        <a:t>Out-of-Pocket Max</a:t>
                      </a:r>
                    </a:p>
                    <a:p>
                      <a:r>
                        <a:rPr lang="en-US" sz="1600" dirty="0">
                          <a:solidFill>
                            <a:srgbClr val="3B8729"/>
                          </a:solidFill>
                        </a:rPr>
                        <a:t>Includes Deductible, Copays, Coinsurance, and Rx </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$8,000 / $16,000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marL="0" marR="0" lvl="0" indent="0" algn="ctr" defTabSz="1036507" rtl="0" eaLnBrk="1" fontAlgn="auto" latinLnBrk="0" hangingPunct="1">
                        <a:lnSpc>
                          <a:spcPct val="100000"/>
                        </a:lnSpc>
                        <a:spcBef>
                          <a:spcPts val="0"/>
                        </a:spcBef>
                        <a:spcAft>
                          <a:spcPts val="0"/>
                        </a:spcAft>
                        <a:buClrTx/>
                        <a:buSzTx/>
                        <a:buFontTx/>
                        <a:buNone/>
                        <a:tabLst/>
                        <a:defRPr/>
                      </a:pPr>
                      <a:r>
                        <a:rPr lang="en-US" dirty="0">
                          <a:solidFill>
                            <a:srgbClr val="3B8729"/>
                          </a:solidFill>
                        </a:rPr>
                        <a:t>$8,000 / $16,000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244966053"/>
                  </a:ext>
                </a:extLst>
              </a:tr>
              <a:tr h="564917">
                <a:tc>
                  <a:txBody>
                    <a:bodyPr/>
                    <a:lstStyle/>
                    <a:p>
                      <a:r>
                        <a:rPr lang="en-US" dirty="0">
                          <a:solidFill>
                            <a:srgbClr val="3B8729"/>
                          </a:solidFill>
                        </a:rPr>
                        <a:t>Preventive Care</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873550900"/>
                  </a:ext>
                </a:extLst>
              </a:tr>
              <a:tr h="564917">
                <a:tc>
                  <a:txBody>
                    <a:bodyPr/>
                    <a:lstStyle/>
                    <a:p>
                      <a:r>
                        <a:rPr lang="en-US" dirty="0">
                          <a:solidFill>
                            <a:srgbClr val="3B8729"/>
                          </a:solidFill>
                        </a:rPr>
                        <a:t>Primary Care </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276037380"/>
                  </a:ext>
                </a:extLst>
              </a:tr>
              <a:tr h="564917">
                <a:tc>
                  <a:txBody>
                    <a:bodyPr/>
                    <a:lstStyle/>
                    <a:p>
                      <a:r>
                        <a:rPr lang="en-US" dirty="0">
                          <a:solidFill>
                            <a:srgbClr val="3B8729"/>
                          </a:solidFill>
                        </a:rPr>
                        <a:t>Teladoc</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 </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76765066"/>
                  </a:ext>
                </a:extLst>
              </a:tr>
              <a:tr h="564917">
                <a:tc>
                  <a:txBody>
                    <a:bodyPr/>
                    <a:lstStyle/>
                    <a:p>
                      <a:r>
                        <a:rPr lang="en-US" dirty="0">
                          <a:solidFill>
                            <a:srgbClr val="3B8729"/>
                          </a:solidFill>
                        </a:rPr>
                        <a:t>Specialist</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502812010"/>
                  </a:ext>
                </a:extLst>
              </a:tr>
            </a:tbl>
          </a:graphicData>
        </a:graphic>
      </p:graphicFrame>
      <p:sp>
        <p:nvSpPr>
          <p:cNvPr id="4" name="TextBox 3">
            <a:extLst>
              <a:ext uri="{FF2B5EF4-FFF2-40B4-BE49-F238E27FC236}">
                <a16:creationId xmlns:a16="http://schemas.microsoft.com/office/drawing/2014/main" id="{BC8A9808-0B5A-70FB-0C11-F68B8ABCE091}"/>
              </a:ext>
            </a:extLst>
          </p:cNvPr>
          <p:cNvSpPr txBox="1"/>
          <p:nvPr/>
        </p:nvSpPr>
        <p:spPr>
          <a:xfrm>
            <a:off x="1193800" y="5991761"/>
            <a:ext cx="11658600" cy="1323439"/>
          </a:xfrm>
          <a:prstGeom prst="rect">
            <a:avLst/>
          </a:prstGeom>
          <a:noFill/>
        </p:spPr>
        <p:txBody>
          <a:bodyPr wrap="square" rtlCol="0">
            <a:spAutoFit/>
          </a:bodyPr>
          <a:lstStyle/>
          <a:p>
            <a:pPr algn="ctr"/>
            <a:endParaRPr lang="en-US" sz="2000" dirty="0">
              <a:solidFill>
                <a:schemeClr val="bg1"/>
              </a:solidFill>
              <a:latin typeface="+mj-lt"/>
            </a:endParaRPr>
          </a:p>
          <a:p>
            <a:pPr algn="ctr"/>
            <a:r>
              <a:rPr lang="en-US" sz="2000" b="1" dirty="0">
                <a:solidFill>
                  <a:schemeClr val="bg1"/>
                </a:solidFill>
                <a:latin typeface="+mj-lt"/>
              </a:rPr>
              <a:t>Please note </a:t>
            </a:r>
            <a:r>
              <a:rPr lang="en-US" sz="2000" dirty="0">
                <a:solidFill>
                  <a:schemeClr val="bg1"/>
                </a:solidFill>
                <a:latin typeface="+mj-lt"/>
              </a:rPr>
              <a:t>on the Blue Care HMO plan, the deductible only applies to: Ambulance, Dialysis, Hearing Aids, Hospice, and Skilled Nursing. All other benefits are a copay.</a:t>
            </a:r>
          </a:p>
          <a:p>
            <a:pPr algn="ctr"/>
            <a:endParaRPr lang="en-US" sz="2000" dirty="0">
              <a:solidFill>
                <a:schemeClr val="bg1"/>
              </a:solidFill>
              <a:latin typeface="+mj-lt"/>
            </a:endParaRPr>
          </a:p>
        </p:txBody>
      </p:sp>
    </p:spTree>
    <p:extLst>
      <p:ext uri="{BB962C8B-B14F-4D97-AF65-F5344CB8AC3E}">
        <p14:creationId xmlns:p14="http://schemas.microsoft.com/office/powerpoint/2010/main" val="34648989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a:solidFill>
            <a:srgbClr val="095641"/>
          </a:solidFill>
        </p:spPr>
        <p:txBody>
          <a:bodyPr/>
          <a:lstStyle/>
          <a:p>
            <a:r>
              <a:rPr lang="en-US" dirty="0">
                <a:solidFill>
                  <a:schemeClr val="bg1"/>
                </a:solidFill>
                <a:latin typeface="+mj-lt"/>
              </a:rPr>
              <a:t>VSP Vision Care </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7" b="0" i="0" u="none" strike="noStrike" kern="0" cap="none" spc="77" normalizeH="0" baseline="0" noProof="0">
                <a:ln>
                  <a:noFill/>
                </a:ln>
                <a:solidFill>
                  <a:srgbClr val="6D6E71"/>
                </a:solidFill>
                <a:effectLst/>
                <a:uLnTx/>
                <a:uFillTx/>
                <a:latin typeface="Arial" panose="020B0604020202020204" pitchFamily="34" charset="0"/>
                <a:cs typeface="Arial" panose="020B0604020202020204" pitchFamily="34" charset="0"/>
              </a:rPr>
              <a:t>BROWN &amp; BROWN  |  </a:t>
            </a:r>
            <a:fld id="{0BDBB283-31B7-430F-95E5-02359FF226F2}" type="slidenum">
              <a:rPr kumimoji="0" lang="en-US" sz="907" b="0" i="0" u="none" strike="noStrike" kern="0" cap="none" spc="77" normalizeH="0" baseline="0" noProof="0" smtClean="0">
                <a:ln>
                  <a:noFill/>
                </a:ln>
                <a:solidFill>
                  <a:srgbClr val="6D6E71"/>
                </a:solidFill>
                <a:effectLst/>
                <a:uLnTx/>
                <a:uFillTx/>
                <a:latin typeface="Arial" panose="020B0604020202020204" pitchFamily="34" charset="0"/>
                <a:cs typeface="Arial" panose="020B060402020202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sz="907" b="0" i="0" u="none" strike="noStrike" kern="0" cap="none" spc="77" normalizeH="0" baseline="0" noProof="0">
              <a:ln>
                <a:noFill/>
              </a:ln>
              <a:solidFill>
                <a:srgbClr val="6D6E71"/>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F009D3-E88E-408A-C3C9-B1DDE48A9D9F}"/>
              </a:ext>
            </a:extLst>
          </p:cNvPr>
          <p:cNvSpPr txBox="1"/>
          <p:nvPr/>
        </p:nvSpPr>
        <p:spPr>
          <a:xfrm>
            <a:off x="431800" y="1357728"/>
            <a:ext cx="8534400" cy="1292662"/>
          </a:xfrm>
          <a:prstGeom prst="rect">
            <a:avLst/>
          </a:prstGeom>
          <a:solidFill>
            <a:schemeClr val="bg1"/>
          </a:solidFill>
          <a:ln>
            <a:solidFill>
              <a:schemeClr val="bg1"/>
            </a:solidFill>
          </a:ln>
        </p:spPr>
        <p:txBody>
          <a:bodyPr wrap="square">
            <a:spAutoFit/>
          </a:bodyPr>
          <a:lstStyle/>
          <a:p>
            <a:pPr marL="53975" marR="0" lvl="0" indent="0" algn="l"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rPr>
              <a:t>VSP Choice Network</a:t>
            </a:r>
          </a:p>
          <a:p>
            <a:pPr marL="339725"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rPr>
              <a:t>Visit </a:t>
            </a:r>
            <a:r>
              <a:rPr kumimoji="0" lang="en-US" sz="1800" b="0"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hlinkClick r:id="rId2">
                  <a:extLst>
                    <a:ext uri="{A12FA001-AC4F-418D-AE19-62706E023703}">
                      <ahyp:hlinkClr xmlns:ahyp="http://schemas.microsoft.com/office/drawing/2018/hyperlinkcolor" val="tx"/>
                    </a:ext>
                  </a:extLst>
                </a:hlinkClick>
              </a:rPr>
              <a:t>www.vsp.com</a:t>
            </a:r>
            <a:endParaRPr kumimoji="0" lang="en-US" sz="1800" b="0"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endParaRPr>
          </a:p>
          <a:p>
            <a:pPr marL="339725"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rPr>
              <a:t>Call 1-800-877-7195</a:t>
            </a:r>
          </a:p>
          <a:p>
            <a:pPr marL="339725"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rPr>
              <a:t>Call Provider directly and verify they are a participating provider with VSP</a:t>
            </a:r>
          </a:p>
        </p:txBody>
      </p:sp>
      <p:sp>
        <p:nvSpPr>
          <p:cNvPr id="28" name="TextBox 27">
            <a:extLst>
              <a:ext uri="{FF2B5EF4-FFF2-40B4-BE49-F238E27FC236}">
                <a16:creationId xmlns:a16="http://schemas.microsoft.com/office/drawing/2014/main" id="{4FE3E827-D1EB-4EB4-9CDC-C3340CA419C0}"/>
              </a:ext>
            </a:extLst>
          </p:cNvPr>
          <p:cNvSpPr txBox="1"/>
          <p:nvPr/>
        </p:nvSpPr>
        <p:spPr>
          <a:xfrm>
            <a:off x="9880600" y="1162377"/>
            <a:ext cx="3200400" cy="5447645"/>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95641"/>
                </a:solidFill>
                <a:effectLst/>
                <a:uLnTx/>
                <a:uFillTx/>
                <a:latin typeface="Arial" panose="020B0604020202020204"/>
              </a:rPr>
              <a:t>Additional Savings</a:t>
            </a:r>
          </a:p>
          <a:p>
            <a:pPr marR="0" lvl="0" algn="ctr" defTabSz="914400" eaLnBrk="1" fontAlgn="auto" latinLnBrk="0" hangingPunct="1">
              <a:lnSpc>
                <a:spcPct val="100000"/>
              </a:lnSpc>
              <a:spcBef>
                <a:spcPts val="0"/>
              </a:spcBef>
              <a:spcAft>
                <a:spcPts val="0"/>
              </a:spcAft>
              <a:buClrTx/>
              <a:buSzTx/>
              <a:tabLst/>
              <a:defRPr/>
            </a:pPr>
            <a:r>
              <a:rPr kumimoji="0" lang="en-US" sz="1800" b="0" i="0" u="none" strike="noStrike" kern="0" cap="none" spc="0" normalizeH="0" baseline="0" noProof="0" dirty="0">
                <a:ln>
                  <a:noFill/>
                </a:ln>
                <a:solidFill>
                  <a:srgbClr val="095641"/>
                </a:solidFill>
                <a:effectLst/>
                <a:uLnTx/>
                <a:uFillTx/>
                <a:latin typeface="Arial" panose="020B0604020202020204"/>
              </a:rPr>
              <a:t>Vsp.com/offers </a:t>
            </a:r>
          </a:p>
          <a:p>
            <a:pPr marR="0" lvl="0" algn="ctr"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a:p>
            <a:pPr marL="285750" lvl="1" indent="-285750">
              <a:buFont typeface="Arial" panose="020B0604020202020204" pitchFamily="34" charset="0"/>
              <a:buChar char="•"/>
              <a:defRPr/>
            </a:pPr>
            <a:r>
              <a:rPr kumimoji="0" lang="en-US" b="0" i="0" u="none" strike="noStrike" kern="0" cap="none" spc="0" normalizeH="0" baseline="0" noProof="0" dirty="0">
                <a:ln>
                  <a:noFill/>
                </a:ln>
                <a:solidFill>
                  <a:srgbClr val="095641"/>
                </a:solidFill>
                <a:effectLst/>
                <a:uLnTx/>
                <a:uFillTx/>
                <a:latin typeface="Arial" panose="020B0604020202020204"/>
              </a:rPr>
              <a:t>20% savings on unlimited pairs of prescription or non-prescription glasses/sunglasses from VSP Provider within 12 months of last Exam  </a:t>
            </a:r>
          </a:p>
          <a:p>
            <a:pPr marR="0" lvl="0"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95641"/>
                </a:solidFill>
                <a:effectLst/>
                <a:uLnTx/>
                <a:uFillTx/>
                <a:latin typeface="Arial" panose="020B0604020202020204"/>
              </a:rPr>
              <a:t>Average 15% off regular price Laser Vision Correction</a:t>
            </a:r>
          </a:p>
          <a:p>
            <a:pPr marR="0" lvl="0"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baseline="0" noProof="0" dirty="0">
              <a:ln>
                <a:noFill/>
              </a:ln>
              <a:solidFill>
                <a:srgbClr val="095641"/>
              </a:solidFill>
              <a:effectLst/>
              <a:uLnTx/>
              <a:uFillTx/>
              <a:latin typeface="Arial" panose="020B0604020202020204"/>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95641"/>
                </a:solidFill>
                <a:effectLst/>
                <a:uLnTx/>
                <a:uFillTx/>
                <a:latin typeface="Arial" panose="020B0604020202020204"/>
              </a:rPr>
              <a:t>Save up to 60% on digital hearing aids through </a:t>
            </a:r>
            <a:r>
              <a:rPr kumimoji="0" lang="en-US" sz="1800" b="0" i="0" u="none" strike="noStrike" kern="0" cap="none" spc="0" normalizeH="0" baseline="0" noProof="0" dirty="0" err="1">
                <a:ln>
                  <a:noFill/>
                </a:ln>
                <a:solidFill>
                  <a:srgbClr val="095641"/>
                </a:solidFill>
                <a:effectLst/>
                <a:uLnTx/>
                <a:uFillTx/>
                <a:latin typeface="Arial" panose="020B0604020202020204"/>
              </a:rPr>
              <a:t>TruHearing</a:t>
            </a:r>
            <a:r>
              <a:rPr kumimoji="0" lang="en-US" sz="1800" b="0" i="0" u="none" strike="noStrike" kern="0" cap="none" spc="0" normalizeH="0" baseline="0" noProof="0" dirty="0">
                <a:ln>
                  <a:noFill/>
                </a:ln>
                <a:solidFill>
                  <a:srgbClr val="095641"/>
                </a:solidFill>
                <a:effectLst/>
                <a:uLnTx/>
                <a:uFillTx/>
                <a:latin typeface="Arial" panose="020B0604020202020204"/>
              </a:rPr>
              <a:t>.  Visit vsp.com/offers/special-offers/hearing-aids  </a:t>
            </a:r>
          </a:p>
        </p:txBody>
      </p:sp>
      <p:sp>
        <p:nvSpPr>
          <p:cNvPr id="8" name="TextBox 7">
            <a:extLst>
              <a:ext uri="{FF2B5EF4-FFF2-40B4-BE49-F238E27FC236}">
                <a16:creationId xmlns:a16="http://schemas.microsoft.com/office/drawing/2014/main" id="{4188910B-81A2-B00E-F89E-EF6D4820788F}"/>
              </a:ext>
            </a:extLst>
          </p:cNvPr>
          <p:cNvSpPr txBox="1"/>
          <p:nvPr/>
        </p:nvSpPr>
        <p:spPr>
          <a:xfrm>
            <a:off x="431800" y="3035883"/>
            <a:ext cx="8534400" cy="2400657"/>
          </a:xfrm>
          <a:prstGeom prst="rect">
            <a:avLst/>
          </a:prstGeom>
          <a:solidFill>
            <a:srgbClr val="FFFFFF"/>
          </a:solidFill>
        </p:spPr>
        <p:txBody>
          <a:bodyPr wrap="square">
            <a:spAutoFit/>
          </a:bodyPr>
          <a:lstStyle/>
          <a:p>
            <a:pPr algn="l"/>
            <a:r>
              <a:rPr lang="en-US" sz="2400" b="0" i="0" dirty="0">
                <a:solidFill>
                  <a:srgbClr val="095641"/>
                </a:solidFill>
                <a:effectLst/>
                <a:latin typeface="+mj-lt"/>
              </a:rPr>
              <a:t>Choose a </a:t>
            </a:r>
            <a:r>
              <a:rPr lang="en-US" sz="2400" b="1" i="0" dirty="0">
                <a:solidFill>
                  <a:srgbClr val="095641"/>
                </a:solidFill>
                <a:effectLst/>
                <a:latin typeface="+mj-lt"/>
              </a:rPr>
              <a:t>Premier Edge </a:t>
            </a:r>
            <a:r>
              <a:rPr lang="en-US" sz="2400" b="0" i="0" dirty="0">
                <a:solidFill>
                  <a:srgbClr val="095641"/>
                </a:solidFill>
                <a:effectLst/>
                <a:latin typeface="+mj-lt"/>
              </a:rPr>
              <a:t>Location and See the Difference</a:t>
            </a:r>
          </a:p>
          <a:p>
            <a:pPr algn="ctr"/>
            <a:r>
              <a:rPr lang="en-US" b="0" i="0" dirty="0">
                <a:solidFill>
                  <a:srgbClr val="095641"/>
                </a:solidFill>
                <a:effectLst/>
                <a:latin typeface="+mj-lt"/>
              </a:rPr>
              <a:t>Getting the most out of your VSP benefits has never been easier. </a:t>
            </a:r>
          </a:p>
          <a:p>
            <a:pPr algn="ctr"/>
            <a:endParaRPr lang="en-US" b="0" i="0" dirty="0">
              <a:solidFill>
                <a:srgbClr val="095641"/>
              </a:solidFill>
              <a:effectLst/>
              <a:latin typeface="+mj-lt"/>
            </a:endParaRPr>
          </a:p>
          <a:p>
            <a:pPr marL="285750" indent="-285750" algn="l">
              <a:buFont typeface="Arial" panose="020B0604020202020204" pitchFamily="34" charset="0"/>
              <a:buChar char="•"/>
            </a:pPr>
            <a:r>
              <a:rPr lang="en-US" b="0" i="0" dirty="0">
                <a:solidFill>
                  <a:srgbClr val="095641"/>
                </a:solidFill>
                <a:effectLst/>
                <a:latin typeface="+mj-lt"/>
              </a:rPr>
              <a:t>VSP members get more and save more through Premier Edge </a:t>
            </a:r>
          </a:p>
          <a:p>
            <a:pPr marL="285750" indent="-285750" algn="l">
              <a:buFont typeface="Arial" panose="020B0604020202020204" pitchFamily="34" charset="0"/>
              <a:buChar char="•"/>
            </a:pPr>
            <a:r>
              <a:rPr lang="en-US" b="0" i="0" dirty="0">
                <a:solidFill>
                  <a:srgbClr val="095641"/>
                </a:solidFill>
                <a:effectLst/>
                <a:latin typeface="+mj-lt"/>
              </a:rPr>
              <a:t>There are offers that are exclusive to Premier Edge locations. </a:t>
            </a:r>
          </a:p>
          <a:p>
            <a:pPr marL="285750" indent="-285750" algn="l">
              <a:buFont typeface="Arial" panose="020B0604020202020204" pitchFamily="34" charset="0"/>
              <a:buChar char="•"/>
            </a:pPr>
            <a:r>
              <a:rPr lang="en-US" b="0" i="0" dirty="0">
                <a:solidFill>
                  <a:srgbClr val="095641"/>
                </a:solidFill>
                <a:effectLst/>
                <a:latin typeface="+mj-lt"/>
              </a:rPr>
              <a:t>Locations that participate in Premier Edge set the standard by providing the personalized attention you deserve and carrying the latest in lens technology. </a:t>
            </a:r>
          </a:p>
          <a:p>
            <a:pPr marL="285750" indent="-285750" algn="l">
              <a:buFont typeface="Arial" panose="020B0604020202020204" pitchFamily="34" charset="0"/>
              <a:buChar char="•"/>
            </a:pPr>
            <a:r>
              <a:rPr lang="en-US" b="0" i="0" dirty="0">
                <a:solidFill>
                  <a:srgbClr val="095641"/>
                </a:solidFill>
                <a:effectLst/>
                <a:latin typeface="+mj-lt"/>
              </a:rPr>
              <a:t>Plus they have a wide selection of featured frame brands you know and love. </a:t>
            </a:r>
          </a:p>
        </p:txBody>
      </p:sp>
      <p:sp>
        <p:nvSpPr>
          <p:cNvPr id="11" name="TextBox 10">
            <a:extLst>
              <a:ext uri="{FF2B5EF4-FFF2-40B4-BE49-F238E27FC236}">
                <a16:creationId xmlns:a16="http://schemas.microsoft.com/office/drawing/2014/main" id="{33B6162A-C9D6-0CB8-80D8-A737AB2A25F5}"/>
              </a:ext>
            </a:extLst>
          </p:cNvPr>
          <p:cNvSpPr txBox="1"/>
          <p:nvPr/>
        </p:nvSpPr>
        <p:spPr>
          <a:xfrm>
            <a:off x="431800" y="5768341"/>
            <a:ext cx="8534400" cy="1292662"/>
          </a:xfrm>
          <a:prstGeom prst="rect">
            <a:avLst/>
          </a:prstGeom>
          <a:solidFill>
            <a:schemeClr val="bg1"/>
          </a:solidFill>
          <a:ln>
            <a:solidFill>
              <a:schemeClr val="bg1"/>
            </a:solidFill>
          </a:ln>
        </p:spPr>
        <p:txBody>
          <a:bodyPr wrap="square">
            <a:spAutoFit/>
          </a:bodyPr>
          <a:lstStyle/>
          <a:p>
            <a:pPr marL="53975" marR="0" lvl="0" indent="0" algn="l"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rPr>
              <a:t>Buy Contacts Online</a:t>
            </a:r>
          </a:p>
          <a:p>
            <a:pPr marL="339725"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95641"/>
                </a:solidFill>
                <a:effectLst/>
                <a:uLnTx/>
                <a:uFillTx/>
                <a:latin typeface="Arial" panose="020B0604020202020204"/>
                <a:cs typeface="Arial" panose="020B0604020202020204" pitchFamily="34" charset="0"/>
              </a:rPr>
              <a:t>Eyeconic</a:t>
            </a:r>
            <a:r>
              <a:rPr kumimoji="0" lang="en-US" sz="1800" b="0" i="0" u="none" strike="noStrike" kern="0" cap="none" spc="0" normalizeH="0" baseline="0" noProof="0" dirty="0">
                <a:ln>
                  <a:noFill/>
                </a:ln>
                <a:solidFill>
                  <a:srgbClr val="095641"/>
                </a:solidFill>
                <a:effectLst/>
                <a:uLnTx/>
                <a:uFillTx/>
                <a:latin typeface="Arial" panose="020B0604020202020204"/>
                <a:cs typeface="Arial" panose="020B0604020202020204" pitchFamily="34" charset="0"/>
              </a:rPr>
              <a:t>® is the preferred VSP online retailer where you can shop in-network with your vision benefits. See your savings in real time when you shop over 70 brands of contacts, eyeglasses, and sunglasses.</a:t>
            </a:r>
          </a:p>
        </p:txBody>
      </p:sp>
    </p:spTree>
    <p:extLst>
      <p:ext uri="{BB962C8B-B14F-4D97-AF65-F5344CB8AC3E}">
        <p14:creationId xmlns:p14="http://schemas.microsoft.com/office/powerpoint/2010/main" val="238222768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Life and Disability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41</a:t>
            </a:fld>
            <a:endParaRPr lang="en-US"/>
          </a:p>
        </p:txBody>
      </p:sp>
      <p:pic>
        <p:nvPicPr>
          <p:cNvPr id="8" name="Picture 7">
            <a:extLst>
              <a:ext uri="{FF2B5EF4-FFF2-40B4-BE49-F238E27FC236}">
                <a16:creationId xmlns:a16="http://schemas.microsoft.com/office/drawing/2014/main" id="{2D2C1EE4-BF93-586A-4D35-9840E5DECAA5}"/>
              </a:ext>
            </a:extLst>
          </p:cNvPr>
          <p:cNvPicPr>
            <a:picLocks noChangeAspect="1"/>
          </p:cNvPicPr>
          <p:nvPr/>
        </p:nvPicPr>
        <p:blipFill>
          <a:blip r:embed="rId2">
            <a:alphaModFix amt="70000"/>
          </a:blip>
          <a:stretch>
            <a:fillRect/>
          </a:stretch>
        </p:blipFill>
        <p:spPr>
          <a:xfrm>
            <a:off x="11253" y="1371600"/>
            <a:ext cx="13817600" cy="5447057"/>
          </a:xfrm>
          <a:prstGeom prst="rect">
            <a:avLst/>
          </a:prstGeom>
        </p:spPr>
      </p:pic>
    </p:spTree>
    <p:extLst>
      <p:ext uri="{BB962C8B-B14F-4D97-AF65-F5344CB8AC3E}">
        <p14:creationId xmlns:p14="http://schemas.microsoft.com/office/powerpoint/2010/main" val="39935099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CBAE89-B490-CB29-C183-AC93707BB78A}"/>
              </a:ext>
            </a:extLst>
          </p:cNvPr>
          <p:cNvSpPr/>
          <p:nvPr/>
        </p:nvSpPr>
        <p:spPr>
          <a:xfrm>
            <a:off x="-25400" y="2133600"/>
            <a:ext cx="6477000" cy="442282"/>
          </a:xfrm>
          <a:prstGeom prst="rect">
            <a:avLst/>
          </a:prstGeom>
          <a:solidFill>
            <a:srgbClr val="095641"/>
          </a:solidFill>
          <a:ln w="3175">
            <a:solidFill>
              <a:srgbClr val="095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solidFill>
                  <a:schemeClr val="bg1"/>
                </a:solidFill>
                <a:latin typeface="Arial (body)"/>
              </a:rPr>
              <a:t>Voluntary Life and AD&amp;D Insurance</a:t>
            </a:r>
            <a:endParaRPr lang="en-US" sz="1800" b="1" dirty="0">
              <a:solidFill>
                <a:schemeClr val="bg1"/>
              </a:solidFill>
              <a:latin typeface="Arial (body)"/>
            </a:endParaRPr>
          </a:p>
        </p:txBody>
      </p:sp>
      <p:sp>
        <p:nvSpPr>
          <p:cNvPr id="10" name="Rectangle 9">
            <a:extLst>
              <a:ext uri="{FF2B5EF4-FFF2-40B4-BE49-F238E27FC236}">
                <a16:creationId xmlns:a16="http://schemas.microsoft.com/office/drawing/2014/main" id="{ECC2B9AD-CB9A-7D10-0C65-13337E65927C}"/>
              </a:ext>
            </a:extLst>
          </p:cNvPr>
          <p:cNvSpPr/>
          <p:nvPr/>
        </p:nvSpPr>
        <p:spPr>
          <a:xfrm>
            <a:off x="-25400" y="1143000"/>
            <a:ext cx="6477000" cy="442282"/>
          </a:xfrm>
          <a:prstGeom prst="rect">
            <a:avLst/>
          </a:prstGeom>
          <a:solidFill>
            <a:srgbClr val="095641"/>
          </a:solidFill>
          <a:ln w="3175">
            <a:solidFill>
              <a:srgbClr val="095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solidFill>
                  <a:schemeClr val="bg1"/>
                </a:solidFill>
                <a:latin typeface="Arial (body)"/>
              </a:rPr>
              <a:t>Employer Paid Term Life Insurance   </a:t>
            </a:r>
            <a:endParaRPr lang="en-US" sz="1800" b="1" dirty="0">
              <a:solidFill>
                <a:schemeClr val="bg1"/>
              </a:solidFill>
              <a:latin typeface="Arial (body)"/>
            </a:endParaRPr>
          </a:p>
        </p:txBody>
      </p:sp>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rgbClr val="095641"/>
                </a:solidFill>
                <a:latin typeface="+mj-lt"/>
              </a:rPr>
              <a:t>Life and AD&amp;D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42</a:t>
            </a:fld>
            <a:endParaRPr lang="en-US"/>
          </a:p>
        </p:txBody>
      </p:sp>
      <p:sp>
        <p:nvSpPr>
          <p:cNvPr id="7" name="Content Placeholder 2">
            <a:extLst>
              <a:ext uri="{FF2B5EF4-FFF2-40B4-BE49-F238E27FC236}">
                <a16:creationId xmlns:a16="http://schemas.microsoft.com/office/drawing/2014/main" id="{420EFECC-4C23-EC51-E309-3DDA6E048D50}"/>
              </a:ext>
            </a:extLst>
          </p:cNvPr>
          <p:cNvSpPr txBox="1">
            <a:spLocks/>
          </p:cNvSpPr>
          <p:nvPr/>
        </p:nvSpPr>
        <p:spPr>
          <a:xfrm>
            <a:off x="736600" y="1646564"/>
            <a:ext cx="11094126" cy="419100"/>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1600" kern="1400" dirty="0">
                <a:ln>
                  <a:noFill/>
                </a:ln>
                <a:solidFill>
                  <a:srgbClr val="095641"/>
                </a:solidFill>
                <a:effectLst/>
                <a:latin typeface="Arial (body)"/>
              </a:rPr>
              <a:t>Stetson University provides basic life insurance of 1x Salary to a maximum of $250,000 </a:t>
            </a:r>
            <a:r>
              <a:rPr lang="en-US" sz="1600" b="1" kern="1400" dirty="0">
                <a:ln>
                  <a:noFill/>
                </a:ln>
                <a:solidFill>
                  <a:srgbClr val="095641"/>
                </a:solidFill>
                <a:effectLst/>
                <a:latin typeface="Arial (body)"/>
              </a:rPr>
              <a:t>through USAble at no cost.  </a:t>
            </a:r>
            <a:endParaRPr lang="en-US" sz="1600" dirty="0">
              <a:solidFill>
                <a:srgbClr val="095641"/>
              </a:solidFill>
              <a:latin typeface="Arial (body)"/>
            </a:endParaRPr>
          </a:p>
          <a:p>
            <a:endParaRPr lang="en-US" sz="1600" dirty="0">
              <a:solidFill>
                <a:srgbClr val="3B8729"/>
              </a:solidFill>
              <a:latin typeface="Arial (body)"/>
            </a:endParaRPr>
          </a:p>
        </p:txBody>
      </p:sp>
      <p:sp>
        <p:nvSpPr>
          <p:cNvPr id="13" name="Content Placeholder 2">
            <a:extLst>
              <a:ext uri="{FF2B5EF4-FFF2-40B4-BE49-F238E27FC236}">
                <a16:creationId xmlns:a16="http://schemas.microsoft.com/office/drawing/2014/main" id="{806B0BB2-4C8B-D264-EC1E-89664BE9D5B6}"/>
              </a:ext>
            </a:extLst>
          </p:cNvPr>
          <p:cNvSpPr txBox="1">
            <a:spLocks/>
          </p:cNvSpPr>
          <p:nvPr/>
        </p:nvSpPr>
        <p:spPr>
          <a:xfrm>
            <a:off x="584200" y="2643818"/>
            <a:ext cx="13106400" cy="5113664"/>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lvl="1">
              <a:buClr>
                <a:srgbClr val="095641"/>
              </a:buClr>
            </a:pPr>
            <a:r>
              <a:rPr lang="en-US" sz="1600" dirty="0">
                <a:solidFill>
                  <a:srgbClr val="095641"/>
                </a:solidFill>
                <a:latin typeface="Arial (body)"/>
              </a:rPr>
              <a:t>You can purchase increments of $10,000 between $10,000 and $350,000 or 5x’s salary (whichever is less)</a:t>
            </a:r>
          </a:p>
          <a:p>
            <a:pPr lvl="2">
              <a:buClr>
                <a:srgbClr val="095641"/>
              </a:buClr>
              <a:buFont typeface="Arial" panose="020B0604020202020204" pitchFamily="34" charset="0"/>
              <a:buChar char="•"/>
            </a:pPr>
            <a:r>
              <a:rPr lang="en-US" sz="1600" b="1" u="sng" dirty="0">
                <a:solidFill>
                  <a:srgbClr val="095641"/>
                </a:solidFill>
                <a:latin typeface="Arial (body)"/>
              </a:rPr>
              <a:t>Guaranteed Issue of $200,000 (under 70) – applies to New Hires Only</a:t>
            </a:r>
          </a:p>
          <a:p>
            <a:pPr lvl="1">
              <a:buClr>
                <a:srgbClr val="095641"/>
              </a:buClr>
            </a:pPr>
            <a:r>
              <a:rPr lang="en-US" sz="1600" dirty="0">
                <a:solidFill>
                  <a:srgbClr val="095641"/>
                </a:solidFill>
                <a:latin typeface="Arial (body)"/>
              </a:rPr>
              <a:t>You can purchase coverage for your spouse in increments of $5,000 between $5,000 and $100,000 or 100% of employees amount (whichever is less)</a:t>
            </a:r>
          </a:p>
          <a:p>
            <a:pPr lvl="2">
              <a:buClr>
                <a:srgbClr val="095641"/>
              </a:buClr>
              <a:buFont typeface="Arial" panose="020B0604020202020204" pitchFamily="34" charset="0"/>
              <a:buChar char="•"/>
            </a:pPr>
            <a:r>
              <a:rPr lang="en-US" sz="1600" b="1" u="sng" dirty="0">
                <a:solidFill>
                  <a:srgbClr val="095641"/>
                </a:solidFill>
                <a:latin typeface="Arial (body)"/>
              </a:rPr>
              <a:t>Guaranteed Issue of $50,000 – applies to New Hires Only</a:t>
            </a:r>
          </a:p>
          <a:p>
            <a:pPr lvl="1">
              <a:buClr>
                <a:srgbClr val="095641"/>
              </a:buClr>
            </a:pPr>
            <a:r>
              <a:rPr lang="en-US" sz="1600" dirty="0">
                <a:solidFill>
                  <a:srgbClr val="095641"/>
                </a:solidFill>
                <a:latin typeface="Arial (body)"/>
              </a:rPr>
              <a:t>You can purchase $10,000 in coverage for your child(ren) to age 26 ($1,000 for child(ren) birth to 6 months)</a:t>
            </a:r>
          </a:p>
          <a:p>
            <a:pPr marL="172719" lvl="1" indent="0">
              <a:buClr>
                <a:srgbClr val="095641"/>
              </a:buClr>
              <a:buNone/>
            </a:pPr>
            <a:endParaRPr lang="en-US" sz="1600" dirty="0">
              <a:solidFill>
                <a:srgbClr val="3B8729"/>
              </a:solidFill>
              <a:latin typeface="Arial (body)"/>
            </a:endParaRPr>
          </a:p>
          <a:p>
            <a:pPr lvl="1">
              <a:buClr>
                <a:srgbClr val="095641"/>
              </a:buClr>
            </a:pPr>
            <a:r>
              <a:rPr lang="en-US" sz="1600" b="1" dirty="0">
                <a:solidFill>
                  <a:srgbClr val="095641"/>
                </a:solidFill>
                <a:latin typeface="Arial (body)"/>
              </a:rPr>
              <a:t>Evidence of Insurability (EOI) </a:t>
            </a:r>
            <a:r>
              <a:rPr lang="en-US" sz="1600" dirty="0">
                <a:solidFill>
                  <a:srgbClr val="095641"/>
                </a:solidFill>
                <a:latin typeface="Arial (body)"/>
              </a:rPr>
              <a:t>required for any amount in life benefit exceeding the guaranteed issue amount outside the initial offering or without a qualifying event</a:t>
            </a:r>
          </a:p>
          <a:p>
            <a:pPr lvl="2">
              <a:buClr>
                <a:srgbClr val="095641"/>
              </a:buClr>
              <a:buFont typeface="Arial" panose="020B0604020202020204" pitchFamily="34" charset="0"/>
              <a:buChar char="•"/>
            </a:pPr>
            <a:r>
              <a:rPr lang="en-US" sz="1600" b="1" dirty="0">
                <a:solidFill>
                  <a:srgbClr val="095641"/>
                </a:solidFill>
                <a:latin typeface="Arial (body)"/>
              </a:rPr>
              <a:t>Employees may increase their coverage and/or coverage for their spouse by one or two increments during open enrollment each year up to GI amount without EOI</a:t>
            </a:r>
          </a:p>
          <a:p>
            <a:pPr lvl="3">
              <a:buClr>
                <a:srgbClr val="095641"/>
              </a:buClr>
              <a:buFont typeface="Arial" panose="020B0604020202020204" pitchFamily="34" charset="0"/>
              <a:buChar char="•"/>
            </a:pPr>
            <a:r>
              <a:rPr lang="en-US" sz="1600" dirty="0">
                <a:solidFill>
                  <a:srgbClr val="095641"/>
                </a:solidFill>
                <a:latin typeface="Arial (body)"/>
              </a:rPr>
              <a:t>Employees – increase by up to $20,000</a:t>
            </a:r>
          </a:p>
          <a:p>
            <a:pPr lvl="3">
              <a:buClr>
                <a:srgbClr val="095641"/>
              </a:buClr>
              <a:buFont typeface="Arial" panose="020B0604020202020204" pitchFamily="34" charset="0"/>
              <a:buChar char="•"/>
            </a:pPr>
            <a:r>
              <a:rPr lang="en-US" sz="1600" dirty="0">
                <a:solidFill>
                  <a:srgbClr val="095641"/>
                </a:solidFill>
                <a:latin typeface="Arial (body)"/>
              </a:rPr>
              <a:t>Spouses – increase by up to $10,000</a:t>
            </a:r>
          </a:p>
        </p:txBody>
      </p:sp>
    </p:spTree>
    <p:extLst>
      <p:ext uri="{BB962C8B-B14F-4D97-AF65-F5344CB8AC3E}">
        <p14:creationId xmlns:p14="http://schemas.microsoft.com/office/powerpoint/2010/main" val="371842520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CBAE89-B490-CB29-C183-AC93707BB78A}"/>
              </a:ext>
            </a:extLst>
          </p:cNvPr>
          <p:cNvSpPr/>
          <p:nvPr/>
        </p:nvSpPr>
        <p:spPr>
          <a:xfrm>
            <a:off x="-25400" y="4252282"/>
            <a:ext cx="6477000" cy="381000"/>
          </a:xfrm>
          <a:prstGeom prst="rect">
            <a:avLst/>
          </a:prstGeom>
          <a:solidFill>
            <a:srgbClr val="095641"/>
          </a:solidFill>
          <a:ln w="3175">
            <a:solidFill>
              <a:srgbClr val="095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3B8729"/>
              </a:highlight>
            </a:endParaRPr>
          </a:p>
        </p:txBody>
      </p:sp>
      <p:sp>
        <p:nvSpPr>
          <p:cNvPr id="10" name="Rectangle 9">
            <a:extLst>
              <a:ext uri="{FF2B5EF4-FFF2-40B4-BE49-F238E27FC236}">
                <a16:creationId xmlns:a16="http://schemas.microsoft.com/office/drawing/2014/main" id="{ECC2B9AD-CB9A-7D10-0C65-13337E65927C}"/>
              </a:ext>
            </a:extLst>
          </p:cNvPr>
          <p:cNvSpPr/>
          <p:nvPr/>
        </p:nvSpPr>
        <p:spPr>
          <a:xfrm>
            <a:off x="-25400" y="2271082"/>
            <a:ext cx="6477000" cy="381000"/>
          </a:xfrm>
          <a:prstGeom prst="rect">
            <a:avLst/>
          </a:prstGeom>
          <a:solidFill>
            <a:srgbClr val="095641"/>
          </a:solidFill>
          <a:ln w="3175">
            <a:solidFill>
              <a:srgbClr val="095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3B8729"/>
              </a:highlight>
            </a:endParaRPr>
          </a:p>
        </p:txBody>
      </p:sp>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rgbClr val="095641"/>
                </a:solidFill>
                <a:latin typeface="+mj-lt"/>
              </a:rPr>
              <a:t>Disability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43</a:t>
            </a:fld>
            <a:endParaRPr lang="en-US"/>
          </a:p>
        </p:txBody>
      </p:sp>
      <p:sp>
        <p:nvSpPr>
          <p:cNvPr id="7" name="Content Placeholder 2">
            <a:extLst>
              <a:ext uri="{FF2B5EF4-FFF2-40B4-BE49-F238E27FC236}">
                <a16:creationId xmlns:a16="http://schemas.microsoft.com/office/drawing/2014/main" id="{420EFECC-4C23-EC51-E309-3DDA6E048D50}"/>
              </a:ext>
            </a:extLst>
          </p:cNvPr>
          <p:cNvSpPr txBox="1">
            <a:spLocks/>
          </p:cNvSpPr>
          <p:nvPr/>
        </p:nvSpPr>
        <p:spPr>
          <a:xfrm>
            <a:off x="584200" y="2271082"/>
            <a:ext cx="11094126" cy="2224718"/>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1600" b="1" dirty="0">
                <a:solidFill>
                  <a:schemeClr val="bg1"/>
                </a:solidFill>
                <a:latin typeface="Arial (body)"/>
              </a:rPr>
              <a:t>Employer Paid Short-Term Disability</a:t>
            </a:r>
          </a:p>
          <a:p>
            <a:pPr marL="722345" lvl="1" indent="-285750">
              <a:lnSpc>
                <a:spcPct val="100000"/>
              </a:lnSpc>
              <a:spcBef>
                <a:spcPts val="800"/>
              </a:spcBef>
              <a:buClr>
                <a:srgbClr val="095641"/>
              </a:buClr>
            </a:pPr>
            <a:r>
              <a:rPr lang="en-US" sz="1600" kern="1400" dirty="0">
                <a:ln>
                  <a:noFill/>
                </a:ln>
                <a:solidFill>
                  <a:srgbClr val="095641"/>
                </a:solidFill>
                <a:effectLst/>
                <a:latin typeface="Arial (body)"/>
              </a:rPr>
              <a:t>Benefits can begin on the 31</a:t>
            </a:r>
            <a:r>
              <a:rPr lang="en-US" sz="1600" kern="1400" baseline="30000" dirty="0">
                <a:ln>
                  <a:noFill/>
                </a:ln>
                <a:solidFill>
                  <a:srgbClr val="095641"/>
                </a:solidFill>
                <a:effectLst/>
                <a:latin typeface="Arial (body)"/>
              </a:rPr>
              <a:t>st</a:t>
            </a:r>
            <a:r>
              <a:rPr lang="en-US" sz="1600" kern="1400" dirty="0">
                <a:ln>
                  <a:noFill/>
                </a:ln>
                <a:solidFill>
                  <a:srgbClr val="095641"/>
                </a:solidFill>
                <a:effectLst/>
                <a:latin typeface="Arial (body)"/>
              </a:rPr>
              <a:t> day following an accident or illness</a:t>
            </a:r>
          </a:p>
          <a:p>
            <a:pPr marL="722345" lvl="1" indent="-285750">
              <a:lnSpc>
                <a:spcPct val="100000"/>
              </a:lnSpc>
              <a:spcBef>
                <a:spcPts val="800"/>
              </a:spcBef>
              <a:buClr>
                <a:srgbClr val="095641"/>
              </a:buClr>
            </a:pPr>
            <a:r>
              <a:rPr lang="en-US" sz="1600" kern="1400" dirty="0">
                <a:solidFill>
                  <a:srgbClr val="095641"/>
                </a:solidFill>
                <a:latin typeface="Arial (body)"/>
              </a:rPr>
              <a:t>Replaces up to </a:t>
            </a:r>
            <a:r>
              <a:rPr lang="en-US" sz="1600" b="1" kern="1400" dirty="0">
                <a:solidFill>
                  <a:srgbClr val="095641"/>
                </a:solidFill>
                <a:latin typeface="Arial (body)"/>
              </a:rPr>
              <a:t>80% </a:t>
            </a:r>
            <a:r>
              <a:rPr lang="en-US" sz="1600" kern="1400" dirty="0">
                <a:solidFill>
                  <a:srgbClr val="095641"/>
                </a:solidFill>
                <a:latin typeface="Arial (body)"/>
              </a:rPr>
              <a:t>of your basic weekly earnings</a:t>
            </a:r>
          </a:p>
          <a:p>
            <a:pPr marL="1067782" lvl="2" indent="-285750">
              <a:lnSpc>
                <a:spcPct val="100000"/>
              </a:lnSpc>
              <a:spcBef>
                <a:spcPts val="800"/>
              </a:spcBef>
              <a:buClr>
                <a:srgbClr val="095641"/>
              </a:buClr>
              <a:buFont typeface="Arial" panose="020B0604020202020204" pitchFamily="34" charset="0"/>
              <a:buChar char="•"/>
            </a:pPr>
            <a:r>
              <a:rPr lang="en-US" sz="1600" kern="1400" dirty="0">
                <a:solidFill>
                  <a:srgbClr val="095641"/>
                </a:solidFill>
                <a:latin typeface="Arial (body)"/>
              </a:rPr>
              <a:t>Maximum weekly benefit of up to</a:t>
            </a:r>
            <a:r>
              <a:rPr lang="en-US" sz="1600" b="1" kern="1400" dirty="0">
                <a:solidFill>
                  <a:srgbClr val="095641"/>
                </a:solidFill>
                <a:latin typeface="Arial (body)"/>
              </a:rPr>
              <a:t> $2,309</a:t>
            </a:r>
            <a:endParaRPr lang="en-US" sz="1600" kern="1400" dirty="0">
              <a:solidFill>
                <a:srgbClr val="095641"/>
              </a:solidFill>
              <a:latin typeface="Arial (body)"/>
            </a:endParaRPr>
          </a:p>
          <a:p>
            <a:pPr marL="722345" lvl="1" indent="-285750">
              <a:lnSpc>
                <a:spcPct val="100000"/>
              </a:lnSpc>
              <a:spcBef>
                <a:spcPts val="800"/>
              </a:spcBef>
              <a:buClr>
                <a:srgbClr val="095641"/>
              </a:buClr>
            </a:pPr>
            <a:r>
              <a:rPr lang="en-US" sz="1600" kern="1400" dirty="0">
                <a:solidFill>
                  <a:srgbClr val="095641"/>
                </a:solidFill>
                <a:latin typeface="Arial (body)"/>
              </a:rPr>
              <a:t>Receive short-term disability benefits for up to </a:t>
            </a:r>
            <a:r>
              <a:rPr lang="en-US" sz="1600" b="1" kern="1400" dirty="0">
                <a:solidFill>
                  <a:srgbClr val="095641"/>
                </a:solidFill>
                <a:latin typeface="Arial (body)"/>
              </a:rPr>
              <a:t>60 days.</a:t>
            </a:r>
          </a:p>
        </p:txBody>
      </p:sp>
      <p:sp>
        <p:nvSpPr>
          <p:cNvPr id="2" name="Content Placeholder 2">
            <a:extLst>
              <a:ext uri="{FF2B5EF4-FFF2-40B4-BE49-F238E27FC236}">
                <a16:creationId xmlns:a16="http://schemas.microsoft.com/office/drawing/2014/main" id="{72072B33-368F-C029-BA42-68C949984D4F}"/>
              </a:ext>
            </a:extLst>
          </p:cNvPr>
          <p:cNvSpPr txBox="1">
            <a:spLocks/>
          </p:cNvSpPr>
          <p:nvPr/>
        </p:nvSpPr>
        <p:spPr>
          <a:xfrm>
            <a:off x="584200" y="4267200"/>
            <a:ext cx="12877800" cy="2438400"/>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1600" b="1" dirty="0">
                <a:solidFill>
                  <a:schemeClr val="bg1"/>
                </a:solidFill>
                <a:latin typeface="Arial (body)"/>
              </a:rPr>
              <a:t>Employer Paid Long-Term Disability</a:t>
            </a:r>
          </a:p>
          <a:p>
            <a:pPr marL="722345" lvl="1" indent="-285750">
              <a:lnSpc>
                <a:spcPct val="100000"/>
              </a:lnSpc>
              <a:spcBef>
                <a:spcPts val="800"/>
              </a:spcBef>
              <a:buClr>
                <a:srgbClr val="095641"/>
              </a:buClr>
            </a:pPr>
            <a:r>
              <a:rPr lang="en-US" sz="1600" kern="1400" dirty="0">
                <a:ln>
                  <a:noFill/>
                </a:ln>
                <a:solidFill>
                  <a:srgbClr val="095641"/>
                </a:solidFill>
                <a:effectLst/>
                <a:latin typeface="Arial (body)"/>
              </a:rPr>
              <a:t>Benefits begin after you have been unable to work for 90 days due to a covered sickness or accident</a:t>
            </a:r>
          </a:p>
          <a:p>
            <a:pPr marL="722345" lvl="1" indent="-285750">
              <a:lnSpc>
                <a:spcPct val="100000"/>
              </a:lnSpc>
              <a:spcBef>
                <a:spcPts val="800"/>
              </a:spcBef>
              <a:buClr>
                <a:srgbClr val="095641"/>
              </a:buClr>
            </a:pPr>
            <a:r>
              <a:rPr lang="en-US" sz="1600" kern="1400" dirty="0">
                <a:solidFill>
                  <a:srgbClr val="095641"/>
                </a:solidFill>
                <a:latin typeface="Arial (body)"/>
              </a:rPr>
              <a:t>Replaces up to </a:t>
            </a:r>
            <a:r>
              <a:rPr lang="en-US" sz="1600" b="1" kern="1400" dirty="0">
                <a:solidFill>
                  <a:srgbClr val="095641"/>
                </a:solidFill>
                <a:latin typeface="Arial (body)"/>
              </a:rPr>
              <a:t>60% </a:t>
            </a:r>
            <a:r>
              <a:rPr lang="en-US" sz="1600" kern="1400" dirty="0">
                <a:solidFill>
                  <a:srgbClr val="095641"/>
                </a:solidFill>
                <a:latin typeface="Arial (body)"/>
              </a:rPr>
              <a:t>of your basic monthly earnings</a:t>
            </a:r>
          </a:p>
          <a:p>
            <a:pPr marL="1067782" lvl="2" indent="-285750">
              <a:lnSpc>
                <a:spcPct val="100000"/>
              </a:lnSpc>
              <a:spcBef>
                <a:spcPts val="800"/>
              </a:spcBef>
              <a:buClr>
                <a:srgbClr val="095641"/>
              </a:buClr>
              <a:buFont typeface="Arial" panose="020B0604020202020204" pitchFamily="34" charset="0"/>
              <a:buChar char="•"/>
            </a:pPr>
            <a:r>
              <a:rPr lang="en-US" sz="1600" kern="1400" dirty="0">
                <a:solidFill>
                  <a:srgbClr val="095641"/>
                </a:solidFill>
                <a:latin typeface="Arial (body)"/>
              </a:rPr>
              <a:t>Maximum monthly benefit of up to </a:t>
            </a:r>
            <a:r>
              <a:rPr lang="en-US" sz="1600" b="1" kern="1400" dirty="0">
                <a:solidFill>
                  <a:srgbClr val="095641"/>
                </a:solidFill>
                <a:latin typeface="Arial (body)"/>
              </a:rPr>
              <a:t>$10,000</a:t>
            </a:r>
            <a:endParaRPr lang="en-US" sz="1600" kern="1400" dirty="0">
              <a:solidFill>
                <a:srgbClr val="095641"/>
              </a:solidFill>
              <a:latin typeface="Arial (body)"/>
            </a:endParaRPr>
          </a:p>
          <a:p>
            <a:pPr marL="722345" lvl="1" indent="-285750">
              <a:lnSpc>
                <a:spcPct val="100000"/>
              </a:lnSpc>
              <a:spcBef>
                <a:spcPts val="800"/>
              </a:spcBef>
              <a:buClr>
                <a:srgbClr val="095641"/>
              </a:buClr>
            </a:pPr>
            <a:r>
              <a:rPr lang="en-US" sz="1600" kern="1400" dirty="0">
                <a:solidFill>
                  <a:srgbClr val="095641"/>
                </a:solidFill>
                <a:latin typeface="Arial (body)"/>
              </a:rPr>
              <a:t>Receive long-term disability benefits for up to 2 years if you are disabled and cannot work in your own occupation and until age SSNRA if you are unable to work in any occupation</a:t>
            </a:r>
          </a:p>
          <a:p>
            <a:pPr marL="722345" lvl="1" indent="-285750">
              <a:lnSpc>
                <a:spcPct val="100000"/>
              </a:lnSpc>
              <a:spcBef>
                <a:spcPts val="800"/>
              </a:spcBef>
              <a:buClr>
                <a:srgbClr val="095641"/>
              </a:buClr>
            </a:pPr>
            <a:r>
              <a:rPr lang="en-US" sz="1600" kern="1400" dirty="0">
                <a:solidFill>
                  <a:srgbClr val="095641"/>
                </a:solidFill>
                <a:latin typeface="Arial (body)"/>
              </a:rPr>
              <a:t>This LTD Policy includes a 3-month pre-existing limitation clause</a:t>
            </a:r>
          </a:p>
        </p:txBody>
      </p:sp>
      <p:sp>
        <p:nvSpPr>
          <p:cNvPr id="4" name="Content Placeholder 2">
            <a:extLst>
              <a:ext uri="{FF2B5EF4-FFF2-40B4-BE49-F238E27FC236}">
                <a16:creationId xmlns:a16="http://schemas.microsoft.com/office/drawing/2014/main" id="{8E266119-74A5-6ADB-E49A-DAE9B7D59834}"/>
              </a:ext>
            </a:extLst>
          </p:cNvPr>
          <p:cNvSpPr txBox="1">
            <a:spLocks/>
          </p:cNvSpPr>
          <p:nvPr/>
        </p:nvSpPr>
        <p:spPr>
          <a:xfrm>
            <a:off x="612698" y="1219200"/>
            <a:ext cx="11477702" cy="670882"/>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spcBef>
                <a:spcPts val="1200"/>
              </a:spcBef>
            </a:pPr>
            <a:r>
              <a:rPr lang="en-US" sz="1600" kern="1400" dirty="0">
                <a:ln>
                  <a:noFill/>
                </a:ln>
                <a:solidFill>
                  <a:srgbClr val="095641"/>
                </a:solidFill>
                <a:effectLst/>
                <a:latin typeface="Arial (body)"/>
              </a:rPr>
              <a:t>Stetson University provides Short-Term AND Long-Term </a:t>
            </a:r>
            <a:r>
              <a:rPr lang="en-US" sz="1600" kern="1400" dirty="0">
                <a:solidFill>
                  <a:srgbClr val="095641"/>
                </a:solidFill>
                <a:latin typeface="Arial (body)"/>
              </a:rPr>
              <a:t>D</a:t>
            </a:r>
            <a:r>
              <a:rPr lang="en-US" sz="1600" kern="1400" dirty="0">
                <a:ln>
                  <a:noFill/>
                </a:ln>
                <a:solidFill>
                  <a:srgbClr val="095641"/>
                </a:solidFill>
                <a:effectLst/>
                <a:latin typeface="Arial (body)"/>
              </a:rPr>
              <a:t>isability coverage through </a:t>
            </a:r>
            <a:r>
              <a:rPr lang="en-US" sz="1600" b="1" kern="1400" dirty="0">
                <a:ln>
                  <a:noFill/>
                </a:ln>
                <a:solidFill>
                  <a:srgbClr val="095641"/>
                </a:solidFill>
                <a:effectLst/>
                <a:latin typeface="Arial (body)"/>
              </a:rPr>
              <a:t>USAble</a:t>
            </a:r>
            <a:r>
              <a:rPr lang="en-US" sz="1600" kern="1400" dirty="0">
                <a:ln>
                  <a:noFill/>
                </a:ln>
                <a:solidFill>
                  <a:srgbClr val="095641"/>
                </a:solidFill>
                <a:effectLst/>
                <a:latin typeface="Arial (body)"/>
              </a:rPr>
              <a:t> to all eligible full-time employees</a:t>
            </a:r>
            <a:r>
              <a:rPr lang="en-US" sz="1600" kern="1400" dirty="0">
                <a:solidFill>
                  <a:srgbClr val="095641"/>
                </a:solidFill>
                <a:latin typeface="Arial (body)"/>
              </a:rPr>
              <a:t> </a:t>
            </a:r>
            <a:r>
              <a:rPr lang="en-US" sz="1600" b="1" kern="1400" dirty="0">
                <a:solidFill>
                  <a:srgbClr val="095641"/>
                </a:solidFill>
                <a:latin typeface="Arial (body)"/>
              </a:rPr>
              <a:t>The cost of the </a:t>
            </a:r>
            <a:r>
              <a:rPr lang="en-US" sz="1600" b="1" kern="1400" dirty="0">
                <a:ln>
                  <a:noFill/>
                </a:ln>
                <a:solidFill>
                  <a:srgbClr val="095641"/>
                </a:solidFill>
                <a:effectLst/>
                <a:latin typeface="Arial (body)"/>
              </a:rPr>
              <a:t>provides Short-Term and Long-Term </a:t>
            </a:r>
            <a:r>
              <a:rPr lang="en-US" sz="1600" b="1" kern="1400" dirty="0">
                <a:solidFill>
                  <a:srgbClr val="095641"/>
                </a:solidFill>
                <a:latin typeface="Arial (body)"/>
              </a:rPr>
              <a:t>D</a:t>
            </a:r>
            <a:r>
              <a:rPr lang="en-US" sz="1600" b="1" kern="1400" dirty="0">
                <a:ln>
                  <a:noFill/>
                </a:ln>
                <a:solidFill>
                  <a:srgbClr val="095641"/>
                </a:solidFill>
                <a:effectLst/>
                <a:latin typeface="Arial (body)"/>
              </a:rPr>
              <a:t>isability </a:t>
            </a:r>
            <a:r>
              <a:rPr lang="en-US" sz="1600" b="1" kern="1400" dirty="0">
                <a:solidFill>
                  <a:srgbClr val="095641"/>
                </a:solidFill>
                <a:latin typeface="Arial (body)"/>
              </a:rPr>
              <a:t>benefit is paid entirely by Stetson. </a:t>
            </a:r>
          </a:p>
        </p:txBody>
      </p:sp>
    </p:spTree>
    <p:extLst>
      <p:ext uri="{BB962C8B-B14F-4D97-AF65-F5344CB8AC3E}">
        <p14:creationId xmlns:p14="http://schemas.microsoft.com/office/powerpoint/2010/main" val="151366061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Employee Assistance Program (EAP)</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44</a:t>
            </a:fld>
            <a:endParaRPr lang="en-US"/>
          </a:p>
        </p:txBody>
      </p:sp>
      <p:sp>
        <p:nvSpPr>
          <p:cNvPr id="2" name="Content Placeholder 2">
            <a:extLst>
              <a:ext uri="{FF2B5EF4-FFF2-40B4-BE49-F238E27FC236}">
                <a16:creationId xmlns:a16="http://schemas.microsoft.com/office/drawing/2014/main" id="{A34693D6-7DBF-C36B-1FCE-621792DAAD0F}"/>
              </a:ext>
            </a:extLst>
          </p:cNvPr>
          <p:cNvSpPr txBox="1">
            <a:spLocks/>
          </p:cNvSpPr>
          <p:nvPr/>
        </p:nvSpPr>
        <p:spPr>
          <a:xfrm>
            <a:off x="584200" y="1143000"/>
            <a:ext cx="8915400" cy="6172200"/>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1600" dirty="0">
                <a:solidFill>
                  <a:schemeClr val="bg1"/>
                </a:solidFill>
                <a:latin typeface="Arial (body)"/>
              </a:rPr>
              <a:t>Real life support for real life </a:t>
            </a:r>
            <a:r>
              <a:rPr lang="en-US" sz="1600" b="1" dirty="0">
                <a:solidFill>
                  <a:schemeClr val="bg1"/>
                </a:solidFill>
                <a:latin typeface="Arial (body)"/>
              </a:rPr>
              <a:t>provided by New Directions.</a:t>
            </a:r>
          </a:p>
          <a:p>
            <a:pPr marL="285750" indent="-285750">
              <a:buClr>
                <a:schemeClr val="bg1"/>
              </a:buClr>
              <a:buFont typeface="Arial" panose="020B0604020202020204" pitchFamily="34" charset="0"/>
              <a:buChar char="•"/>
            </a:pPr>
            <a:r>
              <a:rPr lang="en-US" sz="1600" dirty="0">
                <a:solidFill>
                  <a:schemeClr val="bg1"/>
                </a:solidFill>
                <a:latin typeface="Arial (body)"/>
              </a:rPr>
              <a:t>A no-cost-to-you benefit for you or anyone in your household available 24/7, 365 days a year</a:t>
            </a:r>
          </a:p>
          <a:p>
            <a:pPr marL="285750" indent="-285750">
              <a:buClr>
                <a:schemeClr val="bg1"/>
              </a:buClr>
              <a:buFont typeface="Arial" panose="020B0604020202020204" pitchFamily="34" charset="0"/>
              <a:buChar char="•"/>
            </a:pPr>
            <a:r>
              <a:rPr lang="en-US" sz="1600" dirty="0">
                <a:solidFill>
                  <a:schemeClr val="bg1"/>
                </a:solidFill>
                <a:latin typeface="Arial (body)"/>
              </a:rPr>
              <a:t>100% confidential </a:t>
            </a:r>
          </a:p>
          <a:p>
            <a:pPr marL="285750" indent="-285750">
              <a:buClr>
                <a:schemeClr val="bg1"/>
              </a:buClr>
              <a:buFont typeface="Arial" panose="020B0604020202020204" pitchFamily="34" charset="0"/>
              <a:buChar char="•"/>
            </a:pPr>
            <a:r>
              <a:rPr lang="en-US" sz="1600" dirty="0">
                <a:solidFill>
                  <a:schemeClr val="bg1"/>
                </a:solidFill>
                <a:latin typeface="Arial (body)"/>
              </a:rPr>
              <a:t>Access to coaching, counseling, legal/financial specialists, work/life, and online services</a:t>
            </a:r>
          </a:p>
          <a:p>
            <a:pPr marL="285750" indent="-285750">
              <a:buClr>
                <a:schemeClr val="bg1"/>
              </a:buClr>
              <a:buFont typeface="Arial" panose="020B0604020202020204" pitchFamily="34" charset="0"/>
              <a:buChar char="•"/>
            </a:pPr>
            <a:r>
              <a:rPr lang="en-US" sz="1600" dirty="0">
                <a:solidFill>
                  <a:schemeClr val="bg1"/>
                </a:solidFill>
                <a:latin typeface="Arial (body)"/>
              </a:rPr>
              <a:t>Includes Counseling in a variety of ways:</a:t>
            </a:r>
          </a:p>
          <a:p>
            <a:pPr marL="722345" lvl="1" indent="-285750">
              <a:lnSpc>
                <a:spcPct val="100000"/>
              </a:lnSpc>
              <a:spcBef>
                <a:spcPts val="400"/>
              </a:spcBef>
              <a:buClr>
                <a:schemeClr val="bg1"/>
              </a:buClr>
            </a:pPr>
            <a:r>
              <a:rPr lang="en-US" sz="1600" dirty="0">
                <a:solidFill>
                  <a:schemeClr val="bg1"/>
                </a:solidFill>
                <a:latin typeface="Arial (body)"/>
              </a:rPr>
              <a:t>Online</a:t>
            </a:r>
          </a:p>
          <a:p>
            <a:pPr marL="722345" lvl="1" indent="-285750">
              <a:lnSpc>
                <a:spcPct val="100000"/>
              </a:lnSpc>
              <a:spcBef>
                <a:spcPts val="400"/>
              </a:spcBef>
              <a:buClr>
                <a:schemeClr val="bg1"/>
              </a:buClr>
            </a:pPr>
            <a:r>
              <a:rPr lang="en-US" sz="1600" dirty="0">
                <a:solidFill>
                  <a:schemeClr val="bg1"/>
                </a:solidFill>
                <a:latin typeface="Arial (body)"/>
              </a:rPr>
              <a:t>Face-to-face</a:t>
            </a:r>
          </a:p>
          <a:p>
            <a:pPr marL="722345" lvl="1" indent="-285750">
              <a:lnSpc>
                <a:spcPct val="100000"/>
              </a:lnSpc>
              <a:spcBef>
                <a:spcPts val="400"/>
              </a:spcBef>
              <a:buClr>
                <a:schemeClr val="bg1"/>
              </a:buClr>
            </a:pPr>
            <a:r>
              <a:rPr lang="en-US" sz="1600" dirty="0">
                <a:solidFill>
                  <a:schemeClr val="bg1"/>
                </a:solidFill>
                <a:latin typeface="Arial (body)"/>
              </a:rPr>
              <a:t>Over the phone</a:t>
            </a:r>
          </a:p>
          <a:p>
            <a:pPr marL="722345" lvl="1" indent="-285750">
              <a:lnSpc>
                <a:spcPct val="100000"/>
              </a:lnSpc>
              <a:spcBef>
                <a:spcPts val="400"/>
              </a:spcBef>
              <a:buClr>
                <a:schemeClr val="bg1"/>
              </a:buClr>
            </a:pPr>
            <a:r>
              <a:rPr lang="en-US" sz="1600" dirty="0">
                <a:solidFill>
                  <a:schemeClr val="bg1"/>
                </a:solidFill>
                <a:latin typeface="Arial (body)"/>
              </a:rPr>
              <a:t>In-the-moment</a:t>
            </a:r>
          </a:p>
          <a:p>
            <a:pPr marL="285750" indent="-285750">
              <a:buClr>
                <a:schemeClr val="bg1"/>
              </a:buClr>
              <a:buFont typeface="Arial" panose="020B0604020202020204" pitchFamily="34" charset="0"/>
              <a:buChar char="•"/>
            </a:pPr>
            <a:r>
              <a:rPr lang="en-US" sz="1600" dirty="0">
                <a:solidFill>
                  <a:schemeClr val="bg1"/>
                </a:solidFill>
                <a:latin typeface="Arial (body)"/>
              </a:rPr>
              <a:t>EAP services can help with:</a:t>
            </a:r>
          </a:p>
          <a:p>
            <a:pPr marL="722345" lvl="1" indent="-285750">
              <a:lnSpc>
                <a:spcPct val="100000"/>
              </a:lnSpc>
              <a:spcBef>
                <a:spcPts val="400"/>
              </a:spcBef>
              <a:buClr>
                <a:schemeClr val="bg1"/>
              </a:buClr>
            </a:pPr>
            <a:r>
              <a:rPr lang="en-US" sz="1600" dirty="0">
                <a:solidFill>
                  <a:schemeClr val="bg1"/>
                </a:solidFill>
                <a:latin typeface="Arial (body)"/>
              </a:rPr>
              <a:t>Personal Achievement</a:t>
            </a:r>
          </a:p>
          <a:p>
            <a:pPr marL="722345" lvl="1" indent="-285750">
              <a:lnSpc>
                <a:spcPct val="100000"/>
              </a:lnSpc>
              <a:spcBef>
                <a:spcPts val="400"/>
              </a:spcBef>
              <a:buClr>
                <a:schemeClr val="bg1"/>
              </a:buClr>
            </a:pPr>
            <a:r>
              <a:rPr lang="en-US" sz="1600" dirty="0">
                <a:solidFill>
                  <a:schemeClr val="bg1"/>
                </a:solidFill>
                <a:latin typeface="Arial (body)"/>
              </a:rPr>
              <a:t>Difficulties in relationships</a:t>
            </a:r>
          </a:p>
          <a:p>
            <a:pPr marL="722345" lvl="1" indent="-285750">
              <a:lnSpc>
                <a:spcPct val="100000"/>
              </a:lnSpc>
              <a:spcBef>
                <a:spcPts val="400"/>
              </a:spcBef>
              <a:buClr>
                <a:schemeClr val="bg1"/>
              </a:buClr>
            </a:pPr>
            <a:r>
              <a:rPr lang="en-US" sz="1600" dirty="0">
                <a:solidFill>
                  <a:schemeClr val="bg1"/>
                </a:solidFill>
                <a:latin typeface="Arial (body)"/>
              </a:rPr>
              <a:t>Emotional Well-Being</a:t>
            </a:r>
          </a:p>
          <a:p>
            <a:pPr marL="722345" lvl="1" indent="-285750">
              <a:lnSpc>
                <a:spcPct val="100000"/>
              </a:lnSpc>
              <a:spcBef>
                <a:spcPts val="400"/>
              </a:spcBef>
              <a:buClr>
                <a:schemeClr val="bg1"/>
              </a:buClr>
            </a:pPr>
            <a:r>
              <a:rPr lang="en-US" sz="1600" dirty="0">
                <a:solidFill>
                  <a:schemeClr val="bg1"/>
                </a:solidFill>
                <a:latin typeface="Arial (body)"/>
              </a:rPr>
              <a:t>Child Care and Elder Care</a:t>
            </a:r>
          </a:p>
          <a:p>
            <a:pPr marL="722345" lvl="1" indent="-285750">
              <a:lnSpc>
                <a:spcPct val="100000"/>
              </a:lnSpc>
              <a:spcBef>
                <a:spcPts val="400"/>
              </a:spcBef>
              <a:buClr>
                <a:schemeClr val="bg1"/>
              </a:buClr>
            </a:pPr>
            <a:r>
              <a:rPr lang="en-US" sz="1600" dirty="0">
                <a:solidFill>
                  <a:schemeClr val="bg1"/>
                </a:solidFill>
                <a:latin typeface="Arial (body)"/>
              </a:rPr>
              <a:t>Grief and loss</a:t>
            </a:r>
          </a:p>
          <a:p>
            <a:pPr marL="722345" lvl="1" indent="-285750">
              <a:lnSpc>
                <a:spcPct val="100000"/>
              </a:lnSpc>
              <a:spcBef>
                <a:spcPts val="400"/>
              </a:spcBef>
              <a:buClr>
                <a:schemeClr val="bg1"/>
              </a:buClr>
            </a:pPr>
            <a:r>
              <a:rPr lang="en-US" sz="1600" dirty="0">
                <a:solidFill>
                  <a:schemeClr val="bg1"/>
                </a:solidFill>
                <a:latin typeface="Arial (body)"/>
              </a:rPr>
              <a:t>Substance Abuse</a:t>
            </a:r>
          </a:p>
          <a:p>
            <a:pPr marL="722345" lvl="1" indent="-285750">
              <a:lnSpc>
                <a:spcPct val="100000"/>
              </a:lnSpc>
              <a:spcBef>
                <a:spcPts val="400"/>
              </a:spcBef>
              <a:buClr>
                <a:schemeClr val="bg1"/>
              </a:buClr>
            </a:pPr>
            <a:r>
              <a:rPr lang="en-US" sz="1600" dirty="0">
                <a:solidFill>
                  <a:schemeClr val="bg1"/>
                </a:solidFill>
                <a:latin typeface="Arial (body)"/>
              </a:rPr>
              <a:t>Stress and Anxiety with work or family</a:t>
            </a:r>
          </a:p>
          <a:p>
            <a:pPr marL="722345" lvl="1" indent="-285750">
              <a:buClr>
                <a:srgbClr val="095641"/>
              </a:buClr>
            </a:pPr>
            <a:endParaRPr lang="en-US" sz="1600" dirty="0">
              <a:solidFill>
                <a:schemeClr val="bg1"/>
              </a:solidFill>
              <a:latin typeface="Arial (body)"/>
            </a:endParaRPr>
          </a:p>
          <a:p>
            <a:pPr marL="285750" indent="-285750">
              <a:buClr>
                <a:srgbClr val="095641"/>
              </a:buClr>
              <a:buFont typeface="Arial" panose="020B0604020202020204" pitchFamily="34" charset="0"/>
              <a:buChar char="•"/>
            </a:pPr>
            <a:endParaRPr lang="en-US" sz="1600" dirty="0">
              <a:solidFill>
                <a:schemeClr val="bg1"/>
              </a:solidFill>
              <a:latin typeface="Arial (body)"/>
            </a:endParaRPr>
          </a:p>
        </p:txBody>
      </p:sp>
      <p:sp>
        <p:nvSpPr>
          <p:cNvPr id="4" name="Rectangle 3">
            <a:extLst>
              <a:ext uri="{FF2B5EF4-FFF2-40B4-BE49-F238E27FC236}">
                <a16:creationId xmlns:a16="http://schemas.microsoft.com/office/drawing/2014/main" id="{7A6829B7-5130-850F-9C1F-B3BE2976CBDE}"/>
              </a:ext>
            </a:extLst>
          </p:cNvPr>
          <p:cNvSpPr/>
          <p:nvPr/>
        </p:nvSpPr>
        <p:spPr>
          <a:xfrm>
            <a:off x="6908800" y="3276600"/>
            <a:ext cx="5663580" cy="2971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31D3E81-4BB0-26FF-7421-070E3AAEF4E4}"/>
              </a:ext>
            </a:extLst>
          </p:cNvPr>
          <p:cNvSpPr txBox="1"/>
          <p:nvPr/>
        </p:nvSpPr>
        <p:spPr>
          <a:xfrm>
            <a:off x="6985000" y="3505200"/>
            <a:ext cx="5486400" cy="1938992"/>
          </a:xfrm>
          <a:prstGeom prst="rect">
            <a:avLst/>
          </a:prstGeom>
          <a:solidFill>
            <a:schemeClr val="bg1"/>
          </a:solidFill>
        </p:spPr>
        <p:txBody>
          <a:bodyPr wrap="square" rtlCol="0">
            <a:spAutoFit/>
          </a:bodyPr>
          <a:lstStyle/>
          <a:p>
            <a:pPr marL="0" indent="0" algn="ctr">
              <a:buNone/>
            </a:pPr>
            <a:r>
              <a:rPr lang="en-US" sz="2000" b="1" u="sng" dirty="0">
                <a:solidFill>
                  <a:srgbClr val="3B8729"/>
                </a:solidFill>
                <a:latin typeface="Arial (body) "/>
                <a:cs typeface="Arial" panose="020B0604020202020204" pitchFamily="34" charset="0"/>
              </a:rPr>
              <a:t>Contact</a:t>
            </a:r>
            <a:endParaRPr lang="en-US" sz="2000" b="1" dirty="0">
              <a:solidFill>
                <a:srgbClr val="3B8729"/>
              </a:solidFill>
              <a:latin typeface="Arial (body) "/>
              <a:cs typeface="Arial" panose="020B0604020202020204" pitchFamily="34" charset="0"/>
            </a:endParaRPr>
          </a:p>
          <a:p>
            <a:pPr marL="0" indent="0" algn="ctr">
              <a:buNone/>
            </a:pPr>
            <a:r>
              <a:rPr lang="en-US" sz="2000" b="1" dirty="0">
                <a:solidFill>
                  <a:srgbClr val="3B8729"/>
                </a:solidFill>
                <a:latin typeface="Arial (body) "/>
                <a:cs typeface="Arial" panose="020B0604020202020204" pitchFamily="34" charset="0"/>
              </a:rPr>
              <a:t>Support Line: 800-624-5544</a:t>
            </a:r>
          </a:p>
          <a:p>
            <a:pPr marL="0" indent="0" algn="ctr">
              <a:buNone/>
            </a:pPr>
            <a:r>
              <a:rPr lang="en-US" sz="2000" b="1" dirty="0">
                <a:solidFill>
                  <a:srgbClr val="3B8729"/>
                </a:solidFill>
                <a:latin typeface="Arial (body) "/>
                <a:cs typeface="Arial" panose="020B0604020202020204" pitchFamily="34" charset="0"/>
              </a:rPr>
              <a:t>Website: </a:t>
            </a:r>
            <a:r>
              <a:rPr lang="en-US" sz="2000" b="1" dirty="0">
                <a:solidFill>
                  <a:srgbClr val="3B8729"/>
                </a:solidFill>
                <a:latin typeface="Arial (body) "/>
                <a:cs typeface="Arial" panose="020B0604020202020204" pitchFamily="34" charset="0"/>
                <a:hlinkClick r:id="rId2">
                  <a:extLst>
                    <a:ext uri="{A12FA001-AC4F-418D-AE19-62706E023703}">
                      <ahyp:hlinkClr xmlns:ahyp="http://schemas.microsoft.com/office/drawing/2018/hyperlinkcolor" val="tx"/>
                    </a:ext>
                  </a:extLst>
                </a:hlinkClick>
              </a:rPr>
              <a:t>eap.ndbh.com</a:t>
            </a:r>
            <a:endParaRPr lang="en-US" sz="2000" b="1" dirty="0">
              <a:solidFill>
                <a:srgbClr val="3B8729"/>
              </a:solidFill>
              <a:latin typeface="Arial (body) "/>
              <a:cs typeface="Arial" panose="020B0604020202020204" pitchFamily="34" charset="0"/>
            </a:endParaRPr>
          </a:p>
          <a:p>
            <a:pPr marL="0" indent="0" algn="ctr">
              <a:buNone/>
            </a:pPr>
            <a:r>
              <a:rPr lang="en-US" sz="2000" b="1" dirty="0">
                <a:solidFill>
                  <a:srgbClr val="3B8729"/>
                </a:solidFill>
                <a:latin typeface="Arial (body) "/>
                <a:cs typeface="Arial" panose="020B0604020202020204" pitchFamily="34" charset="0"/>
              </a:rPr>
              <a:t>Code: Stetson</a:t>
            </a:r>
          </a:p>
          <a:p>
            <a:pPr marL="0" indent="0" algn="ctr">
              <a:buNone/>
            </a:pPr>
            <a:r>
              <a:rPr lang="en-US" sz="2000" b="1" dirty="0">
                <a:solidFill>
                  <a:srgbClr val="3B8729"/>
                </a:solidFill>
                <a:latin typeface="Arial (body) "/>
                <a:cs typeface="Arial" panose="020B0604020202020204" pitchFamily="34" charset="0"/>
              </a:rPr>
              <a:t>Mobile App: Search for New Directions EAP</a:t>
            </a:r>
          </a:p>
          <a:p>
            <a:endParaRPr lang="en-US" sz="2000" dirty="0">
              <a:solidFill>
                <a:srgbClr val="3B8729"/>
              </a:solidFill>
              <a:latin typeface="Arial (body) "/>
            </a:endParaRPr>
          </a:p>
        </p:txBody>
      </p:sp>
      <p:pic>
        <p:nvPicPr>
          <p:cNvPr id="9" name="Picture 8">
            <a:extLst>
              <a:ext uri="{FF2B5EF4-FFF2-40B4-BE49-F238E27FC236}">
                <a16:creationId xmlns:a16="http://schemas.microsoft.com/office/drawing/2014/main" id="{28EC8CAA-B084-54A8-F4D7-20CCE8661B12}"/>
              </a:ext>
            </a:extLst>
          </p:cNvPr>
          <p:cNvPicPr>
            <a:picLocks noChangeAspect="1"/>
          </p:cNvPicPr>
          <p:nvPr/>
        </p:nvPicPr>
        <p:blipFill rotWithShape="1">
          <a:blip r:embed="rId3"/>
          <a:srcRect t="13948"/>
          <a:stretch/>
        </p:blipFill>
        <p:spPr>
          <a:xfrm>
            <a:off x="9271000" y="5181600"/>
            <a:ext cx="1089754" cy="918082"/>
          </a:xfrm>
          <a:prstGeom prst="rect">
            <a:avLst/>
          </a:prstGeom>
        </p:spPr>
      </p:pic>
    </p:spTree>
    <p:extLst>
      <p:ext uri="{BB962C8B-B14F-4D97-AF65-F5344CB8AC3E}">
        <p14:creationId xmlns:p14="http://schemas.microsoft.com/office/powerpoint/2010/main" val="12798467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Employee Assistance Program (EAP)</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45</a:t>
            </a:fld>
            <a:endParaRPr lang="en-US"/>
          </a:p>
        </p:txBody>
      </p:sp>
      <p:pic>
        <p:nvPicPr>
          <p:cNvPr id="9" name="Picture 8">
            <a:extLst>
              <a:ext uri="{FF2B5EF4-FFF2-40B4-BE49-F238E27FC236}">
                <a16:creationId xmlns:a16="http://schemas.microsoft.com/office/drawing/2014/main" id="{28EC8CAA-B084-54A8-F4D7-20CCE8661B12}"/>
              </a:ext>
            </a:extLst>
          </p:cNvPr>
          <p:cNvPicPr>
            <a:picLocks noChangeAspect="1"/>
          </p:cNvPicPr>
          <p:nvPr/>
        </p:nvPicPr>
        <p:blipFill rotWithShape="1">
          <a:blip r:embed="rId2"/>
          <a:srcRect t="13948"/>
          <a:stretch/>
        </p:blipFill>
        <p:spPr>
          <a:xfrm>
            <a:off x="9271000" y="5181600"/>
            <a:ext cx="1089754" cy="918082"/>
          </a:xfrm>
          <a:prstGeom prst="rect">
            <a:avLst/>
          </a:prstGeom>
        </p:spPr>
      </p:pic>
      <p:pic>
        <p:nvPicPr>
          <p:cNvPr id="8" name="Picture 7">
            <a:extLst>
              <a:ext uri="{FF2B5EF4-FFF2-40B4-BE49-F238E27FC236}">
                <a16:creationId xmlns:a16="http://schemas.microsoft.com/office/drawing/2014/main" id="{6F7AA8DE-37CD-52C9-2859-52106635ADA2}"/>
              </a:ext>
            </a:extLst>
          </p:cNvPr>
          <p:cNvPicPr>
            <a:picLocks noChangeAspect="1"/>
          </p:cNvPicPr>
          <p:nvPr/>
        </p:nvPicPr>
        <p:blipFill>
          <a:blip r:embed="rId3"/>
          <a:stretch>
            <a:fillRect/>
          </a:stretch>
        </p:blipFill>
        <p:spPr>
          <a:xfrm>
            <a:off x="1879600" y="304800"/>
            <a:ext cx="9600132" cy="6618813"/>
          </a:xfrm>
          <a:prstGeom prst="rect">
            <a:avLst/>
          </a:prstGeom>
        </p:spPr>
      </p:pic>
      <p:sp>
        <p:nvSpPr>
          <p:cNvPr id="11" name="TextBox 10">
            <a:extLst>
              <a:ext uri="{FF2B5EF4-FFF2-40B4-BE49-F238E27FC236}">
                <a16:creationId xmlns:a16="http://schemas.microsoft.com/office/drawing/2014/main" id="{5F66C75C-113D-D288-ED50-5A0510D28F18}"/>
              </a:ext>
            </a:extLst>
          </p:cNvPr>
          <p:cNvSpPr txBox="1"/>
          <p:nvPr/>
        </p:nvSpPr>
        <p:spPr>
          <a:xfrm>
            <a:off x="11709400" y="2689104"/>
            <a:ext cx="2007212" cy="923330"/>
          </a:xfrm>
          <a:prstGeom prst="rect">
            <a:avLst/>
          </a:prstGeom>
          <a:noFill/>
          <a:ln>
            <a:solidFill>
              <a:schemeClr val="tx1"/>
            </a:solidFill>
          </a:ln>
        </p:spPr>
        <p:txBody>
          <a:bodyPr wrap="square">
            <a:spAutoFit/>
          </a:bodyPr>
          <a:lstStyle/>
          <a:p>
            <a:pPr algn="ctr"/>
            <a:r>
              <a:rPr lang="en-US" dirty="0">
                <a:latin typeface="+mj-lt"/>
              </a:rPr>
              <a:t>Website: eap.ndbh.com</a:t>
            </a:r>
          </a:p>
          <a:p>
            <a:pPr algn="ctr"/>
            <a:r>
              <a:rPr lang="en-US" dirty="0">
                <a:latin typeface="+mj-lt"/>
              </a:rPr>
              <a:t>Code: Stetson</a:t>
            </a:r>
          </a:p>
        </p:txBody>
      </p:sp>
    </p:spTree>
    <p:extLst>
      <p:ext uri="{BB962C8B-B14F-4D97-AF65-F5344CB8AC3E}">
        <p14:creationId xmlns:p14="http://schemas.microsoft.com/office/powerpoint/2010/main" val="1210531729"/>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Employee Assistance Program (EAP)</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46</a:t>
            </a:fld>
            <a:endParaRPr lang="en-US"/>
          </a:p>
        </p:txBody>
      </p:sp>
      <p:pic>
        <p:nvPicPr>
          <p:cNvPr id="9" name="Picture 8">
            <a:extLst>
              <a:ext uri="{FF2B5EF4-FFF2-40B4-BE49-F238E27FC236}">
                <a16:creationId xmlns:a16="http://schemas.microsoft.com/office/drawing/2014/main" id="{28EC8CAA-B084-54A8-F4D7-20CCE8661B12}"/>
              </a:ext>
            </a:extLst>
          </p:cNvPr>
          <p:cNvPicPr>
            <a:picLocks noChangeAspect="1"/>
          </p:cNvPicPr>
          <p:nvPr/>
        </p:nvPicPr>
        <p:blipFill rotWithShape="1">
          <a:blip r:embed="rId2"/>
          <a:srcRect t="13948"/>
          <a:stretch/>
        </p:blipFill>
        <p:spPr>
          <a:xfrm>
            <a:off x="9271000" y="5181600"/>
            <a:ext cx="1089754" cy="918082"/>
          </a:xfrm>
          <a:prstGeom prst="rect">
            <a:avLst/>
          </a:prstGeom>
        </p:spPr>
      </p:pic>
      <p:pic>
        <p:nvPicPr>
          <p:cNvPr id="4" name="Picture 3">
            <a:extLst>
              <a:ext uri="{FF2B5EF4-FFF2-40B4-BE49-F238E27FC236}">
                <a16:creationId xmlns:a16="http://schemas.microsoft.com/office/drawing/2014/main" id="{3B74D18A-1ED3-B819-55B9-8CD2315883F8}"/>
              </a:ext>
            </a:extLst>
          </p:cNvPr>
          <p:cNvPicPr>
            <a:picLocks noChangeAspect="1"/>
          </p:cNvPicPr>
          <p:nvPr/>
        </p:nvPicPr>
        <p:blipFill>
          <a:blip r:embed="rId3"/>
          <a:stretch>
            <a:fillRect/>
          </a:stretch>
        </p:blipFill>
        <p:spPr>
          <a:xfrm>
            <a:off x="84137" y="457200"/>
            <a:ext cx="13649325" cy="6362700"/>
          </a:xfrm>
          <a:prstGeom prst="rect">
            <a:avLst/>
          </a:prstGeom>
        </p:spPr>
      </p:pic>
    </p:spTree>
    <p:extLst>
      <p:ext uri="{BB962C8B-B14F-4D97-AF65-F5344CB8AC3E}">
        <p14:creationId xmlns:p14="http://schemas.microsoft.com/office/powerpoint/2010/main" val="81681778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Employee Assistance Program (EAP)</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47</a:t>
            </a:fld>
            <a:endParaRPr lang="en-US"/>
          </a:p>
        </p:txBody>
      </p:sp>
      <p:pic>
        <p:nvPicPr>
          <p:cNvPr id="9" name="Picture 8">
            <a:extLst>
              <a:ext uri="{FF2B5EF4-FFF2-40B4-BE49-F238E27FC236}">
                <a16:creationId xmlns:a16="http://schemas.microsoft.com/office/drawing/2014/main" id="{28EC8CAA-B084-54A8-F4D7-20CCE8661B12}"/>
              </a:ext>
            </a:extLst>
          </p:cNvPr>
          <p:cNvPicPr>
            <a:picLocks noChangeAspect="1"/>
          </p:cNvPicPr>
          <p:nvPr/>
        </p:nvPicPr>
        <p:blipFill rotWithShape="1">
          <a:blip r:embed="rId2"/>
          <a:srcRect t="13948"/>
          <a:stretch/>
        </p:blipFill>
        <p:spPr>
          <a:xfrm>
            <a:off x="9271000" y="5181600"/>
            <a:ext cx="1089754" cy="918082"/>
          </a:xfrm>
          <a:prstGeom prst="rect">
            <a:avLst/>
          </a:prstGeom>
        </p:spPr>
      </p:pic>
      <p:sp>
        <p:nvSpPr>
          <p:cNvPr id="11" name="TextBox 10">
            <a:extLst>
              <a:ext uri="{FF2B5EF4-FFF2-40B4-BE49-F238E27FC236}">
                <a16:creationId xmlns:a16="http://schemas.microsoft.com/office/drawing/2014/main" id="{5F66C75C-113D-D288-ED50-5A0510D28F18}"/>
              </a:ext>
            </a:extLst>
          </p:cNvPr>
          <p:cNvSpPr txBox="1"/>
          <p:nvPr/>
        </p:nvSpPr>
        <p:spPr>
          <a:xfrm>
            <a:off x="11709400" y="2689104"/>
            <a:ext cx="2007212" cy="923330"/>
          </a:xfrm>
          <a:prstGeom prst="rect">
            <a:avLst/>
          </a:prstGeom>
          <a:noFill/>
          <a:ln>
            <a:solidFill>
              <a:schemeClr val="tx1"/>
            </a:solidFill>
          </a:ln>
        </p:spPr>
        <p:txBody>
          <a:bodyPr wrap="square">
            <a:spAutoFit/>
          </a:bodyPr>
          <a:lstStyle/>
          <a:p>
            <a:pPr algn="ctr"/>
            <a:r>
              <a:rPr lang="en-US" dirty="0">
                <a:latin typeface="+mj-lt"/>
              </a:rPr>
              <a:t>Website: eap.ndbh.com</a:t>
            </a:r>
          </a:p>
          <a:p>
            <a:pPr algn="ctr"/>
            <a:r>
              <a:rPr lang="en-US" dirty="0">
                <a:latin typeface="+mj-lt"/>
              </a:rPr>
              <a:t>Code: Stetson</a:t>
            </a:r>
          </a:p>
        </p:txBody>
      </p:sp>
      <p:pic>
        <p:nvPicPr>
          <p:cNvPr id="6" name="Picture 5">
            <a:extLst>
              <a:ext uri="{FF2B5EF4-FFF2-40B4-BE49-F238E27FC236}">
                <a16:creationId xmlns:a16="http://schemas.microsoft.com/office/drawing/2014/main" id="{87E63D00-6F41-D59A-5CFC-C4609C4259D2}"/>
              </a:ext>
            </a:extLst>
          </p:cNvPr>
          <p:cNvPicPr>
            <a:picLocks noChangeAspect="1"/>
          </p:cNvPicPr>
          <p:nvPr/>
        </p:nvPicPr>
        <p:blipFill>
          <a:blip r:embed="rId3"/>
          <a:stretch>
            <a:fillRect/>
          </a:stretch>
        </p:blipFill>
        <p:spPr>
          <a:xfrm>
            <a:off x="2108200" y="228600"/>
            <a:ext cx="9241100" cy="7005591"/>
          </a:xfrm>
          <a:prstGeom prst="rect">
            <a:avLst/>
          </a:prstGeom>
        </p:spPr>
      </p:pic>
    </p:spTree>
    <p:extLst>
      <p:ext uri="{BB962C8B-B14F-4D97-AF65-F5344CB8AC3E}">
        <p14:creationId xmlns:p14="http://schemas.microsoft.com/office/powerpoint/2010/main" val="2472978988"/>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Travel Assistance Program</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48</a:t>
            </a:fld>
            <a:endParaRPr lang="en-US"/>
          </a:p>
        </p:txBody>
      </p:sp>
      <p:sp>
        <p:nvSpPr>
          <p:cNvPr id="2" name="Content Placeholder 2">
            <a:extLst>
              <a:ext uri="{FF2B5EF4-FFF2-40B4-BE49-F238E27FC236}">
                <a16:creationId xmlns:a16="http://schemas.microsoft.com/office/drawing/2014/main" id="{A34693D6-7DBF-C36B-1FCE-621792DAAD0F}"/>
              </a:ext>
            </a:extLst>
          </p:cNvPr>
          <p:cNvSpPr txBox="1">
            <a:spLocks/>
          </p:cNvSpPr>
          <p:nvPr/>
        </p:nvSpPr>
        <p:spPr>
          <a:xfrm>
            <a:off x="584200" y="1143000"/>
            <a:ext cx="9906000" cy="6172200"/>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r>
              <a:rPr lang="en-US" sz="1600" dirty="0">
                <a:solidFill>
                  <a:schemeClr val="bg1"/>
                </a:solidFill>
                <a:latin typeface="Arial (body)"/>
              </a:rPr>
              <a:t>Provided </a:t>
            </a:r>
            <a:r>
              <a:rPr lang="en-US" sz="1600" b="1" dirty="0">
                <a:solidFill>
                  <a:schemeClr val="bg1"/>
                </a:solidFill>
                <a:latin typeface="Arial (body)"/>
              </a:rPr>
              <a:t>by </a:t>
            </a:r>
            <a:r>
              <a:rPr lang="en-US" sz="1600" b="1" dirty="0" err="1">
                <a:solidFill>
                  <a:schemeClr val="bg1"/>
                </a:solidFill>
                <a:latin typeface="Arial (body)"/>
              </a:rPr>
              <a:t>USAble</a:t>
            </a:r>
            <a:r>
              <a:rPr lang="en-US" sz="1600" b="1" dirty="0">
                <a:solidFill>
                  <a:schemeClr val="bg1"/>
                </a:solidFill>
                <a:latin typeface="Arial (body)"/>
              </a:rPr>
              <a:t> </a:t>
            </a:r>
            <a:r>
              <a:rPr lang="en-US" sz="1600" dirty="0">
                <a:solidFill>
                  <a:schemeClr val="bg1"/>
                </a:solidFill>
                <a:latin typeface="Arial (body)"/>
              </a:rPr>
              <a:t>through</a:t>
            </a:r>
            <a:r>
              <a:rPr lang="en-US" sz="1600" b="1" dirty="0">
                <a:solidFill>
                  <a:schemeClr val="bg1"/>
                </a:solidFill>
                <a:latin typeface="Arial (body)"/>
              </a:rPr>
              <a:t> AXA Travel Assistance </a:t>
            </a:r>
          </a:p>
          <a:p>
            <a:pPr marL="285750" indent="-285750">
              <a:buClr>
                <a:schemeClr val="bg1"/>
              </a:buClr>
              <a:buFont typeface="Arial" panose="020B0604020202020204" pitchFamily="34" charset="0"/>
              <a:buChar char="•"/>
            </a:pPr>
            <a:r>
              <a:rPr lang="en-US" sz="1600" dirty="0">
                <a:solidFill>
                  <a:schemeClr val="bg1"/>
                </a:solidFill>
                <a:latin typeface="Arial (body)"/>
              </a:rPr>
              <a:t>No cost benefit to employees and your dependents when traveling more than 100 miles away from home</a:t>
            </a:r>
          </a:p>
          <a:p>
            <a:pPr marL="285750" indent="-285750">
              <a:buClr>
                <a:schemeClr val="bg1"/>
              </a:buClr>
              <a:buFont typeface="Arial" panose="020B0604020202020204" pitchFamily="34" charset="0"/>
              <a:buChar char="•"/>
            </a:pPr>
            <a:r>
              <a:rPr lang="en-US" sz="1600" dirty="0">
                <a:solidFill>
                  <a:schemeClr val="bg1"/>
                </a:solidFill>
                <a:latin typeface="Arial (body)"/>
              </a:rPr>
              <a:t>Support services 24 hours a day, 365 days a year</a:t>
            </a:r>
          </a:p>
          <a:p>
            <a:pPr marL="722345" lvl="1" indent="-285750">
              <a:buClr>
                <a:schemeClr val="bg1"/>
              </a:buClr>
            </a:pPr>
            <a:r>
              <a:rPr lang="en-US" sz="1600" b="1" dirty="0">
                <a:solidFill>
                  <a:schemeClr val="bg1"/>
                </a:solidFill>
                <a:latin typeface="Arial (body)"/>
              </a:rPr>
              <a:t>Travel Services:</a:t>
            </a:r>
          </a:p>
          <a:p>
            <a:pPr marL="1067782" lvl="2" indent="-285750">
              <a:buClr>
                <a:schemeClr val="bg1"/>
              </a:buClr>
            </a:pPr>
            <a:r>
              <a:rPr lang="en-US" sz="1600" dirty="0">
                <a:solidFill>
                  <a:schemeClr val="bg1"/>
                </a:solidFill>
                <a:latin typeface="Arial (body)"/>
              </a:rPr>
              <a:t>Lost documents and luggage assistance</a:t>
            </a:r>
          </a:p>
          <a:p>
            <a:pPr marL="1067782" lvl="2" indent="-285750">
              <a:buClr>
                <a:schemeClr val="bg1"/>
              </a:buClr>
            </a:pPr>
            <a:r>
              <a:rPr lang="en-US" sz="1600" dirty="0">
                <a:solidFill>
                  <a:schemeClr val="bg1"/>
                </a:solidFill>
                <a:latin typeface="Arial (body)"/>
              </a:rPr>
              <a:t>Emergency cash/bail assistance</a:t>
            </a:r>
          </a:p>
          <a:p>
            <a:pPr marL="1067782" lvl="2" indent="-285750">
              <a:buClr>
                <a:schemeClr val="bg1"/>
              </a:buClr>
            </a:pPr>
            <a:r>
              <a:rPr lang="en-US" sz="1600" dirty="0">
                <a:solidFill>
                  <a:schemeClr val="bg1"/>
                </a:solidFill>
                <a:latin typeface="Arial (body)"/>
              </a:rPr>
              <a:t>Telephone interpretation</a:t>
            </a:r>
          </a:p>
          <a:p>
            <a:pPr marL="1067782" lvl="2" indent="-285750">
              <a:buClr>
                <a:schemeClr val="bg1"/>
              </a:buClr>
            </a:pPr>
            <a:r>
              <a:rPr lang="en-US" sz="1600" dirty="0">
                <a:solidFill>
                  <a:schemeClr val="bg1"/>
                </a:solidFill>
                <a:latin typeface="Arial (body)"/>
              </a:rPr>
              <a:t>Legal referrals</a:t>
            </a:r>
          </a:p>
          <a:p>
            <a:pPr marL="1067782" lvl="2" indent="-285750">
              <a:buClr>
                <a:schemeClr val="bg1"/>
              </a:buClr>
            </a:pPr>
            <a:r>
              <a:rPr lang="en-US" sz="1600" dirty="0">
                <a:solidFill>
                  <a:schemeClr val="bg1"/>
                </a:solidFill>
                <a:latin typeface="Arial (body)"/>
              </a:rPr>
              <a:t>Pre-trip and cultural information</a:t>
            </a:r>
          </a:p>
          <a:p>
            <a:pPr marL="1067782" lvl="2" indent="-285750">
              <a:buClr>
                <a:schemeClr val="bg1"/>
              </a:buClr>
            </a:pPr>
            <a:r>
              <a:rPr lang="en-US" sz="1600" dirty="0">
                <a:solidFill>
                  <a:schemeClr val="bg1"/>
                </a:solidFill>
                <a:latin typeface="Arial (body)"/>
              </a:rPr>
              <a:t>Vaccination recommendations</a:t>
            </a:r>
          </a:p>
          <a:p>
            <a:pPr marL="722345" lvl="1" indent="-285750">
              <a:buClr>
                <a:schemeClr val="bg1"/>
              </a:buClr>
            </a:pPr>
            <a:r>
              <a:rPr lang="en-US" sz="1600" b="1" dirty="0">
                <a:solidFill>
                  <a:schemeClr val="bg1"/>
                </a:solidFill>
                <a:latin typeface="Arial (body)"/>
              </a:rPr>
              <a:t>Medical Transportation / Assistance Services:</a:t>
            </a:r>
          </a:p>
          <a:p>
            <a:pPr marL="1067782" lvl="2" indent="-285750">
              <a:buClr>
                <a:schemeClr val="bg1"/>
              </a:buClr>
            </a:pPr>
            <a:r>
              <a:rPr lang="en-US" sz="1600" dirty="0">
                <a:solidFill>
                  <a:schemeClr val="bg1"/>
                </a:solidFill>
                <a:latin typeface="Arial (body)"/>
              </a:rPr>
              <a:t>Medical and dental referrals</a:t>
            </a:r>
          </a:p>
          <a:p>
            <a:pPr marL="1067782" lvl="2" indent="-285750">
              <a:buClr>
                <a:schemeClr val="bg1"/>
              </a:buClr>
            </a:pPr>
            <a:r>
              <a:rPr lang="en-US" sz="1600" dirty="0">
                <a:solidFill>
                  <a:schemeClr val="bg1"/>
                </a:solidFill>
                <a:latin typeface="Arial (body)"/>
              </a:rPr>
              <a:t>Medical evacuation or repatriation</a:t>
            </a:r>
          </a:p>
          <a:p>
            <a:pPr marL="1067782" lvl="2" indent="-285750">
              <a:buClr>
                <a:schemeClr val="bg1"/>
              </a:buClr>
            </a:pPr>
            <a:r>
              <a:rPr lang="en-US" sz="1600" dirty="0">
                <a:solidFill>
                  <a:schemeClr val="bg1"/>
                </a:solidFill>
                <a:latin typeface="Arial (body)"/>
              </a:rPr>
              <a:t>Hospital admission and critical care monitoring</a:t>
            </a:r>
          </a:p>
          <a:p>
            <a:pPr marL="1067782" lvl="2" indent="-285750">
              <a:buClr>
                <a:schemeClr val="bg1"/>
              </a:buClr>
            </a:pPr>
            <a:r>
              <a:rPr lang="en-US" sz="1600" dirty="0">
                <a:solidFill>
                  <a:schemeClr val="bg1"/>
                </a:solidFill>
                <a:latin typeface="Arial (body)"/>
              </a:rPr>
              <a:t>Dispatch of prescription medications</a:t>
            </a:r>
          </a:p>
        </p:txBody>
      </p:sp>
      <p:sp>
        <p:nvSpPr>
          <p:cNvPr id="4" name="Rectangle 3">
            <a:extLst>
              <a:ext uri="{FF2B5EF4-FFF2-40B4-BE49-F238E27FC236}">
                <a16:creationId xmlns:a16="http://schemas.microsoft.com/office/drawing/2014/main" id="{7A6829B7-5130-850F-9C1F-B3BE2976CBDE}"/>
              </a:ext>
            </a:extLst>
          </p:cNvPr>
          <p:cNvSpPr/>
          <p:nvPr/>
        </p:nvSpPr>
        <p:spPr>
          <a:xfrm>
            <a:off x="7188820" y="3048000"/>
            <a:ext cx="5663580" cy="2209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31D3E81-4BB0-26FF-7421-070E3AAEF4E4}"/>
              </a:ext>
            </a:extLst>
          </p:cNvPr>
          <p:cNvSpPr txBox="1"/>
          <p:nvPr/>
        </p:nvSpPr>
        <p:spPr>
          <a:xfrm>
            <a:off x="7265020" y="3276600"/>
            <a:ext cx="5486400" cy="1631216"/>
          </a:xfrm>
          <a:prstGeom prst="rect">
            <a:avLst/>
          </a:prstGeom>
          <a:solidFill>
            <a:schemeClr val="bg1"/>
          </a:solidFill>
        </p:spPr>
        <p:txBody>
          <a:bodyPr wrap="square" rtlCol="0">
            <a:spAutoFit/>
          </a:bodyPr>
          <a:lstStyle/>
          <a:p>
            <a:pPr marL="0" indent="0" algn="ctr">
              <a:buNone/>
            </a:pPr>
            <a:r>
              <a:rPr lang="en-US" sz="2000" b="1" u="sng" dirty="0">
                <a:solidFill>
                  <a:srgbClr val="3B8729"/>
                </a:solidFill>
                <a:latin typeface="Arial (body) "/>
                <a:cs typeface="Arial" panose="020B0604020202020204" pitchFamily="34" charset="0"/>
              </a:rPr>
              <a:t>Contact Information</a:t>
            </a:r>
            <a:endParaRPr lang="en-US" sz="2000" b="1" dirty="0">
              <a:solidFill>
                <a:srgbClr val="3B8729"/>
              </a:solidFill>
              <a:latin typeface="Arial (body) "/>
              <a:cs typeface="Arial" panose="020B0604020202020204" pitchFamily="34" charset="0"/>
            </a:endParaRPr>
          </a:p>
          <a:p>
            <a:pPr marL="0" indent="0" algn="ctr">
              <a:buNone/>
            </a:pPr>
            <a:r>
              <a:rPr lang="en-US" sz="2000" b="1" dirty="0">
                <a:solidFill>
                  <a:srgbClr val="3B8729"/>
                </a:solidFill>
                <a:latin typeface="Arial (body) "/>
                <a:cs typeface="Arial" panose="020B0604020202020204" pitchFamily="34" charset="0"/>
              </a:rPr>
              <a:t>1 (866)-384-2786 </a:t>
            </a:r>
          </a:p>
          <a:p>
            <a:pPr marL="0" indent="0" algn="ctr">
              <a:buNone/>
            </a:pPr>
            <a:r>
              <a:rPr lang="en-US" sz="2000" b="1" dirty="0">
                <a:solidFill>
                  <a:srgbClr val="3B8729"/>
                </a:solidFill>
                <a:latin typeface="Arial (body) "/>
                <a:cs typeface="Arial" panose="020B0604020202020204" pitchFamily="34" charset="0"/>
              </a:rPr>
              <a:t>OR</a:t>
            </a:r>
          </a:p>
          <a:p>
            <a:pPr marL="0" indent="0" algn="ctr">
              <a:buNone/>
            </a:pPr>
            <a:r>
              <a:rPr lang="en-US" sz="2000" b="1" dirty="0">
                <a:solidFill>
                  <a:srgbClr val="3B8729"/>
                </a:solidFill>
                <a:latin typeface="Arial (body) "/>
                <a:cs typeface="Arial" panose="020B0604020202020204" pitchFamily="34" charset="0"/>
              </a:rPr>
              <a:t>1 (630)-616-4536 (collect)</a:t>
            </a:r>
          </a:p>
          <a:p>
            <a:pPr algn="ctr"/>
            <a:r>
              <a:rPr lang="en-US" sz="2000" b="1" dirty="0">
                <a:solidFill>
                  <a:srgbClr val="3B8729"/>
                </a:solidFill>
                <a:latin typeface="Arial (body) "/>
              </a:rPr>
              <a:t>Medassist-usa@axa-assistance.us</a:t>
            </a:r>
          </a:p>
        </p:txBody>
      </p:sp>
    </p:spTree>
    <p:extLst>
      <p:ext uri="{BB962C8B-B14F-4D97-AF65-F5344CB8AC3E}">
        <p14:creationId xmlns:p14="http://schemas.microsoft.com/office/powerpoint/2010/main" val="289349991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Flexible Spending Account – Changing to Medcom for 2025</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49</a:t>
            </a:fld>
            <a:endParaRPr lang="en-US"/>
          </a:p>
        </p:txBody>
      </p:sp>
      <p:sp>
        <p:nvSpPr>
          <p:cNvPr id="2" name="Content Placeholder 2">
            <a:extLst>
              <a:ext uri="{FF2B5EF4-FFF2-40B4-BE49-F238E27FC236}">
                <a16:creationId xmlns:a16="http://schemas.microsoft.com/office/drawing/2014/main" id="{A34693D6-7DBF-C36B-1FCE-621792DAAD0F}"/>
              </a:ext>
            </a:extLst>
          </p:cNvPr>
          <p:cNvSpPr txBox="1">
            <a:spLocks/>
          </p:cNvSpPr>
          <p:nvPr/>
        </p:nvSpPr>
        <p:spPr>
          <a:xfrm>
            <a:off x="584200" y="1143000"/>
            <a:ext cx="12801600" cy="4800600"/>
          </a:xfrm>
          <a:prstGeom prst="rect">
            <a:avLst/>
          </a:prstGeom>
        </p:spPr>
        <p:txBody>
          <a:bodyPr>
            <a:noAutofit/>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algn="ctr"/>
            <a:r>
              <a:rPr lang="en-US" sz="2400" b="1" u="sng" dirty="0">
                <a:solidFill>
                  <a:schemeClr val="bg1"/>
                </a:solidFill>
                <a:latin typeface="Arial (body)"/>
              </a:rPr>
              <a:t>You will get a new debit card in the mail</a:t>
            </a:r>
          </a:p>
          <a:p>
            <a:pPr marL="285750" indent="-285750">
              <a:buClr>
                <a:schemeClr val="bg1"/>
              </a:buClr>
              <a:buFont typeface="Arial" panose="020B0604020202020204" pitchFamily="34" charset="0"/>
              <a:buChar char="•"/>
            </a:pPr>
            <a:r>
              <a:rPr lang="en-US" sz="2000" b="1" dirty="0">
                <a:solidFill>
                  <a:schemeClr val="bg1"/>
                </a:solidFill>
                <a:latin typeface="Arial (body)"/>
              </a:rPr>
              <a:t>Medical FSA</a:t>
            </a:r>
          </a:p>
          <a:p>
            <a:pPr marL="722345" lvl="1" indent="-285750">
              <a:buClr>
                <a:schemeClr val="bg1"/>
              </a:buClr>
            </a:pPr>
            <a:r>
              <a:rPr lang="en-US" sz="1600" dirty="0">
                <a:solidFill>
                  <a:schemeClr val="bg1"/>
                </a:solidFill>
                <a:latin typeface="Arial (body)"/>
              </a:rPr>
              <a:t>Contribute up to $4,300 pre-tax to spend on any qualified medical expenses in 2025</a:t>
            </a:r>
          </a:p>
          <a:p>
            <a:pPr marL="1067782" lvl="2" indent="-285750">
              <a:buClr>
                <a:schemeClr val="bg1"/>
              </a:buClr>
            </a:pPr>
            <a:r>
              <a:rPr lang="en-US" sz="1600" dirty="0">
                <a:solidFill>
                  <a:schemeClr val="bg1"/>
                </a:solidFill>
                <a:latin typeface="Arial (body)"/>
              </a:rPr>
              <a:t>Deductibles, copays, coinsurance, Rx</a:t>
            </a:r>
          </a:p>
          <a:p>
            <a:pPr marL="1067782" lvl="2" indent="-285750">
              <a:buClr>
                <a:schemeClr val="bg1"/>
              </a:buClr>
            </a:pPr>
            <a:r>
              <a:rPr lang="en-US" sz="1600" dirty="0">
                <a:solidFill>
                  <a:schemeClr val="bg1"/>
                </a:solidFill>
                <a:latin typeface="Arial (body)"/>
              </a:rPr>
              <a:t>Dental and vision expenses</a:t>
            </a:r>
          </a:p>
          <a:p>
            <a:pPr marL="1067782" lvl="2" indent="-285750">
              <a:buClr>
                <a:schemeClr val="bg1"/>
              </a:buClr>
            </a:pPr>
            <a:r>
              <a:rPr lang="en-US" sz="1600" dirty="0">
                <a:solidFill>
                  <a:schemeClr val="bg1"/>
                </a:solidFill>
                <a:latin typeface="Arial (body)"/>
              </a:rPr>
              <a:t>Some expenses not covered by health insurance (see publication 502 on irs.gov for full list)</a:t>
            </a:r>
          </a:p>
          <a:p>
            <a:pPr marL="1067782" lvl="2" indent="-285750">
              <a:buClr>
                <a:schemeClr val="bg1"/>
              </a:buClr>
            </a:pPr>
            <a:r>
              <a:rPr lang="en-US" sz="1600" dirty="0">
                <a:solidFill>
                  <a:schemeClr val="bg1"/>
                </a:solidFill>
                <a:latin typeface="Arial (body)"/>
              </a:rPr>
              <a:t>For yourself and any of your tax dependents regardless of whether they are on your plan</a:t>
            </a:r>
          </a:p>
          <a:p>
            <a:pPr marL="722345" lvl="1" indent="-285750">
              <a:buClr>
                <a:schemeClr val="bg1"/>
              </a:buClr>
            </a:pPr>
            <a:r>
              <a:rPr lang="en-US" sz="1600" dirty="0">
                <a:solidFill>
                  <a:schemeClr val="bg1"/>
                </a:solidFill>
                <a:latin typeface="Arial (body)"/>
              </a:rPr>
              <a:t>Roll over up to $640 to use in 2026</a:t>
            </a:r>
          </a:p>
          <a:p>
            <a:pPr marL="722345" lvl="1" indent="-285750">
              <a:buClr>
                <a:schemeClr val="bg1"/>
              </a:buClr>
            </a:pPr>
            <a:endParaRPr lang="en-US" sz="1600" dirty="0">
              <a:solidFill>
                <a:schemeClr val="bg1"/>
              </a:solidFill>
              <a:latin typeface="Arial (body)"/>
            </a:endParaRPr>
          </a:p>
          <a:p>
            <a:pPr marL="285750" indent="-285750">
              <a:buClr>
                <a:schemeClr val="bg1"/>
              </a:buClr>
              <a:buFont typeface="Arial" panose="020B0604020202020204" pitchFamily="34" charset="0"/>
              <a:buChar char="•"/>
            </a:pPr>
            <a:r>
              <a:rPr lang="en-US" sz="1600" dirty="0">
                <a:solidFill>
                  <a:schemeClr val="bg1"/>
                </a:solidFill>
                <a:latin typeface="Arial (body)"/>
              </a:rPr>
              <a:t>Dependent Care FSA</a:t>
            </a:r>
          </a:p>
          <a:p>
            <a:pPr marL="722345" lvl="1" indent="-285750">
              <a:buClr>
                <a:schemeClr val="bg1"/>
              </a:buClr>
            </a:pPr>
            <a:r>
              <a:rPr lang="en-US" sz="1600" dirty="0">
                <a:solidFill>
                  <a:schemeClr val="bg1"/>
                </a:solidFill>
                <a:latin typeface="Arial (body)"/>
              </a:rPr>
              <a:t>Contribute up to $5,000 pre-tax to spend on any qualified child care expenses in 2025</a:t>
            </a:r>
          </a:p>
          <a:p>
            <a:pPr marL="722345" lvl="1" indent="-285750">
              <a:buClr>
                <a:schemeClr val="bg1"/>
              </a:buClr>
            </a:pPr>
            <a:endParaRPr lang="en-US" sz="1600" dirty="0">
              <a:solidFill>
                <a:schemeClr val="bg1"/>
              </a:solidFill>
              <a:latin typeface="Arial (body)"/>
            </a:endParaRPr>
          </a:p>
          <a:p>
            <a:pPr algn="ctr">
              <a:buClr>
                <a:schemeClr val="bg1"/>
              </a:buClr>
            </a:pPr>
            <a:r>
              <a:rPr lang="en-US" sz="2000" dirty="0">
                <a:solidFill>
                  <a:schemeClr val="bg1"/>
                </a:solidFill>
                <a:latin typeface="Arial (body)"/>
              </a:rPr>
              <a:t>Note: Due to the change in FSA administrators, 2024 rollover funds will not e available until late April 2025</a:t>
            </a:r>
          </a:p>
          <a:p>
            <a:pPr marL="285750" indent="-285750">
              <a:buClr>
                <a:schemeClr val="bg1"/>
              </a:buClr>
              <a:buFont typeface="Arial" panose="020B0604020202020204" pitchFamily="34" charset="0"/>
              <a:buChar char="•"/>
            </a:pPr>
            <a:endParaRPr lang="en-US" sz="1600" dirty="0">
              <a:solidFill>
                <a:schemeClr val="bg1"/>
              </a:solidFill>
              <a:latin typeface="Arial (body)"/>
            </a:endParaRPr>
          </a:p>
          <a:p>
            <a:endParaRPr lang="en-US" sz="1600" dirty="0">
              <a:solidFill>
                <a:schemeClr val="bg1"/>
              </a:solidFill>
              <a:latin typeface="Arial (body)"/>
            </a:endParaRPr>
          </a:p>
        </p:txBody>
      </p:sp>
    </p:spTree>
    <p:extLst>
      <p:ext uri="{BB962C8B-B14F-4D97-AF65-F5344CB8AC3E}">
        <p14:creationId xmlns:p14="http://schemas.microsoft.com/office/powerpoint/2010/main" val="153017757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Medical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5</a:t>
            </a:fld>
            <a:endParaRPr lang="en-US"/>
          </a:p>
        </p:txBody>
      </p:sp>
      <p:graphicFrame>
        <p:nvGraphicFramePr>
          <p:cNvPr id="2" name="Table 1">
            <a:extLst>
              <a:ext uri="{FF2B5EF4-FFF2-40B4-BE49-F238E27FC236}">
                <a16:creationId xmlns:a16="http://schemas.microsoft.com/office/drawing/2014/main" id="{0A593B38-E394-58A7-3B7D-340B45BA6EAF}"/>
              </a:ext>
            </a:extLst>
          </p:cNvPr>
          <p:cNvGraphicFramePr>
            <a:graphicFrameLocks noGrp="1"/>
          </p:cNvGraphicFramePr>
          <p:nvPr>
            <p:extLst>
              <p:ext uri="{D42A27DB-BD31-4B8C-83A1-F6EECF244321}">
                <p14:modId xmlns:p14="http://schemas.microsoft.com/office/powerpoint/2010/main" val="3374958176"/>
              </p:ext>
            </p:extLst>
          </p:nvPr>
        </p:nvGraphicFramePr>
        <p:xfrm>
          <a:off x="660400" y="1371600"/>
          <a:ext cx="11811000" cy="5367528"/>
        </p:xfrm>
        <a:graphic>
          <a:graphicData uri="http://schemas.openxmlformats.org/drawingml/2006/table">
            <a:tbl>
              <a:tblPr firstRow="1" bandRow="1">
                <a:tableStyleId>{7DF18680-E054-41AD-8BC1-D1AEF772440D}</a:tableStyleId>
              </a:tblPr>
              <a:tblGrid>
                <a:gridCol w="3937000">
                  <a:extLst>
                    <a:ext uri="{9D8B030D-6E8A-4147-A177-3AD203B41FA5}">
                      <a16:colId xmlns:a16="http://schemas.microsoft.com/office/drawing/2014/main" val="354846853"/>
                    </a:ext>
                  </a:extLst>
                </a:gridCol>
                <a:gridCol w="3937000">
                  <a:extLst>
                    <a:ext uri="{9D8B030D-6E8A-4147-A177-3AD203B41FA5}">
                      <a16:colId xmlns:a16="http://schemas.microsoft.com/office/drawing/2014/main" val="2673082942"/>
                    </a:ext>
                  </a:extLst>
                </a:gridCol>
                <a:gridCol w="3937000">
                  <a:extLst>
                    <a:ext uri="{9D8B030D-6E8A-4147-A177-3AD203B41FA5}">
                      <a16:colId xmlns:a16="http://schemas.microsoft.com/office/drawing/2014/main" val="2945751379"/>
                    </a:ext>
                  </a:extLst>
                </a:gridCol>
              </a:tblGrid>
              <a:tr h="628650">
                <a:tc>
                  <a:txBody>
                    <a:bodyPr/>
                    <a:lstStyle/>
                    <a:p>
                      <a:endParaRPr lang="en-US" dirty="0"/>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 Care </a:t>
                      </a:r>
                    </a:p>
                    <a:p>
                      <a:pPr algn="ctr"/>
                      <a:r>
                        <a:rPr lang="en-US" dirty="0"/>
                        <a:t>HMO Plan</a:t>
                      </a: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BlueOptions </a:t>
                      </a:r>
                    </a:p>
                    <a:p>
                      <a:pPr algn="ctr"/>
                      <a:r>
                        <a:rPr lang="en-US" dirty="0"/>
                        <a:t>PPO Plan</a:t>
                      </a:r>
                    </a:p>
                  </a:txBody>
                  <a:tcP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extLst>
                  <a:ext uri="{0D108BD9-81ED-4DB2-BD59-A6C34878D82A}">
                    <a16:rowId xmlns:a16="http://schemas.microsoft.com/office/drawing/2014/main" val="724748248"/>
                  </a:ext>
                </a:extLst>
              </a:tr>
              <a:tr h="628650">
                <a:tc>
                  <a:txBody>
                    <a:bodyPr/>
                    <a:lstStyle/>
                    <a:p>
                      <a:r>
                        <a:rPr lang="en-US" dirty="0">
                          <a:solidFill>
                            <a:srgbClr val="3B8729"/>
                          </a:solidFill>
                        </a:rPr>
                        <a:t>Inpatient Hospital</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$1,000 per day</a:t>
                      </a:r>
                    </a:p>
                    <a:p>
                      <a:pPr algn="ctr"/>
                      <a:r>
                        <a:rPr lang="en-US" dirty="0">
                          <a:solidFill>
                            <a:srgbClr val="3B8729"/>
                          </a:solidFill>
                        </a:rPr>
                        <a:t>(days 1 – 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Ded + Coins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153331836"/>
                  </a:ext>
                </a:extLst>
              </a:tr>
              <a:tr h="628650">
                <a:tc>
                  <a:txBody>
                    <a:bodyPr/>
                    <a:lstStyle/>
                    <a:p>
                      <a:r>
                        <a:rPr lang="en-US" dirty="0">
                          <a:solidFill>
                            <a:srgbClr val="3B8729"/>
                          </a:solidFill>
                        </a:rPr>
                        <a:t>Outpatient Hospital</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$400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Ded + Coins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223322106"/>
                  </a:ext>
                </a:extLst>
              </a:tr>
              <a:tr h="628650">
                <a:tc>
                  <a:txBody>
                    <a:bodyPr/>
                    <a:lstStyle/>
                    <a:p>
                      <a:r>
                        <a:rPr lang="en-US" dirty="0">
                          <a:solidFill>
                            <a:srgbClr val="3B8729"/>
                          </a:solidFill>
                        </a:rPr>
                        <a:t>Ambulatory Surgical Center</a:t>
                      </a:r>
                      <a:endParaRPr lang="en-US" sz="1600" dirty="0">
                        <a:solidFill>
                          <a:srgbClr val="3B8729"/>
                        </a:solidFill>
                      </a:endParaRP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$400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$350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244966053"/>
                  </a:ext>
                </a:extLst>
              </a:tr>
              <a:tr h="628650">
                <a:tc>
                  <a:txBody>
                    <a:bodyPr/>
                    <a:lstStyle/>
                    <a:p>
                      <a:r>
                        <a:rPr lang="en-US" dirty="0">
                          <a:solidFill>
                            <a:srgbClr val="3B8729"/>
                          </a:solidFill>
                        </a:rPr>
                        <a:t>Advanced Imaging Services</a:t>
                      </a:r>
                      <a:endParaRPr lang="en-US" dirty="0">
                        <a:solidFill>
                          <a:srgbClr val="3B8729"/>
                        </a:solidFill>
                        <a:highlight>
                          <a:srgbClr val="FFFF00"/>
                        </a:highlight>
                      </a:endParaRPr>
                    </a:p>
                    <a:p>
                      <a:r>
                        <a:rPr lang="en-US" dirty="0">
                          <a:solidFill>
                            <a:srgbClr val="3B8729"/>
                          </a:solidFill>
                        </a:rPr>
                        <a:t>(MRI, CT, PET)</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$400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$300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873550900"/>
                  </a:ext>
                </a:extLst>
              </a:tr>
              <a:tr h="628650">
                <a:tc>
                  <a:txBody>
                    <a:bodyPr/>
                    <a:lstStyle/>
                    <a:p>
                      <a:r>
                        <a:rPr lang="en-US" dirty="0">
                          <a:solidFill>
                            <a:srgbClr val="3B8729"/>
                          </a:solidFill>
                        </a:rPr>
                        <a:t>Routine/Preventive Labs - Quest</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276037380"/>
                  </a:ext>
                </a:extLst>
              </a:tr>
              <a:tr h="628650">
                <a:tc>
                  <a:txBody>
                    <a:bodyPr/>
                    <a:lstStyle/>
                    <a:p>
                      <a:r>
                        <a:rPr lang="en-US" dirty="0">
                          <a:solidFill>
                            <a:srgbClr val="3B8729"/>
                          </a:solidFill>
                        </a:rPr>
                        <a:t>Diagnostic Labs - Quest</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989495183"/>
                  </a:ext>
                </a:extLst>
              </a:tr>
              <a:tr h="628650">
                <a:tc>
                  <a:txBody>
                    <a:bodyPr/>
                    <a:lstStyle/>
                    <a:p>
                      <a:r>
                        <a:rPr lang="en-US" dirty="0">
                          <a:solidFill>
                            <a:srgbClr val="3B8729"/>
                          </a:solidFill>
                        </a:rPr>
                        <a:t>X-Rays at Freestanding Radiology Center</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76765066"/>
                  </a:ext>
                </a:extLst>
              </a:tr>
            </a:tbl>
          </a:graphicData>
        </a:graphic>
      </p:graphicFrame>
    </p:spTree>
    <p:extLst>
      <p:ext uri="{BB962C8B-B14F-4D97-AF65-F5344CB8AC3E}">
        <p14:creationId xmlns:p14="http://schemas.microsoft.com/office/powerpoint/2010/main" val="257280961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660400" y="381000"/>
            <a:ext cx="12128782" cy="465064"/>
          </a:xfrm>
        </p:spPr>
        <p:txBody>
          <a:bodyPr/>
          <a:lstStyle/>
          <a:p>
            <a:r>
              <a:rPr lang="en-US" dirty="0">
                <a:solidFill>
                  <a:srgbClr val="095641"/>
                </a:solidFill>
                <a:latin typeface="+mj-lt"/>
              </a:rPr>
              <a:t>Reminders</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12"/>
          </p:nvPr>
        </p:nvSpPr>
        <p:spPr/>
        <p:txBody>
          <a:bodyPr/>
          <a:lstStyle/>
          <a:p>
            <a:r>
              <a:rPr lang="en-US"/>
              <a:t>BROWN &amp; BROWN  |  </a:t>
            </a:r>
            <a:fld id="{0BDBB283-31B7-430F-95E5-02359FF226F2}" type="slidenum">
              <a:rPr lang="en-US" smtClean="0"/>
              <a:pPr/>
              <a:t>50</a:t>
            </a:fld>
            <a:endParaRPr lang="en-US"/>
          </a:p>
        </p:txBody>
      </p:sp>
      <p:sp>
        <p:nvSpPr>
          <p:cNvPr id="8" name="Content Placeholder 2">
            <a:extLst>
              <a:ext uri="{FF2B5EF4-FFF2-40B4-BE49-F238E27FC236}">
                <a16:creationId xmlns:a16="http://schemas.microsoft.com/office/drawing/2014/main" id="{3F860A17-7283-E7C0-AB54-8603CE749293}"/>
              </a:ext>
            </a:extLst>
          </p:cNvPr>
          <p:cNvSpPr txBox="1">
            <a:spLocks/>
          </p:cNvSpPr>
          <p:nvPr/>
        </p:nvSpPr>
        <p:spPr>
          <a:xfrm>
            <a:off x="457200" y="1291590"/>
            <a:ext cx="12928600" cy="5109209"/>
          </a:xfrm>
          <a:prstGeom prst="rect">
            <a:avLst/>
          </a:prstGeom>
        </p:spPr>
        <p:txBody>
          <a:bodyPr>
            <a:normAutofit fontScale="92500" lnSpcReduction="10000"/>
          </a:bodyPr>
          <a:lstStyle>
            <a:lvl1pPr marL="0" indent="0" algn="l" defTabSz="1036507" rtl="0" eaLnBrk="1" latinLnBrk="0" hangingPunct="1">
              <a:lnSpc>
                <a:spcPct val="120000"/>
              </a:lnSpc>
              <a:spcBef>
                <a:spcPts val="1133"/>
              </a:spcBef>
              <a:buClr>
                <a:schemeClr val="accent3"/>
              </a:buClr>
              <a:buFont typeface="Arial" panose="020B0604020202020204" pitchFamily="34" charset="0"/>
              <a:buNone/>
              <a:defRPr sz="2116" kern="1200">
                <a:solidFill>
                  <a:schemeClr val="accent6"/>
                </a:solidFill>
                <a:latin typeface="Arial" panose="020B0604020202020204" pitchFamily="34" charset="0"/>
                <a:ea typeface="+mn-ea"/>
                <a:cs typeface="Arial" panose="020B0604020202020204" pitchFamily="34" charset="0"/>
              </a:defRPr>
            </a:lvl1pPr>
            <a:lvl2pPr marL="436595"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2pPr>
            <a:lvl3pPr marL="782032" indent="-263876" algn="l" defTabSz="1036507" rtl="0" eaLnBrk="1" latinLnBrk="0" hangingPunct="1">
              <a:lnSpc>
                <a:spcPct val="120000"/>
              </a:lnSpc>
              <a:spcBef>
                <a:spcPts val="567"/>
              </a:spcBef>
              <a:buClr>
                <a:schemeClr val="accent3"/>
              </a:buClr>
              <a:buFont typeface="Arial" panose="020B0604020202020204" pitchFamily="34" charset="0"/>
              <a:buChar char="‒"/>
              <a:defRPr sz="2116" kern="1200">
                <a:solidFill>
                  <a:schemeClr val="accent6"/>
                </a:solidFill>
                <a:latin typeface="Arial" panose="020B0604020202020204" pitchFamily="34" charset="0"/>
                <a:ea typeface="+mn-ea"/>
                <a:cs typeface="Arial" panose="020B0604020202020204" pitchFamily="34" charset="0"/>
              </a:defRPr>
            </a:lvl3pPr>
            <a:lvl4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4pPr>
            <a:lvl5pPr marL="1209031" indent="-254280" algn="l" defTabSz="1036507" rtl="0" eaLnBrk="1" latinLnBrk="0" hangingPunct="1">
              <a:lnSpc>
                <a:spcPct val="120000"/>
              </a:lnSpc>
              <a:spcBef>
                <a:spcPts val="567"/>
              </a:spcBef>
              <a:buClr>
                <a:schemeClr val="accent3"/>
              </a:buClr>
              <a:buFont typeface="Wingdings" panose="05000000000000000000" pitchFamily="2" charset="2"/>
              <a:buChar char="§"/>
              <a:defRPr sz="2116" kern="1200">
                <a:solidFill>
                  <a:schemeClr val="accent6"/>
                </a:solidFill>
                <a:latin typeface="Arial" panose="020B0604020202020204" pitchFamily="34" charset="0"/>
                <a:ea typeface="+mn-ea"/>
                <a:cs typeface="Arial" panose="020B0604020202020204" pitchFamily="34" charset="0"/>
              </a:defRPr>
            </a:lvl5pPr>
            <a:lvl6pPr marL="285039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647"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901"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5154" indent="-259126" algn="l" defTabSz="103650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solidFill>
                  <a:srgbClr val="095641"/>
                </a:solidFill>
              </a:rPr>
              <a:t>Take your time to review your options this open enrollment.</a:t>
            </a:r>
          </a:p>
          <a:p>
            <a:pPr marL="342900" indent="-342900">
              <a:buClr>
                <a:schemeClr val="bg1"/>
              </a:buClr>
              <a:buFont typeface="Arial" panose="020B0604020202020204" pitchFamily="34" charset="0"/>
              <a:buChar char="•"/>
            </a:pPr>
            <a:endParaRPr lang="en-US" dirty="0">
              <a:solidFill>
                <a:srgbClr val="095641"/>
              </a:solidFill>
            </a:endParaRPr>
          </a:p>
          <a:p>
            <a:pPr marL="342900" indent="-342900">
              <a:buClr>
                <a:schemeClr val="bg1"/>
              </a:buClr>
              <a:buFont typeface="Arial" panose="020B0604020202020204" pitchFamily="34" charset="0"/>
              <a:buChar char="•"/>
            </a:pPr>
            <a:r>
              <a:rPr lang="en-US" dirty="0">
                <a:solidFill>
                  <a:srgbClr val="095641"/>
                </a:solidFill>
              </a:rPr>
              <a:t>You will have the </a:t>
            </a:r>
            <a:r>
              <a:rPr lang="en-US" u="sng" dirty="0">
                <a:solidFill>
                  <a:srgbClr val="095641"/>
                </a:solidFill>
              </a:rPr>
              <a:t>full month of October </a:t>
            </a:r>
            <a:r>
              <a:rPr lang="en-US" dirty="0">
                <a:solidFill>
                  <a:srgbClr val="095641"/>
                </a:solidFill>
              </a:rPr>
              <a:t>to learn more about your benefits and to make your selections.</a:t>
            </a:r>
          </a:p>
          <a:p>
            <a:pPr marL="342900" indent="-342900">
              <a:buClr>
                <a:schemeClr val="bg1"/>
              </a:buClr>
              <a:buFont typeface="Arial" panose="020B0604020202020204" pitchFamily="34" charset="0"/>
              <a:buChar char="•"/>
            </a:pPr>
            <a:endParaRPr lang="en-US" dirty="0">
              <a:solidFill>
                <a:srgbClr val="095641"/>
              </a:solidFill>
            </a:endParaRPr>
          </a:p>
          <a:p>
            <a:pPr marL="342900" indent="-342900">
              <a:buClr>
                <a:schemeClr val="bg1"/>
              </a:buClr>
              <a:buFont typeface="Arial" panose="020B0604020202020204" pitchFamily="34" charset="0"/>
              <a:buChar char="•"/>
            </a:pPr>
            <a:r>
              <a:rPr lang="en-US" dirty="0">
                <a:solidFill>
                  <a:srgbClr val="095641"/>
                </a:solidFill>
              </a:rPr>
              <a:t>The Brown &amp; Brown team will be onsite to help you choose the plan that works best for you, answer your questions, and help you enroll through the Portal.</a:t>
            </a:r>
          </a:p>
          <a:p>
            <a:pPr marL="779495" lvl="1" indent="-342900">
              <a:buClr>
                <a:schemeClr val="bg1"/>
              </a:buClr>
            </a:pPr>
            <a:r>
              <a:rPr lang="en-US" dirty="0">
                <a:solidFill>
                  <a:srgbClr val="095641"/>
                </a:solidFill>
              </a:rPr>
              <a:t>DeLand: 10/18 9am-4:30pm Lynn Business Center</a:t>
            </a:r>
          </a:p>
          <a:p>
            <a:pPr marL="779495" lvl="1" indent="-342900">
              <a:buClr>
                <a:schemeClr val="bg1"/>
              </a:buClr>
            </a:pPr>
            <a:r>
              <a:rPr lang="en-US" dirty="0">
                <a:solidFill>
                  <a:srgbClr val="095641"/>
                </a:solidFill>
              </a:rPr>
              <a:t>COL: 10/16 9am-4:30pm SC 201</a:t>
            </a:r>
          </a:p>
          <a:p>
            <a:pPr lvl="1" indent="0">
              <a:buClr>
                <a:schemeClr val="bg1"/>
              </a:buClr>
              <a:buNone/>
            </a:pPr>
            <a:endParaRPr lang="en-US" dirty="0">
              <a:solidFill>
                <a:srgbClr val="095641"/>
              </a:solidFill>
            </a:endParaRPr>
          </a:p>
          <a:p>
            <a:pPr marL="342900" indent="-342900" algn="ctr">
              <a:buClr>
                <a:schemeClr val="bg1"/>
              </a:buClr>
              <a:buFont typeface="Arial" panose="020B0604020202020204" pitchFamily="34" charset="0"/>
              <a:buChar char="•"/>
            </a:pPr>
            <a:r>
              <a:rPr lang="en-US" b="1" dirty="0">
                <a:solidFill>
                  <a:srgbClr val="095641"/>
                </a:solidFill>
              </a:rPr>
              <a:t>This is an ACTIVE enrollment which means you must go into the Portal to make your elections. They will NOT carryover to 2025. The deadline to enroll is October 31</a:t>
            </a:r>
            <a:r>
              <a:rPr lang="en-US" b="1" baseline="30000" dirty="0">
                <a:solidFill>
                  <a:srgbClr val="095641"/>
                </a:solidFill>
              </a:rPr>
              <a:t>st</a:t>
            </a:r>
            <a:r>
              <a:rPr lang="en-US" b="1" dirty="0">
                <a:solidFill>
                  <a:srgbClr val="095641"/>
                </a:solidFill>
              </a:rPr>
              <a:t>, but we encourage you to take action before then.</a:t>
            </a:r>
          </a:p>
          <a:p>
            <a:pPr marL="779495" lvl="1" indent="-342900" algn="ctr">
              <a:buClr>
                <a:schemeClr val="bg1"/>
              </a:buClr>
            </a:pPr>
            <a:endParaRPr lang="en-US" b="1" dirty="0">
              <a:solidFill>
                <a:schemeClr val="bg1"/>
              </a:solidFill>
            </a:endParaRPr>
          </a:p>
          <a:p>
            <a:pPr marL="779495" lvl="1" indent="-342900">
              <a:buClr>
                <a:schemeClr val="bg1"/>
              </a:buClr>
            </a:pPr>
            <a:endParaRPr lang="en-US" dirty="0">
              <a:solidFill>
                <a:schemeClr val="bg1"/>
              </a:solidFill>
            </a:endParaRPr>
          </a:p>
        </p:txBody>
      </p:sp>
    </p:spTree>
    <p:extLst>
      <p:ext uri="{BB962C8B-B14F-4D97-AF65-F5344CB8AC3E}">
        <p14:creationId xmlns:p14="http://schemas.microsoft.com/office/powerpoint/2010/main" val="2586617464"/>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667838" y="8819837"/>
            <a:ext cx="110546" cy="274967"/>
          </a:xfrm>
          <a:prstGeom prst="rect">
            <a:avLst/>
          </a:prstGeom>
        </p:spPr>
        <p:txBody>
          <a:bodyPr vert="horz" wrap="square" lIns="0" tIns="13482" rIns="0" bIns="0" rtlCol="0">
            <a:spAutoFit/>
          </a:bodyPr>
          <a:lstStyle/>
          <a:p>
            <a:pPr>
              <a:spcBef>
                <a:spcPts val="106"/>
              </a:spcBef>
            </a:pPr>
            <a:r>
              <a:rPr sz="849" spc="-26" dirty="0">
                <a:solidFill>
                  <a:srgbClr val="002954"/>
                </a:solidFill>
                <a:latin typeface="Proxima Nova"/>
                <a:cs typeface="Proxima Nova"/>
              </a:rPr>
              <a:t>13</a:t>
            </a:r>
            <a:endParaRPr sz="849">
              <a:latin typeface="Proxima Nova"/>
              <a:cs typeface="Proxima Nova"/>
            </a:endParaRPr>
          </a:p>
        </p:txBody>
      </p:sp>
      <p:pic>
        <p:nvPicPr>
          <p:cNvPr id="12" name="object 12"/>
          <p:cNvPicPr/>
          <p:nvPr/>
        </p:nvPicPr>
        <p:blipFill>
          <a:blip r:embed="rId2" cstate="print"/>
          <a:stretch>
            <a:fillRect/>
          </a:stretch>
        </p:blipFill>
        <p:spPr>
          <a:xfrm>
            <a:off x="-101600" y="-20782"/>
            <a:ext cx="13838813" cy="7772400"/>
          </a:xfrm>
          <a:prstGeom prst="rect">
            <a:avLst/>
          </a:prstGeom>
        </p:spPr>
      </p:pic>
      <p:sp>
        <p:nvSpPr>
          <p:cNvPr id="3" name="TextBox 2">
            <a:extLst>
              <a:ext uri="{FF2B5EF4-FFF2-40B4-BE49-F238E27FC236}">
                <a16:creationId xmlns:a16="http://schemas.microsoft.com/office/drawing/2014/main" id="{2E71514F-8AFE-47EB-19E0-562107045FC2}"/>
              </a:ext>
            </a:extLst>
          </p:cNvPr>
          <p:cNvSpPr txBox="1"/>
          <p:nvPr/>
        </p:nvSpPr>
        <p:spPr>
          <a:xfrm>
            <a:off x="-101599" y="457200"/>
            <a:ext cx="13838812"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Medical Plan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6</a:t>
            </a:fld>
            <a:endParaRPr lang="en-US"/>
          </a:p>
        </p:txBody>
      </p:sp>
      <p:graphicFrame>
        <p:nvGraphicFramePr>
          <p:cNvPr id="2" name="Table 1">
            <a:extLst>
              <a:ext uri="{FF2B5EF4-FFF2-40B4-BE49-F238E27FC236}">
                <a16:creationId xmlns:a16="http://schemas.microsoft.com/office/drawing/2014/main" id="{0A593B38-E394-58A7-3B7D-340B45BA6EAF}"/>
              </a:ext>
            </a:extLst>
          </p:cNvPr>
          <p:cNvGraphicFramePr>
            <a:graphicFrameLocks noGrp="1"/>
          </p:cNvGraphicFramePr>
          <p:nvPr>
            <p:extLst>
              <p:ext uri="{D42A27DB-BD31-4B8C-83A1-F6EECF244321}">
                <p14:modId xmlns:p14="http://schemas.microsoft.com/office/powerpoint/2010/main" val="46288442"/>
              </p:ext>
            </p:extLst>
          </p:nvPr>
        </p:nvGraphicFramePr>
        <p:xfrm>
          <a:off x="660400" y="1371600"/>
          <a:ext cx="12420600" cy="3227832"/>
        </p:xfrm>
        <a:graphic>
          <a:graphicData uri="http://schemas.openxmlformats.org/drawingml/2006/table">
            <a:tbl>
              <a:tblPr firstRow="1" bandRow="1">
                <a:tableStyleId>{7DF18680-E054-41AD-8BC1-D1AEF772440D}</a:tableStyleId>
              </a:tblPr>
              <a:tblGrid>
                <a:gridCol w="4140200">
                  <a:extLst>
                    <a:ext uri="{9D8B030D-6E8A-4147-A177-3AD203B41FA5}">
                      <a16:colId xmlns:a16="http://schemas.microsoft.com/office/drawing/2014/main" val="354846853"/>
                    </a:ext>
                  </a:extLst>
                </a:gridCol>
                <a:gridCol w="4140200">
                  <a:extLst>
                    <a:ext uri="{9D8B030D-6E8A-4147-A177-3AD203B41FA5}">
                      <a16:colId xmlns:a16="http://schemas.microsoft.com/office/drawing/2014/main" val="2673082942"/>
                    </a:ext>
                  </a:extLst>
                </a:gridCol>
                <a:gridCol w="4140200">
                  <a:extLst>
                    <a:ext uri="{9D8B030D-6E8A-4147-A177-3AD203B41FA5}">
                      <a16:colId xmlns:a16="http://schemas.microsoft.com/office/drawing/2014/main" val="2945751379"/>
                    </a:ext>
                  </a:extLst>
                </a:gridCol>
              </a:tblGrid>
              <a:tr h="628650">
                <a:tc>
                  <a:txBody>
                    <a:bodyPr/>
                    <a:lstStyle/>
                    <a:p>
                      <a:endParaRPr lang="en-US" dirty="0"/>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 Care </a:t>
                      </a:r>
                    </a:p>
                    <a:p>
                      <a:pPr algn="ctr"/>
                      <a:r>
                        <a:rPr lang="en-US" dirty="0"/>
                        <a:t>HMO Plan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BlueOptions </a:t>
                      </a:r>
                    </a:p>
                    <a:p>
                      <a:pPr algn="ctr"/>
                      <a:r>
                        <a:rPr lang="en-US" dirty="0"/>
                        <a:t>PPO Plan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extLst>
                  <a:ext uri="{0D108BD9-81ED-4DB2-BD59-A6C34878D82A}">
                    <a16:rowId xmlns:a16="http://schemas.microsoft.com/office/drawing/2014/main" val="724748248"/>
                  </a:ext>
                </a:extLst>
              </a:tr>
              <a:tr h="628650">
                <a:tc>
                  <a:txBody>
                    <a:bodyPr/>
                    <a:lstStyle/>
                    <a:p>
                      <a:r>
                        <a:rPr lang="en-US" dirty="0">
                          <a:solidFill>
                            <a:srgbClr val="3B8729"/>
                          </a:solidFill>
                        </a:rPr>
                        <a:t>Emergency Room</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$400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Ded + Coins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873550900"/>
                  </a:ext>
                </a:extLst>
              </a:tr>
              <a:tr h="628650">
                <a:tc>
                  <a:txBody>
                    <a:bodyPr/>
                    <a:lstStyle/>
                    <a:p>
                      <a:r>
                        <a:rPr lang="en-US" dirty="0">
                          <a:solidFill>
                            <a:srgbClr val="3B8729"/>
                          </a:solidFill>
                        </a:rPr>
                        <a:t>Urgent Care</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276037380"/>
                  </a:ext>
                </a:extLst>
              </a:tr>
              <a:tr h="628650">
                <a:tc>
                  <a:txBody>
                    <a:bodyPr/>
                    <a:lstStyle/>
                    <a:p>
                      <a:r>
                        <a:rPr lang="en-US" dirty="0">
                          <a:solidFill>
                            <a:srgbClr val="3B8729"/>
                          </a:solidFill>
                        </a:rPr>
                        <a:t>Retail Clinics in Pharmacies</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76765066"/>
                  </a:ext>
                </a:extLst>
              </a:tr>
              <a:tr h="628650">
                <a:tc>
                  <a:txBody>
                    <a:bodyPr/>
                    <a:lstStyle/>
                    <a:p>
                      <a:r>
                        <a:rPr lang="en-US" dirty="0">
                          <a:solidFill>
                            <a:srgbClr val="3B8729"/>
                          </a:solidFill>
                        </a:rPr>
                        <a:t>Teladoc</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502812010"/>
                  </a:ext>
                </a:extLst>
              </a:tr>
            </a:tbl>
          </a:graphicData>
        </a:graphic>
      </p:graphicFrame>
      <p:sp>
        <p:nvSpPr>
          <p:cNvPr id="4" name="TextBox 3">
            <a:extLst>
              <a:ext uri="{FF2B5EF4-FFF2-40B4-BE49-F238E27FC236}">
                <a16:creationId xmlns:a16="http://schemas.microsoft.com/office/drawing/2014/main" id="{A302128B-EC2C-5B1B-8565-4F71C0C4E784}"/>
              </a:ext>
            </a:extLst>
          </p:cNvPr>
          <p:cNvSpPr txBox="1"/>
          <p:nvPr/>
        </p:nvSpPr>
        <p:spPr>
          <a:xfrm>
            <a:off x="1041400" y="4876800"/>
            <a:ext cx="11658600" cy="1877437"/>
          </a:xfrm>
          <a:prstGeom prst="rect">
            <a:avLst/>
          </a:prstGeom>
          <a:noFill/>
        </p:spPr>
        <p:txBody>
          <a:bodyPr wrap="square" rtlCol="0">
            <a:spAutoFit/>
          </a:bodyPr>
          <a:lstStyle/>
          <a:p>
            <a:pPr algn="ctr"/>
            <a:r>
              <a:rPr lang="en-US" sz="2400" dirty="0">
                <a:solidFill>
                  <a:schemeClr val="bg1"/>
                </a:solidFill>
                <a:latin typeface="+mj-lt"/>
              </a:rPr>
              <a:t>Know Before You Go  </a:t>
            </a:r>
          </a:p>
          <a:p>
            <a:pPr algn="ctr"/>
            <a:endParaRPr lang="en-US" sz="1200" dirty="0">
              <a:solidFill>
                <a:schemeClr val="bg1"/>
              </a:solidFill>
              <a:latin typeface="+mj-lt"/>
            </a:endParaRPr>
          </a:p>
          <a:p>
            <a:pPr algn="ctr"/>
            <a:r>
              <a:rPr lang="en-US" sz="2000" dirty="0">
                <a:solidFill>
                  <a:schemeClr val="bg1"/>
                </a:solidFill>
                <a:latin typeface="+mj-lt"/>
              </a:rPr>
              <a:t>Emergency rooms should be used for emergencies, but for urgent or after hours / weekend treatment go to the urgent care (stitches, x-rays, anything that requires you to have an in-person visit right away), retail clinics in pharmacies or Teladoc (ear infection, eye infection, muscle spasms, or nausea) and you will save hundreds or even thousands of dollars</a:t>
            </a:r>
          </a:p>
        </p:txBody>
      </p:sp>
    </p:spTree>
    <p:extLst>
      <p:ext uri="{BB962C8B-B14F-4D97-AF65-F5344CB8AC3E}">
        <p14:creationId xmlns:p14="http://schemas.microsoft.com/office/powerpoint/2010/main" val="344590756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564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26B56F-B6B8-AFB3-950F-6C4C4570EA6F}"/>
              </a:ext>
            </a:extLst>
          </p:cNvPr>
          <p:cNvSpPr>
            <a:spLocks noGrp="1"/>
          </p:cNvSpPr>
          <p:nvPr>
            <p:ph type="title"/>
          </p:nvPr>
        </p:nvSpPr>
        <p:spPr>
          <a:xfrm>
            <a:off x="736600" y="457200"/>
            <a:ext cx="11094127" cy="442282"/>
          </a:xfrm>
        </p:spPr>
        <p:txBody>
          <a:bodyPr/>
          <a:lstStyle/>
          <a:p>
            <a:r>
              <a:rPr lang="en-US" dirty="0">
                <a:solidFill>
                  <a:schemeClr val="bg1"/>
                </a:solidFill>
                <a:latin typeface="+mj-lt"/>
              </a:rPr>
              <a:t>Pharmacy Overview</a:t>
            </a:r>
          </a:p>
        </p:txBody>
      </p:sp>
      <p:sp>
        <p:nvSpPr>
          <p:cNvPr id="3" name="Slide Number Placeholder 2">
            <a:extLst>
              <a:ext uri="{FF2B5EF4-FFF2-40B4-BE49-F238E27FC236}">
                <a16:creationId xmlns:a16="http://schemas.microsoft.com/office/drawing/2014/main" id="{995C0862-4FE3-A17E-527C-B9114D60A5C9}"/>
              </a:ext>
            </a:extLst>
          </p:cNvPr>
          <p:cNvSpPr>
            <a:spLocks noGrp="1"/>
          </p:cNvSpPr>
          <p:nvPr>
            <p:ph type="sldNum" sz="quarter" idx="4294967295"/>
          </p:nvPr>
        </p:nvSpPr>
        <p:spPr>
          <a:xfrm>
            <a:off x="10707688" y="7366000"/>
            <a:ext cx="3109912" cy="327025"/>
          </a:xfrm>
        </p:spPr>
        <p:txBody>
          <a:bodyPr/>
          <a:lstStyle/>
          <a:p>
            <a:r>
              <a:rPr lang="en-US"/>
              <a:t>BROWN &amp; BROWN  |  </a:t>
            </a:r>
            <a:fld id="{0BDBB283-31B7-430F-95E5-02359FF226F2}" type="slidenum">
              <a:rPr lang="en-US" smtClean="0"/>
              <a:pPr/>
              <a:t>7</a:t>
            </a:fld>
            <a:endParaRPr lang="en-US"/>
          </a:p>
        </p:txBody>
      </p:sp>
      <p:graphicFrame>
        <p:nvGraphicFramePr>
          <p:cNvPr id="2" name="Table 1">
            <a:extLst>
              <a:ext uri="{FF2B5EF4-FFF2-40B4-BE49-F238E27FC236}">
                <a16:creationId xmlns:a16="http://schemas.microsoft.com/office/drawing/2014/main" id="{0A593B38-E394-58A7-3B7D-340B45BA6EAF}"/>
              </a:ext>
            </a:extLst>
          </p:cNvPr>
          <p:cNvGraphicFramePr>
            <a:graphicFrameLocks noGrp="1"/>
          </p:cNvGraphicFramePr>
          <p:nvPr>
            <p:extLst>
              <p:ext uri="{D42A27DB-BD31-4B8C-83A1-F6EECF244321}">
                <p14:modId xmlns:p14="http://schemas.microsoft.com/office/powerpoint/2010/main" val="3777071380"/>
              </p:ext>
            </p:extLst>
          </p:nvPr>
        </p:nvGraphicFramePr>
        <p:xfrm>
          <a:off x="660400" y="1371600"/>
          <a:ext cx="12420600" cy="3312414"/>
        </p:xfrm>
        <a:graphic>
          <a:graphicData uri="http://schemas.openxmlformats.org/drawingml/2006/table">
            <a:tbl>
              <a:tblPr firstRow="1" bandRow="1">
                <a:tableStyleId>{7DF18680-E054-41AD-8BC1-D1AEF772440D}</a:tableStyleId>
              </a:tblPr>
              <a:tblGrid>
                <a:gridCol w="4140200">
                  <a:extLst>
                    <a:ext uri="{9D8B030D-6E8A-4147-A177-3AD203B41FA5}">
                      <a16:colId xmlns:a16="http://schemas.microsoft.com/office/drawing/2014/main" val="354846853"/>
                    </a:ext>
                  </a:extLst>
                </a:gridCol>
                <a:gridCol w="4140200">
                  <a:extLst>
                    <a:ext uri="{9D8B030D-6E8A-4147-A177-3AD203B41FA5}">
                      <a16:colId xmlns:a16="http://schemas.microsoft.com/office/drawing/2014/main" val="2673082942"/>
                    </a:ext>
                  </a:extLst>
                </a:gridCol>
                <a:gridCol w="4140200">
                  <a:extLst>
                    <a:ext uri="{9D8B030D-6E8A-4147-A177-3AD203B41FA5}">
                      <a16:colId xmlns:a16="http://schemas.microsoft.com/office/drawing/2014/main" val="2945751379"/>
                    </a:ext>
                  </a:extLst>
                </a:gridCol>
              </a:tblGrid>
              <a:tr h="628650">
                <a:tc>
                  <a:txBody>
                    <a:bodyPr/>
                    <a:lstStyle/>
                    <a:p>
                      <a:endParaRPr lang="en-US" dirty="0"/>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 Care </a:t>
                      </a:r>
                    </a:p>
                    <a:p>
                      <a:pPr algn="ctr"/>
                      <a:r>
                        <a:rPr lang="en-US" dirty="0"/>
                        <a:t>HMO Plan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tc>
                  <a:txBody>
                    <a:bodyPr/>
                    <a:lstStyle/>
                    <a:p>
                      <a:pPr algn="ctr"/>
                      <a:r>
                        <a:rPr lang="en-US" dirty="0"/>
                        <a:t>BlueOptions </a:t>
                      </a:r>
                    </a:p>
                    <a:p>
                      <a:pPr algn="ctr"/>
                      <a:r>
                        <a:rPr lang="en-US" dirty="0"/>
                        <a:t>PPO Plan</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3B8729"/>
                    </a:solidFill>
                  </a:tcPr>
                </a:tc>
                <a:extLst>
                  <a:ext uri="{0D108BD9-81ED-4DB2-BD59-A6C34878D82A}">
                    <a16:rowId xmlns:a16="http://schemas.microsoft.com/office/drawing/2014/main" val="724748248"/>
                  </a:ext>
                </a:extLst>
              </a:tr>
              <a:tr h="628650">
                <a:tc>
                  <a:txBody>
                    <a:bodyPr/>
                    <a:lstStyle/>
                    <a:p>
                      <a:r>
                        <a:rPr lang="en-US" dirty="0">
                          <a:solidFill>
                            <a:srgbClr val="3B8729"/>
                          </a:solidFill>
                        </a:rPr>
                        <a:t>Generic (30-day / 90-day)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$5 / $12.50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$5 / $12.50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873550900"/>
                  </a:ext>
                </a:extLst>
              </a:tr>
              <a:tr h="628650">
                <a:tc>
                  <a:txBody>
                    <a:bodyPr/>
                    <a:lstStyle/>
                    <a:p>
                      <a:pPr marL="0" marR="0" lvl="0" indent="0" algn="l" defTabSz="1036507" rtl="0" eaLnBrk="1" fontAlgn="auto" latinLnBrk="0" hangingPunct="1">
                        <a:lnSpc>
                          <a:spcPct val="100000"/>
                        </a:lnSpc>
                        <a:spcBef>
                          <a:spcPts val="0"/>
                        </a:spcBef>
                        <a:spcAft>
                          <a:spcPts val="0"/>
                        </a:spcAft>
                        <a:buClrTx/>
                        <a:buSzTx/>
                        <a:buFontTx/>
                        <a:buNone/>
                        <a:tabLst/>
                        <a:defRPr/>
                      </a:pPr>
                      <a:r>
                        <a:rPr lang="en-US" dirty="0">
                          <a:solidFill>
                            <a:srgbClr val="3B8729"/>
                          </a:solidFill>
                        </a:rPr>
                        <a:t>Preferred Brand (30-day / 90-day)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$75 / $188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$75 / $188</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276037380"/>
                  </a:ext>
                </a:extLst>
              </a:tr>
              <a:tr h="628650">
                <a:tc>
                  <a:txBody>
                    <a:bodyPr/>
                    <a:lstStyle/>
                    <a:p>
                      <a:pPr marL="0" marR="0" lvl="0" indent="0" algn="l" defTabSz="1036507" rtl="0" eaLnBrk="1" fontAlgn="auto" latinLnBrk="0" hangingPunct="1">
                        <a:lnSpc>
                          <a:spcPct val="100000"/>
                        </a:lnSpc>
                        <a:spcBef>
                          <a:spcPts val="0"/>
                        </a:spcBef>
                        <a:spcAft>
                          <a:spcPts val="0"/>
                        </a:spcAft>
                        <a:buClrTx/>
                        <a:buSzTx/>
                        <a:buFontTx/>
                        <a:buNone/>
                        <a:tabLst/>
                        <a:defRPr/>
                      </a:pPr>
                      <a:r>
                        <a:rPr lang="en-US" dirty="0">
                          <a:solidFill>
                            <a:srgbClr val="3B8729"/>
                          </a:solidFill>
                        </a:rPr>
                        <a:t>Non-Preferred Brand </a:t>
                      </a:r>
                    </a:p>
                    <a:p>
                      <a:pPr marL="0" marR="0" lvl="0" indent="0" algn="l" defTabSz="1036507" rtl="0" eaLnBrk="1" fontAlgn="auto" latinLnBrk="0" hangingPunct="1">
                        <a:lnSpc>
                          <a:spcPct val="100000"/>
                        </a:lnSpc>
                        <a:spcBef>
                          <a:spcPts val="0"/>
                        </a:spcBef>
                        <a:spcAft>
                          <a:spcPts val="0"/>
                        </a:spcAft>
                        <a:buClrTx/>
                        <a:buSzTx/>
                        <a:buFontTx/>
                        <a:buNone/>
                        <a:tabLst/>
                        <a:defRPr/>
                      </a:pPr>
                      <a:r>
                        <a:rPr lang="en-US" dirty="0">
                          <a:solidFill>
                            <a:srgbClr val="3B8729"/>
                          </a:solidFill>
                        </a:rPr>
                        <a:t>(30-day / 90-day)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$150 / $375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$150 / $375</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2776765066"/>
                  </a:ext>
                </a:extLst>
              </a:tr>
              <a:tr h="628650">
                <a:tc>
                  <a:txBody>
                    <a:bodyPr/>
                    <a:lstStyle/>
                    <a:p>
                      <a:pPr marL="0" marR="0" lvl="0" indent="0" algn="l" defTabSz="1036507" rtl="0" eaLnBrk="1" fontAlgn="auto" latinLnBrk="0" hangingPunct="1">
                        <a:lnSpc>
                          <a:spcPct val="100000"/>
                        </a:lnSpc>
                        <a:spcBef>
                          <a:spcPts val="0"/>
                        </a:spcBef>
                        <a:spcAft>
                          <a:spcPts val="0"/>
                        </a:spcAft>
                        <a:buClrTx/>
                        <a:buSzTx/>
                        <a:buFontTx/>
                        <a:buNone/>
                        <a:tabLst/>
                        <a:defRPr/>
                      </a:pPr>
                      <a:r>
                        <a:rPr lang="en-US" dirty="0">
                          <a:solidFill>
                            <a:srgbClr val="3B8729"/>
                          </a:solidFill>
                        </a:rPr>
                        <a:t>Specialty (30-day)</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dirty="0">
                          <a:solidFill>
                            <a:srgbClr val="3B8729"/>
                          </a:solidFill>
                        </a:rPr>
                        <a:t>$250</a:t>
                      </a:r>
                    </a:p>
                  </a:txBody>
                  <a:tcPr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502812010"/>
                  </a:ext>
                </a:extLst>
              </a:tr>
            </a:tbl>
          </a:graphicData>
        </a:graphic>
      </p:graphicFrame>
      <p:sp>
        <p:nvSpPr>
          <p:cNvPr id="4" name="TextBox 3">
            <a:extLst>
              <a:ext uri="{FF2B5EF4-FFF2-40B4-BE49-F238E27FC236}">
                <a16:creationId xmlns:a16="http://schemas.microsoft.com/office/drawing/2014/main" id="{A302128B-EC2C-5B1B-8565-4F71C0C4E784}"/>
              </a:ext>
            </a:extLst>
          </p:cNvPr>
          <p:cNvSpPr txBox="1"/>
          <p:nvPr/>
        </p:nvSpPr>
        <p:spPr>
          <a:xfrm>
            <a:off x="1041400" y="4876800"/>
            <a:ext cx="11658600" cy="2185214"/>
          </a:xfrm>
          <a:prstGeom prst="rect">
            <a:avLst/>
          </a:prstGeom>
          <a:noFill/>
        </p:spPr>
        <p:txBody>
          <a:bodyPr wrap="square" rtlCol="0">
            <a:spAutoFit/>
          </a:bodyPr>
          <a:lstStyle/>
          <a:p>
            <a:pPr algn="ctr"/>
            <a:r>
              <a:rPr lang="en-US" sz="2400" dirty="0">
                <a:solidFill>
                  <a:schemeClr val="bg1"/>
                </a:solidFill>
                <a:latin typeface="+mj-lt"/>
              </a:rPr>
              <a:t>Know Before You Go  </a:t>
            </a:r>
          </a:p>
          <a:p>
            <a:pPr algn="ctr"/>
            <a:endParaRPr lang="en-US" sz="1200" dirty="0">
              <a:solidFill>
                <a:schemeClr val="bg1"/>
              </a:solidFill>
              <a:latin typeface="+mj-lt"/>
            </a:endParaRPr>
          </a:p>
          <a:p>
            <a:pPr algn="ctr"/>
            <a:r>
              <a:rPr lang="en-US" sz="2000" dirty="0">
                <a:solidFill>
                  <a:schemeClr val="bg1"/>
                </a:solidFill>
                <a:latin typeface="+mj-lt"/>
              </a:rPr>
              <a:t>Your pharmacy benefit manager is CVS Caremark, but you can go to a variety of pharmacies including Publix, Walgreens, CVS, and many more for 30-day supplies. </a:t>
            </a:r>
            <a:endParaRPr lang="en-US" sz="2000" b="1" dirty="0">
              <a:solidFill>
                <a:schemeClr val="tx2"/>
              </a:solidFill>
              <a:highlight>
                <a:srgbClr val="FFFF00"/>
              </a:highlight>
              <a:latin typeface="+mj-lt"/>
            </a:endParaRPr>
          </a:p>
          <a:p>
            <a:pPr algn="ctr"/>
            <a:endParaRPr lang="en-US" sz="2000" dirty="0">
              <a:solidFill>
                <a:schemeClr val="bg1"/>
              </a:solidFill>
              <a:latin typeface="+mj-lt"/>
            </a:endParaRPr>
          </a:p>
          <a:p>
            <a:pPr algn="ctr"/>
            <a:r>
              <a:rPr lang="en-US" sz="2000" dirty="0">
                <a:solidFill>
                  <a:schemeClr val="bg1"/>
                </a:solidFill>
                <a:latin typeface="+mj-lt"/>
              </a:rPr>
              <a:t>Specialty Medications can be filled through CVS Specialty or Publix</a:t>
            </a:r>
          </a:p>
          <a:p>
            <a:pPr algn="ctr"/>
            <a:endParaRPr lang="en-US" sz="2000" dirty="0">
              <a:solidFill>
                <a:schemeClr val="bg1"/>
              </a:solidFill>
              <a:latin typeface="+mj-lt"/>
            </a:endParaRPr>
          </a:p>
        </p:txBody>
      </p:sp>
    </p:spTree>
    <p:extLst>
      <p:ext uri="{BB962C8B-B14F-4D97-AF65-F5344CB8AC3E}">
        <p14:creationId xmlns:p14="http://schemas.microsoft.com/office/powerpoint/2010/main" val="51791276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D86A-CE5C-AB45-B159-C8CEDB09D6B7}"/>
              </a:ext>
            </a:extLst>
          </p:cNvPr>
          <p:cNvSpPr>
            <a:spLocks noGrp="1"/>
          </p:cNvSpPr>
          <p:nvPr>
            <p:ph type="title"/>
          </p:nvPr>
        </p:nvSpPr>
        <p:spPr>
          <a:xfrm>
            <a:off x="736600" y="476512"/>
            <a:ext cx="11241337" cy="418576"/>
          </a:xfrm>
        </p:spPr>
        <p:txBody>
          <a:bodyPr/>
          <a:lstStyle/>
          <a:p>
            <a:r>
              <a:rPr lang="en-US" sz="2720" dirty="0">
                <a:solidFill>
                  <a:srgbClr val="095641"/>
                </a:solidFill>
              </a:rPr>
              <a:t>Claims Example #1 – ER Visit</a:t>
            </a:r>
          </a:p>
        </p:txBody>
      </p:sp>
      <p:graphicFrame>
        <p:nvGraphicFramePr>
          <p:cNvPr id="3" name="Table 2">
            <a:extLst>
              <a:ext uri="{FF2B5EF4-FFF2-40B4-BE49-F238E27FC236}">
                <a16:creationId xmlns:a16="http://schemas.microsoft.com/office/drawing/2014/main" id="{9D08FB6A-76FB-4B45-B2C9-3A2C5C708830}"/>
              </a:ext>
            </a:extLst>
          </p:cNvPr>
          <p:cNvGraphicFramePr>
            <a:graphicFrameLocks noGrp="1"/>
          </p:cNvGraphicFramePr>
          <p:nvPr>
            <p:extLst>
              <p:ext uri="{D42A27DB-BD31-4B8C-83A1-F6EECF244321}">
                <p14:modId xmlns:p14="http://schemas.microsoft.com/office/powerpoint/2010/main" val="4136744943"/>
              </p:ext>
            </p:extLst>
          </p:nvPr>
        </p:nvGraphicFramePr>
        <p:xfrm>
          <a:off x="739078" y="1666912"/>
          <a:ext cx="11656123" cy="5106380"/>
        </p:xfrm>
        <a:graphic>
          <a:graphicData uri="http://schemas.openxmlformats.org/drawingml/2006/table">
            <a:tbl>
              <a:tblPr firstRow="1" bandRow="1">
                <a:tableStyleId>{5940675A-B579-460E-94D1-54222C63F5DA}</a:tableStyleId>
              </a:tblPr>
              <a:tblGrid>
                <a:gridCol w="7011885">
                  <a:extLst>
                    <a:ext uri="{9D8B030D-6E8A-4147-A177-3AD203B41FA5}">
                      <a16:colId xmlns:a16="http://schemas.microsoft.com/office/drawing/2014/main" val="46761395"/>
                    </a:ext>
                  </a:extLst>
                </a:gridCol>
                <a:gridCol w="2322119">
                  <a:extLst>
                    <a:ext uri="{9D8B030D-6E8A-4147-A177-3AD203B41FA5}">
                      <a16:colId xmlns:a16="http://schemas.microsoft.com/office/drawing/2014/main" val="1273623757"/>
                    </a:ext>
                  </a:extLst>
                </a:gridCol>
                <a:gridCol w="2322119">
                  <a:extLst>
                    <a:ext uri="{9D8B030D-6E8A-4147-A177-3AD203B41FA5}">
                      <a16:colId xmlns:a16="http://schemas.microsoft.com/office/drawing/2014/main" val="2990690010"/>
                    </a:ext>
                  </a:extLst>
                </a:gridCol>
              </a:tblGrid>
              <a:tr h="748521">
                <a:tc>
                  <a:txBody>
                    <a:bodyPr/>
                    <a:lstStyle/>
                    <a:p>
                      <a:endParaRPr lang="en-US" sz="1600" dirty="0">
                        <a:solidFill>
                          <a:schemeClr val="bg1"/>
                        </a:solidFill>
                      </a:endParaRP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Care     </a:t>
                      </a:r>
                    </a:p>
                    <a:p>
                      <a:pPr algn="ctr"/>
                      <a:r>
                        <a:rPr lang="en-US" sz="2000" dirty="0">
                          <a:solidFill>
                            <a:schemeClr val="bg1"/>
                          </a:solidFill>
                        </a:rPr>
                        <a:t>HMO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Options </a:t>
                      </a:r>
                    </a:p>
                    <a:p>
                      <a:pPr algn="ctr"/>
                      <a:r>
                        <a:rPr lang="en-US" sz="2000" dirty="0">
                          <a:solidFill>
                            <a:schemeClr val="bg1"/>
                          </a:solidFill>
                        </a:rPr>
                        <a:t>PPO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387735659"/>
                  </a:ext>
                </a:extLst>
              </a:tr>
              <a:tr h="626032">
                <a:tc>
                  <a:txBody>
                    <a:bodyPr/>
                    <a:lstStyle/>
                    <a:p>
                      <a:r>
                        <a:rPr lang="en-US" sz="1600" u="sng" dirty="0">
                          <a:solidFill>
                            <a:srgbClr val="095641"/>
                          </a:solidFill>
                        </a:rPr>
                        <a:t>Total Expenses:</a:t>
                      </a:r>
                    </a:p>
                    <a:p>
                      <a:r>
                        <a:rPr lang="en-US" sz="1600" dirty="0">
                          <a:solidFill>
                            <a:srgbClr val="095641"/>
                          </a:solidFill>
                        </a:rPr>
                        <a:t>Emergency Room Visit</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$3,000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$3,000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523001009"/>
                  </a:ext>
                </a:extLst>
              </a:tr>
              <a:tr h="541228">
                <a:tc>
                  <a:txBody>
                    <a:bodyPr/>
                    <a:lstStyle/>
                    <a:p>
                      <a:r>
                        <a:rPr lang="en-US" sz="1600" dirty="0">
                          <a:solidFill>
                            <a:srgbClr val="095641"/>
                          </a:solidFill>
                        </a:rPr>
                        <a:t>Plan Deductible – To be paid by Angela </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Does Not Apply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$1,500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287247"/>
                  </a:ext>
                </a:extLst>
              </a:tr>
              <a:tr h="611641">
                <a:tc>
                  <a:txBody>
                    <a:bodyPr/>
                    <a:lstStyle/>
                    <a:p>
                      <a:r>
                        <a:rPr lang="en-US" sz="1600" dirty="0">
                          <a:solidFill>
                            <a:srgbClr val="095641"/>
                          </a:solidFill>
                        </a:rPr>
                        <a:t>Expense balance remaining after Angela pays her deductible, if applicable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$3,000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069642868"/>
                  </a:ext>
                </a:extLst>
              </a:tr>
              <a:tr h="877885">
                <a:tc>
                  <a:txBody>
                    <a:bodyPr/>
                    <a:lstStyle/>
                    <a:p>
                      <a:r>
                        <a:rPr lang="en-US" sz="1600" dirty="0">
                          <a:solidFill>
                            <a:srgbClr val="095641"/>
                          </a:solidFill>
                        </a:rPr>
                        <a:t>Angela’s Coverage:</a:t>
                      </a:r>
                    </a:p>
                    <a:p>
                      <a:r>
                        <a:rPr lang="en-US" sz="1600" dirty="0">
                          <a:solidFill>
                            <a:srgbClr val="095641"/>
                          </a:solidFill>
                        </a:rPr>
                        <a:t>Blue Care HMO Plan: $400 Copay</a:t>
                      </a:r>
                    </a:p>
                    <a:p>
                      <a:r>
                        <a:rPr lang="en-US" sz="1600" dirty="0">
                          <a:solidFill>
                            <a:srgbClr val="095641"/>
                          </a:solidFill>
                        </a:rPr>
                        <a:t>Blue Options PPO Plan: 20% Coinsurance After Deductible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20% x $1,500 = $300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67616541"/>
                  </a:ext>
                </a:extLst>
              </a:tr>
              <a:tr h="541228">
                <a:tc>
                  <a:txBody>
                    <a:bodyPr/>
                    <a:lstStyle/>
                    <a:p>
                      <a:r>
                        <a:rPr lang="en-US" sz="1600" dirty="0">
                          <a:solidFill>
                            <a:srgbClr val="095641"/>
                          </a:solidFill>
                        </a:rPr>
                        <a:t>Plan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29911382"/>
                  </a:ext>
                </a:extLst>
              </a:tr>
              <a:tr h="533813">
                <a:tc>
                  <a:txBody>
                    <a:bodyPr/>
                    <a:lstStyle/>
                    <a:p>
                      <a:r>
                        <a:rPr lang="en-US" sz="1600" b="1" dirty="0">
                          <a:solidFill>
                            <a:srgbClr val="095641"/>
                          </a:solidFill>
                        </a:rPr>
                        <a:t>Angela’s total out-of-pocket expenses for the Emergency Room Visit</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$1,800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15944768"/>
                  </a:ext>
                </a:extLst>
              </a:tr>
              <a:tr h="626032">
                <a:tc>
                  <a:txBody>
                    <a:bodyPr/>
                    <a:lstStyle/>
                    <a:p>
                      <a:r>
                        <a:rPr lang="en-US" sz="1600" dirty="0">
                          <a:solidFill>
                            <a:srgbClr val="095641"/>
                          </a:solidFill>
                        </a:rPr>
                        <a:t>Total amount of Emergency Room Visit paid for by the plan</a:t>
                      </a:r>
                    </a:p>
                    <a:p>
                      <a:r>
                        <a:rPr lang="en-US" sz="1600" dirty="0">
                          <a:solidFill>
                            <a:srgbClr val="095641"/>
                          </a:solidFill>
                        </a:rPr>
                        <a:t>(Emergency Room Visit Cost – Angela’s Total out-of-pocket expenses)</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$2,600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$1,200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129925117"/>
                  </a:ext>
                </a:extLst>
              </a:tr>
            </a:tbl>
          </a:graphicData>
        </a:graphic>
      </p:graphicFrame>
      <p:sp>
        <p:nvSpPr>
          <p:cNvPr id="4" name="TextBox 3">
            <a:extLst>
              <a:ext uri="{FF2B5EF4-FFF2-40B4-BE49-F238E27FC236}">
                <a16:creationId xmlns:a16="http://schemas.microsoft.com/office/drawing/2014/main" id="{4CF87C19-9CDF-4D52-AB5C-FCB45FE0AEFD}"/>
              </a:ext>
            </a:extLst>
          </p:cNvPr>
          <p:cNvSpPr txBox="1"/>
          <p:nvPr/>
        </p:nvSpPr>
        <p:spPr>
          <a:xfrm>
            <a:off x="693234" y="990600"/>
            <a:ext cx="4938382" cy="580800"/>
          </a:xfrm>
          <a:prstGeom prst="rect">
            <a:avLst/>
          </a:prstGeom>
          <a:noFill/>
        </p:spPr>
        <p:txBody>
          <a:bodyPr wrap="square" rtlCol="0">
            <a:spAutoFit/>
          </a:bodyPr>
          <a:lstStyle/>
          <a:p>
            <a:r>
              <a:rPr lang="en-US" sz="1587" dirty="0">
                <a:solidFill>
                  <a:srgbClr val="095641"/>
                </a:solidFill>
                <a:latin typeface="Calibri Regular"/>
              </a:rPr>
              <a:t>Member: Angela</a:t>
            </a:r>
          </a:p>
          <a:p>
            <a:r>
              <a:rPr lang="en-US" sz="1587" dirty="0">
                <a:solidFill>
                  <a:srgbClr val="095641"/>
                </a:solidFill>
                <a:latin typeface="Calibri Regular"/>
              </a:rPr>
              <a:t>Scenario: Emergency Room Visit</a:t>
            </a:r>
          </a:p>
        </p:txBody>
      </p:sp>
    </p:spTree>
    <p:extLst>
      <p:ext uri="{BB962C8B-B14F-4D97-AF65-F5344CB8AC3E}">
        <p14:creationId xmlns:p14="http://schemas.microsoft.com/office/powerpoint/2010/main" val="291812360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D86A-CE5C-AB45-B159-C8CEDB09D6B7}"/>
              </a:ext>
            </a:extLst>
          </p:cNvPr>
          <p:cNvSpPr>
            <a:spLocks noGrp="1"/>
          </p:cNvSpPr>
          <p:nvPr>
            <p:ph type="title"/>
          </p:nvPr>
        </p:nvSpPr>
        <p:spPr>
          <a:xfrm>
            <a:off x="736600" y="405022"/>
            <a:ext cx="11201400" cy="465064"/>
          </a:xfrm>
        </p:spPr>
        <p:txBody>
          <a:bodyPr>
            <a:normAutofit/>
          </a:bodyPr>
          <a:lstStyle/>
          <a:p>
            <a:r>
              <a:rPr lang="en-US" sz="2720" dirty="0">
                <a:solidFill>
                  <a:srgbClr val="095641"/>
                </a:solidFill>
              </a:rPr>
              <a:t>Claims Example #2 – Outpatient Surgery </a:t>
            </a:r>
            <a:r>
              <a:rPr lang="en-US" sz="2720" u="sng" dirty="0">
                <a:solidFill>
                  <a:srgbClr val="095641"/>
                </a:solidFill>
              </a:rPr>
              <a:t>at a Hospital</a:t>
            </a:r>
          </a:p>
        </p:txBody>
      </p:sp>
      <p:graphicFrame>
        <p:nvGraphicFramePr>
          <p:cNvPr id="3" name="Table 2">
            <a:extLst>
              <a:ext uri="{FF2B5EF4-FFF2-40B4-BE49-F238E27FC236}">
                <a16:creationId xmlns:a16="http://schemas.microsoft.com/office/drawing/2014/main" id="{9D08FB6A-76FB-4B45-B2C9-3A2C5C708830}"/>
              </a:ext>
            </a:extLst>
          </p:cNvPr>
          <p:cNvGraphicFramePr>
            <a:graphicFrameLocks noGrp="1"/>
          </p:cNvGraphicFramePr>
          <p:nvPr>
            <p:extLst>
              <p:ext uri="{D42A27DB-BD31-4B8C-83A1-F6EECF244321}">
                <p14:modId xmlns:p14="http://schemas.microsoft.com/office/powerpoint/2010/main" val="2331427062"/>
              </p:ext>
            </p:extLst>
          </p:nvPr>
        </p:nvGraphicFramePr>
        <p:xfrm>
          <a:off x="736600" y="1551717"/>
          <a:ext cx="11734800" cy="5274446"/>
        </p:xfrm>
        <a:graphic>
          <a:graphicData uri="http://schemas.openxmlformats.org/drawingml/2006/table">
            <a:tbl>
              <a:tblPr firstRow="1" bandRow="1">
                <a:tableStyleId>{5940675A-B579-460E-94D1-54222C63F5DA}</a:tableStyleId>
              </a:tblPr>
              <a:tblGrid>
                <a:gridCol w="7059216">
                  <a:extLst>
                    <a:ext uri="{9D8B030D-6E8A-4147-A177-3AD203B41FA5}">
                      <a16:colId xmlns:a16="http://schemas.microsoft.com/office/drawing/2014/main" val="46761395"/>
                    </a:ext>
                  </a:extLst>
                </a:gridCol>
                <a:gridCol w="2337792">
                  <a:extLst>
                    <a:ext uri="{9D8B030D-6E8A-4147-A177-3AD203B41FA5}">
                      <a16:colId xmlns:a16="http://schemas.microsoft.com/office/drawing/2014/main" val="1273623757"/>
                    </a:ext>
                  </a:extLst>
                </a:gridCol>
                <a:gridCol w="2337792">
                  <a:extLst>
                    <a:ext uri="{9D8B030D-6E8A-4147-A177-3AD203B41FA5}">
                      <a16:colId xmlns:a16="http://schemas.microsoft.com/office/drawing/2014/main" val="2990690010"/>
                    </a:ext>
                  </a:extLst>
                </a:gridCol>
              </a:tblGrid>
              <a:tr h="774257">
                <a:tc>
                  <a:txBody>
                    <a:bodyPr/>
                    <a:lstStyle/>
                    <a:p>
                      <a:endParaRPr lang="en-US" sz="1700" dirty="0">
                        <a:solidFill>
                          <a:srgbClr val="095641"/>
                        </a:solidFill>
                      </a:endParaRP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Care           HMO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tc>
                  <a:txBody>
                    <a:bodyPr/>
                    <a:lstStyle/>
                    <a:p>
                      <a:pPr algn="ctr"/>
                      <a:r>
                        <a:rPr lang="en-US" sz="2000" dirty="0">
                          <a:solidFill>
                            <a:schemeClr val="bg1"/>
                          </a:solidFill>
                        </a:rPr>
                        <a:t>Blue Options </a:t>
                      </a:r>
                    </a:p>
                    <a:p>
                      <a:pPr algn="ctr"/>
                      <a:r>
                        <a:rPr lang="en-US" sz="2000" dirty="0">
                          <a:solidFill>
                            <a:schemeClr val="bg1"/>
                          </a:solidFill>
                        </a:rPr>
                        <a:t>PPO</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rgbClr val="095641"/>
                    </a:solidFill>
                  </a:tcPr>
                </a:tc>
                <a:extLst>
                  <a:ext uri="{0D108BD9-81ED-4DB2-BD59-A6C34878D82A}">
                    <a16:rowId xmlns:a16="http://schemas.microsoft.com/office/drawing/2014/main" val="387735659"/>
                  </a:ext>
                </a:extLst>
              </a:tr>
              <a:tr h="642579">
                <a:tc>
                  <a:txBody>
                    <a:bodyPr/>
                    <a:lstStyle/>
                    <a:p>
                      <a:r>
                        <a:rPr lang="en-US" sz="1600" u="sng" dirty="0">
                          <a:solidFill>
                            <a:srgbClr val="095641"/>
                          </a:solidFill>
                        </a:rPr>
                        <a:t>Total Expenses:</a:t>
                      </a:r>
                    </a:p>
                    <a:p>
                      <a:r>
                        <a:rPr lang="en-US" sz="1600" dirty="0">
                          <a:solidFill>
                            <a:srgbClr val="095641"/>
                          </a:solidFill>
                        </a:rPr>
                        <a:t>Knee Surgery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523001009"/>
                  </a:ext>
                </a:extLst>
              </a:tr>
              <a:tr h="419272">
                <a:tc>
                  <a:txBody>
                    <a:bodyPr/>
                    <a:lstStyle/>
                    <a:p>
                      <a:r>
                        <a:rPr lang="en-US" sz="1600" dirty="0">
                          <a:solidFill>
                            <a:srgbClr val="095641"/>
                          </a:solidFill>
                        </a:rPr>
                        <a:t>Plan Deductible – To be paid by Timothy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N/A</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$1,500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287247"/>
                  </a:ext>
                </a:extLst>
              </a:tr>
              <a:tr h="463174">
                <a:tc>
                  <a:txBody>
                    <a:bodyPr/>
                    <a:lstStyle/>
                    <a:p>
                      <a:r>
                        <a:rPr lang="en-US" sz="1600" dirty="0">
                          <a:solidFill>
                            <a:srgbClr val="095641"/>
                          </a:solidFill>
                        </a:rPr>
                        <a:t>Expense balance remaining after Timothy pays his deductible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$18,500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3069642868"/>
                  </a:ext>
                </a:extLst>
              </a:tr>
              <a:tr h="906609">
                <a:tc>
                  <a:txBody>
                    <a:bodyPr/>
                    <a:lstStyle/>
                    <a:p>
                      <a:r>
                        <a:rPr lang="en-US" sz="1600" dirty="0">
                          <a:solidFill>
                            <a:srgbClr val="095641"/>
                          </a:solidFill>
                        </a:rPr>
                        <a:t>Timothy’s Coverage </a:t>
                      </a:r>
                    </a:p>
                    <a:p>
                      <a:r>
                        <a:rPr lang="en-US" sz="1600" dirty="0">
                          <a:solidFill>
                            <a:srgbClr val="095641"/>
                          </a:solidFill>
                        </a:rPr>
                        <a:t>Blue Care HMO Plan: $400 Copay</a:t>
                      </a:r>
                    </a:p>
                    <a:p>
                      <a:r>
                        <a:rPr lang="en-US" sz="1600" dirty="0">
                          <a:solidFill>
                            <a:srgbClr val="095641"/>
                          </a:solidFill>
                        </a:rPr>
                        <a:t>Blue Options PPO Plan: 20% Coinsurance After Deductible</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20% x $18,500 = $3,700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1167616541"/>
                  </a:ext>
                </a:extLst>
              </a:tr>
              <a:tr h="475550">
                <a:tc>
                  <a:txBody>
                    <a:bodyPr/>
                    <a:lstStyle/>
                    <a:p>
                      <a:r>
                        <a:rPr lang="en-US" sz="1600" dirty="0">
                          <a:solidFill>
                            <a:srgbClr val="095641"/>
                          </a:solidFill>
                        </a:rPr>
                        <a:t>Timothy’s Responsibility - (Prior to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dirty="0">
                          <a:solidFill>
                            <a:srgbClr val="095641"/>
                          </a:solidFill>
                        </a:rPr>
                        <a:t>$5,200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32345588"/>
                  </a:ext>
                </a:extLst>
              </a:tr>
              <a:tr h="475550">
                <a:tc>
                  <a:txBody>
                    <a:bodyPr/>
                    <a:lstStyle/>
                    <a:p>
                      <a:r>
                        <a:rPr lang="en-US" sz="1600" dirty="0">
                          <a:solidFill>
                            <a:srgbClr val="095641"/>
                          </a:solidFill>
                        </a:rPr>
                        <a:t>Plan Out-of-Pocket Maximum</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$8,000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29911382"/>
                  </a:ext>
                </a:extLst>
              </a:tr>
              <a:tr h="475550">
                <a:tc>
                  <a:txBody>
                    <a:bodyPr/>
                    <a:lstStyle/>
                    <a:p>
                      <a:r>
                        <a:rPr lang="en-US" sz="1600" b="1" dirty="0">
                          <a:solidFill>
                            <a:srgbClr val="095641"/>
                          </a:solidFill>
                        </a:rPr>
                        <a:t>Timothy’s total out-of-pocket expenses for the Inpatient Hospital Stay</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$400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tc>
                  <a:txBody>
                    <a:bodyPr/>
                    <a:lstStyle/>
                    <a:p>
                      <a:pPr algn="ctr"/>
                      <a:r>
                        <a:rPr lang="en-US" sz="1600" b="1" dirty="0">
                          <a:solidFill>
                            <a:srgbClr val="095641"/>
                          </a:solidFill>
                        </a:rPr>
                        <a:t>$5,200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15944768"/>
                  </a:ext>
                </a:extLst>
              </a:tr>
              <a:tr h="641905">
                <a:tc>
                  <a:txBody>
                    <a:bodyPr/>
                    <a:lstStyle/>
                    <a:p>
                      <a:r>
                        <a:rPr lang="en-US" sz="1600" dirty="0">
                          <a:solidFill>
                            <a:srgbClr val="095641"/>
                          </a:solidFill>
                        </a:rPr>
                        <a:t>Total amount of Inpatient Hospital Stay paid for by the plan</a:t>
                      </a:r>
                    </a:p>
                    <a:p>
                      <a:r>
                        <a:rPr lang="en-US" sz="1600" dirty="0">
                          <a:solidFill>
                            <a:srgbClr val="095641"/>
                          </a:solidFill>
                        </a:rPr>
                        <a:t>(Total Expenses – Timothy’s total out-of-pocket expenses)</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$19,600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tc>
                  <a:txBody>
                    <a:bodyPr/>
                    <a:lstStyle/>
                    <a:p>
                      <a:pPr algn="ctr"/>
                      <a:r>
                        <a:rPr lang="en-US" sz="1600" dirty="0">
                          <a:solidFill>
                            <a:srgbClr val="095641"/>
                          </a:solidFill>
                        </a:rPr>
                        <a:t>$14,800</a:t>
                      </a:r>
                    </a:p>
                  </a:txBody>
                  <a:tcPr marL="103632" marR="103632" marT="51816" marB="51816" anchor="ctr">
                    <a:lnL w="12700" cap="flat" cmpd="sng" algn="ctr">
                      <a:solidFill>
                        <a:srgbClr val="00523E"/>
                      </a:solidFill>
                      <a:prstDash val="solid"/>
                      <a:round/>
                      <a:headEnd type="none" w="med" len="med"/>
                      <a:tailEnd type="none" w="med" len="med"/>
                    </a:lnL>
                    <a:lnR w="12700" cap="flat" cmpd="sng" algn="ctr">
                      <a:solidFill>
                        <a:srgbClr val="00523E"/>
                      </a:solidFill>
                      <a:prstDash val="solid"/>
                      <a:round/>
                      <a:headEnd type="none" w="med" len="med"/>
                      <a:tailEnd type="none" w="med" len="med"/>
                    </a:lnR>
                    <a:lnT w="12700" cap="flat" cmpd="sng" algn="ctr">
                      <a:solidFill>
                        <a:srgbClr val="00523E"/>
                      </a:solidFill>
                      <a:prstDash val="solid"/>
                      <a:round/>
                      <a:headEnd type="none" w="med" len="med"/>
                      <a:tailEnd type="none" w="med" len="med"/>
                    </a:lnT>
                    <a:lnB w="12700" cap="flat" cmpd="sng" algn="ctr">
                      <a:solidFill>
                        <a:srgbClr val="00523E"/>
                      </a:solidFill>
                      <a:prstDash val="solid"/>
                      <a:round/>
                      <a:headEnd type="none" w="med" len="med"/>
                      <a:tailEnd type="none" w="med" len="med"/>
                    </a:lnB>
                  </a:tcPr>
                </a:tc>
                <a:extLst>
                  <a:ext uri="{0D108BD9-81ED-4DB2-BD59-A6C34878D82A}">
                    <a16:rowId xmlns:a16="http://schemas.microsoft.com/office/drawing/2014/main" val="4129925117"/>
                  </a:ext>
                </a:extLst>
              </a:tr>
            </a:tbl>
          </a:graphicData>
        </a:graphic>
      </p:graphicFrame>
      <p:sp>
        <p:nvSpPr>
          <p:cNvPr id="4" name="TextBox 3">
            <a:extLst>
              <a:ext uri="{FF2B5EF4-FFF2-40B4-BE49-F238E27FC236}">
                <a16:creationId xmlns:a16="http://schemas.microsoft.com/office/drawing/2014/main" id="{4CF87C19-9CDF-4D52-AB5C-FCB45FE0AEFD}"/>
              </a:ext>
            </a:extLst>
          </p:cNvPr>
          <p:cNvSpPr txBox="1"/>
          <p:nvPr/>
        </p:nvSpPr>
        <p:spPr>
          <a:xfrm>
            <a:off x="660400" y="897964"/>
            <a:ext cx="4938382" cy="580800"/>
          </a:xfrm>
          <a:prstGeom prst="rect">
            <a:avLst/>
          </a:prstGeom>
          <a:noFill/>
        </p:spPr>
        <p:txBody>
          <a:bodyPr wrap="square" rtlCol="0">
            <a:spAutoFit/>
          </a:bodyPr>
          <a:lstStyle/>
          <a:p>
            <a:r>
              <a:rPr lang="en-US" sz="1587" dirty="0">
                <a:solidFill>
                  <a:srgbClr val="095641"/>
                </a:solidFill>
                <a:latin typeface="Calibri Regular"/>
              </a:rPr>
              <a:t>Member: Timothy</a:t>
            </a:r>
          </a:p>
          <a:p>
            <a:r>
              <a:rPr lang="en-US" sz="1587" dirty="0">
                <a:solidFill>
                  <a:srgbClr val="095641"/>
                </a:solidFill>
                <a:latin typeface="Calibri Regular"/>
              </a:rPr>
              <a:t>Scenario: Outpatient Surgery</a:t>
            </a:r>
          </a:p>
        </p:txBody>
      </p:sp>
    </p:spTree>
    <p:extLst>
      <p:ext uri="{BB962C8B-B14F-4D97-AF65-F5344CB8AC3E}">
        <p14:creationId xmlns:p14="http://schemas.microsoft.com/office/powerpoint/2010/main" val="2451126967"/>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eft Align with Line">
  <a:themeElements>
    <a:clrScheme name="Brown and Brown">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4CB1308B36764392E282C7334C5F3E" ma:contentTypeVersion="8" ma:contentTypeDescription="Create a new document." ma:contentTypeScope="" ma:versionID="4a093003f0fcfed4319c96e6ca723528">
  <xsd:schema xmlns:xsd="http://www.w3.org/2001/XMLSchema" xmlns:xs="http://www.w3.org/2001/XMLSchema" xmlns:p="http://schemas.microsoft.com/office/2006/metadata/properties" xmlns:ns1="http://schemas.microsoft.com/sharepoint/v3" xmlns:ns2="ee70163d-02c7-4615-b8c8-da16186cb43c" targetNamespace="http://schemas.microsoft.com/office/2006/metadata/properties" ma:root="true" ma:fieldsID="f83fdaa24b63a7bdb906f017cdc28544" ns1:_="" ns2:_="">
    <xsd:import namespace="http://schemas.microsoft.com/sharepoint/v3"/>
    <xsd:import namespace="ee70163d-02c7-4615-b8c8-da16186cb43c"/>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LengthInSeconds"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70163d-02c7-4615-b8c8-da16186cb43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935E2F-D649-41A3-96C1-C9F71BA966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e70163d-02c7-4615-b8c8-da16186cb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787C1F-3195-4C7B-A68A-6AE55F41E88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DA41A27F-6449-4E7F-A17E-FBD00C6F6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8778</TotalTime>
  <Words>5222</Words>
  <Application>Microsoft Office PowerPoint</Application>
  <PresentationFormat>Custom</PresentationFormat>
  <Paragraphs>1042</Paragraphs>
  <Slides>51</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Arial (body)</vt:lpstr>
      <vt:lpstr>Arial (body) </vt:lpstr>
      <vt:lpstr>Calibri</vt:lpstr>
      <vt:lpstr>Calibri Regular</vt:lpstr>
      <vt:lpstr>Garamond</vt:lpstr>
      <vt:lpstr>Proxima Nova</vt:lpstr>
      <vt:lpstr>Roboto Condensed</vt:lpstr>
      <vt:lpstr>Varela</vt:lpstr>
      <vt:lpstr>Wingdings</vt:lpstr>
      <vt:lpstr>Office Theme</vt:lpstr>
      <vt:lpstr>2_Left Align with Line</vt:lpstr>
      <vt:lpstr>PowerPoint Presentation</vt:lpstr>
      <vt:lpstr>Open Enrollment – It’s Decision Time!</vt:lpstr>
      <vt:lpstr>Medical Plan Overview</vt:lpstr>
      <vt:lpstr>Medical Plan Overview</vt:lpstr>
      <vt:lpstr>Medical Plan Overview</vt:lpstr>
      <vt:lpstr>Medical Plan Overview</vt:lpstr>
      <vt:lpstr>Pharmacy Overview</vt:lpstr>
      <vt:lpstr>Claims Example #1 – ER Visit</vt:lpstr>
      <vt:lpstr>Claims Example #2 – Outpatient Surgery at a Hospital</vt:lpstr>
      <vt:lpstr>Claims Example #3 – Outpatient Surgery at a Surgery Center</vt:lpstr>
      <vt:lpstr>Claims Example #4 – Inpatient Hospital Stay – 7 Days</vt:lpstr>
      <vt:lpstr>Employee Rates</vt:lpstr>
      <vt:lpstr>Blue 365 Discount Site</vt:lpstr>
      <vt:lpstr>Blue 365 Discount Site</vt:lpstr>
      <vt:lpstr>Blue 365 Discount Site</vt:lpstr>
      <vt:lpstr>Blue 365 Discount Site</vt:lpstr>
      <vt:lpstr>Decisions to Consider this Open Enrollment</vt:lpstr>
      <vt:lpstr>What if I Currently Waive Stetson’s Health Insurance?</vt:lpstr>
      <vt:lpstr>Should I Cover My Spouse?</vt:lpstr>
      <vt:lpstr>What if I am or My Spouse Is Medicare Eligible?</vt:lpstr>
      <vt:lpstr>Which Health Plan to Choose?</vt:lpstr>
      <vt:lpstr>AFLAC Plans Overview</vt:lpstr>
      <vt:lpstr>PowerPoint Presentation</vt:lpstr>
      <vt:lpstr>Aflac – Accident, Critical Illness, Hospital Indemnity</vt:lpstr>
      <vt:lpstr>Aflac – Accident</vt:lpstr>
      <vt:lpstr>Aflac – Accident</vt:lpstr>
      <vt:lpstr>Aflac – Critical Illness </vt:lpstr>
      <vt:lpstr>Aflac – Hospital Indemnity</vt:lpstr>
      <vt:lpstr>Aflac – Wellness Benefit - $50 for Wellness Screenings on the Critical Illness and Accident Plans</vt:lpstr>
      <vt:lpstr>Aflac Rates</vt:lpstr>
      <vt:lpstr>Aflac Rates – Critical Illness</vt:lpstr>
      <vt:lpstr>Aflac – Cancer Protection Assurance</vt:lpstr>
      <vt:lpstr>Dental Plan Overview</vt:lpstr>
      <vt:lpstr>Dental Plan Overview – DHMO vs PPO Plans</vt:lpstr>
      <vt:lpstr>Delta Dental Member Tools</vt:lpstr>
      <vt:lpstr>Dental Plan Overview</vt:lpstr>
      <vt:lpstr>Dental Plan Overview</vt:lpstr>
      <vt:lpstr>Vision Plan Overview</vt:lpstr>
      <vt:lpstr>Vision Plan Overview</vt:lpstr>
      <vt:lpstr>VSP Vision Care </vt:lpstr>
      <vt:lpstr>Life and Disability Overview</vt:lpstr>
      <vt:lpstr>Life and AD&amp;D Overview</vt:lpstr>
      <vt:lpstr>Disability Overview</vt:lpstr>
      <vt:lpstr>Employee Assistance Program (EAP)</vt:lpstr>
      <vt:lpstr>Employee Assistance Program (EAP)</vt:lpstr>
      <vt:lpstr>Employee Assistance Program (EAP)</vt:lpstr>
      <vt:lpstr>Employee Assistance Program (EAP)</vt:lpstr>
      <vt:lpstr>Travel Assistance Program</vt:lpstr>
      <vt:lpstr>Flexible Spending Account – Changing to Medcom for 2025</vt:lpstr>
      <vt:lpstr>Reminders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Chellberg</dc:creator>
  <cp:lastModifiedBy>Laurie Nelson</cp:lastModifiedBy>
  <cp:revision>148</cp:revision>
  <cp:lastPrinted>2022-12-08T13:37:39Z</cp:lastPrinted>
  <dcterms:created xsi:type="dcterms:W3CDTF">2022-06-14T14:49:31Z</dcterms:created>
  <dcterms:modified xsi:type="dcterms:W3CDTF">2024-10-15T20:15:17Z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2022-06-10T00:00:00Z</vt:filetime>
  </property>
  <property fmtid="{D5CDD505-2E9C-101B-9397-08002B2CF9AE}" pid="3" name="Creator">
    <vt:lpwstr>Adobe InDesign 16.1 (Windows)</vt:lpwstr>
  </property>
  <property fmtid="{D5CDD505-2E9C-101B-9397-08002B2CF9AE}" pid="4" name="LastSaved">
    <vt:filetime>2022-06-14T00:00:00Z</vt:filetime>
  </property>
  <property fmtid="{D5CDD505-2E9C-101B-9397-08002B2CF9AE}" pid="5" name="ContentTypeId">
    <vt:lpwstr>0x010100234CB1308B36764392E282C7334C5F3E</vt:lpwstr>
  </property>
  <property fmtid="{D5CDD505-2E9C-101B-9397-08002B2CF9AE}" pid="6" name="_NewReviewCycle">
    <vt:lpwstr/>
  </property>
</Properties>
</file>