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22"/>
  </p:handoutMasterIdLst>
  <p:sldIdLst>
    <p:sldId id="257" r:id="rId2"/>
    <p:sldId id="269" r:id="rId3"/>
    <p:sldId id="266" r:id="rId4"/>
    <p:sldId id="270" r:id="rId5"/>
    <p:sldId id="283" r:id="rId6"/>
    <p:sldId id="271" r:id="rId7"/>
    <p:sldId id="264" r:id="rId8"/>
    <p:sldId id="263" r:id="rId9"/>
    <p:sldId id="262" r:id="rId10"/>
    <p:sldId id="260" r:id="rId11"/>
    <p:sldId id="274" r:id="rId12"/>
    <p:sldId id="275" r:id="rId13"/>
    <p:sldId id="276" r:id="rId14"/>
    <p:sldId id="278" r:id="rId15"/>
    <p:sldId id="279" r:id="rId16"/>
    <p:sldId id="273" r:id="rId17"/>
    <p:sldId id="280" r:id="rId18"/>
    <p:sldId id="265" r:id="rId19"/>
    <p:sldId id="281" r:id="rId20"/>
    <p:sldId id="282" r:id="rId21"/>
  </p:sldIdLst>
  <p:sldSz cx="9144000" cy="6858000" type="screen4x3"/>
  <p:notesSz cx="6858000" cy="91011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34" autoAdjust="0"/>
    <p:restoredTop sz="94660"/>
  </p:normalViewPr>
  <p:slideViewPr>
    <p:cSldViewPr>
      <p:cViewPr varScale="1">
        <p:scale>
          <a:sx n="69" d="100"/>
          <a:sy n="69" d="100"/>
        </p:scale>
        <p:origin x="-540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4608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505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505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7AB6E2-7A9E-4A52-9831-6E63927071FC}" type="datetimeFigureOut">
              <a:rPr lang="en-US" smtClean="0"/>
              <a:pPr/>
              <a:t>10/4/2011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44501"/>
            <a:ext cx="2971800" cy="4550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44501"/>
            <a:ext cx="2971800" cy="4550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9A4375-D661-4EE9-B73F-3CC00E6A166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635494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20"/>
          <p:cNvSpPr>
            <a:spLocks noGrp="1"/>
          </p:cNvSpPr>
          <p:nvPr>
            <p:ph type="ctrTitle"/>
          </p:nvPr>
        </p:nvSpPr>
        <p:spPr>
          <a:xfrm>
            <a:off x="685800" y="990601"/>
            <a:ext cx="7772400" cy="1656346"/>
          </a:xfrm>
        </p:spPr>
        <p:txBody>
          <a:bodyPr anchor="b" anchorCtr="0">
            <a:noAutofit/>
            <a:scene3d>
              <a:camera prst="orthographicFront"/>
              <a:lightRig rig="soft" dir="t">
                <a:rot lat="0" lon="0" rev="2100000"/>
              </a:lightRig>
            </a:scene3d>
            <a:sp3d prstMaterial="matte">
              <a:bevelT w="38100" h="38100"/>
              <a:contourClr>
                <a:srgbClr val="FFFFFF"/>
              </a:contourClr>
            </a:sp3d>
          </a:bodyPr>
          <a:lstStyle>
            <a:lvl1pPr algn="ctr">
              <a:defRPr lang="en-US" sz="5800" dirty="0" smtClean="0">
                <a:ln w="9525">
                  <a:noFill/>
                </a:ln>
                <a:effectLst>
                  <a:outerShdw blurRad="50800" dist="38100" dir="8220000" algn="tl" rotWithShape="0">
                    <a:srgbClr val="000000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8" name="Rectangl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lang="en-US" smtClean="0"/>
            </a:lvl1pPr>
          </a:lstStyle>
          <a:p>
            <a:fld id="{2F453B57-BD19-482F-A0DA-D319BE7BD07B}" type="datetimeFigureOut">
              <a:rPr lang="en-US" smtClean="0"/>
              <a:pPr/>
              <a:t>10/4/2011</a:t>
            </a:fld>
            <a:endParaRPr lang="en-US"/>
          </a:p>
        </p:txBody>
      </p:sp>
      <p:sp>
        <p:nvSpPr>
          <p:cNvPr id="25" name="Rectangle 27"/>
          <p:cNvSpPr>
            <a:spLocks noGrp="1"/>
          </p:cNvSpPr>
          <p:nvPr>
            <p:ph type="ftr" sz="quarter" idx="12"/>
          </p:nvPr>
        </p:nvSpPr>
        <p:spPr>
          <a:xfrm>
            <a:off x="4038600" y="6248400"/>
            <a:ext cx="4648200" cy="476250"/>
          </a:xfrm>
        </p:spPr>
        <p:txBody>
          <a:bodyPr/>
          <a:lstStyle>
            <a:lvl1pPr>
              <a:defRPr lang="en-US" sz="2400" i="1" smtClean="0"/>
            </a:lvl1pPr>
          </a:lstStyle>
          <a:p>
            <a:endParaRPr lang="en-US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685800" y="2895600"/>
            <a:ext cx="7194884" cy="2554705"/>
          </a:xfrm>
        </p:spPr>
        <p:txBody>
          <a:bodyPr>
            <a:noAutofit/>
          </a:bodyPr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en-US" sz="3600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53B57-BD19-482F-A0DA-D319BE7BD07B}" type="datetimeFigureOut">
              <a:rPr lang="en-US" smtClean="0"/>
              <a:pPr/>
              <a:t>10/4/2011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3CAC6-5DC9-4623-B225-FF20BCCB9A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53B57-BD19-482F-A0DA-D319BE7BD07B}" type="datetimeFigureOut">
              <a:rPr lang="en-US" smtClean="0"/>
              <a:pPr/>
              <a:t>10/4/2011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3CAC6-5DC9-4623-B225-FF20BCCB9A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53B57-BD19-482F-A0DA-D319BE7BD07B}" type="datetimeFigureOut">
              <a:rPr lang="en-US" smtClean="0"/>
              <a:pPr/>
              <a:t>10/4/2011</a:t>
            </a:fld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3CAC6-5DC9-4623-B225-FF20BCCB9A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>
          <a:xfrm>
            <a:off x="722313" y="2685391"/>
            <a:ext cx="7772400" cy="3112843"/>
          </a:xfrm>
        </p:spPr>
        <p:txBody>
          <a:bodyPr anchor="t">
            <a:normAutofit/>
          </a:bodyPr>
          <a:lstStyle>
            <a:lvl1pPr algn="ctr">
              <a:buNone/>
              <a:defRPr lang="en-US" sz="6000" b="1" dirty="0">
                <a:solidFill>
                  <a:schemeClr val="tx2">
                    <a:shade val="85000"/>
                    <a:satMod val="1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>
          <a:xfrm>
            <a:off x="722313" y="1128932"/>
            <a:ext cx="7772400" cy="1509712"/>
          </a:xfrm>
        </p:spPr>
        <p:txBody>
          <a:bodyPr anchor="b">
            <a:normAutofit/>
          </a:bodyPr>
          <a:lstStyle>
            <a:lvl1pPr algn="ctr">
              <a:buNone/>
              <a:defRPr lang="en-US" sz="2400" b="0" smtClean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53B57-BD19-482F-A0DA-D319BE7BD07B}" type="datetimeFigureOut">
              <a:rPr lang="en-US" smtClean="0"/>
              <a:pPr/>
              <a:t>10/4/2011</a:t>
            </a:fld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3CAC6-5DC9-4623-B225-FF20BCCB9A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53B57-BD19-482F-A0DA-D319BE7BD07B}" type="datetimeFigureOut">
              <a:rPr lang="en-US" smtClean="0"/>
              <a:pPr/>
              <a:t>10/4/2011</a:t>
            </a:fld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3CAC6-5DC9-4623-B225-FF20BCCB9A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0" indent="0" algn="l">
              <a:buNone/>
              <a:defRPr sz="2200" b="1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0" indent="0" algn="l">
              <a:buNone/>
              <a:defRPr sz="2200" b="1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53B57-BD19-482F-A0DA-D319BE7BD07B}" type="datetimeFigureOut">
              <a:rPr lang="en-US" smtClean="0"/>
              <a:pPr/>
              <a:t>10/4/2011</a:t>
            </a:fld>
            <a:endParaRPr lang="en-US"/>
          </a:p>
        </p:txBody>
      </p:sp>
      <p:sp>
        <p:nvSpPr>
          <p:cNvPr id="8" name="Rectangl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3CAC6-5DC9-4623-B225-FF20BCCB9A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53B57-BD19-482F-A0DA-D319BE7BD07B}" type="datetimeFigureOut">
              <a:rPr lang="en-US" smtClean="0"/>
              <a:pPr/>
              <a:t>10/4/2011</a:t>
            </a:fld>
            <a:endParaRPr lang="en-US"/>
          </a:p>
        </p:txBody>
      </p:sp>
      <p:sp>
        <p:nvSpPr>
          <p:cNvPr id="4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3CAC6-5DC9-4623-B225-FF20BCCB9A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53B57-BD19-482F-A0DA-D319BE7BD07B}" type="datetimeFigureOut">
              <a:rPr lang="en-US" smtClean="0"/>
              <a:pPr/>
              <a:t>10/4/2011</a:t>
            </a:fld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3CAC6-5DC9-4623-B225-FF20BCCB9A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>
            <a:normAutofit/>
          </a:bodyPr>
          <a:lstStyle>
            <a:lvl1pPr algn="ctr">
              <a:defRPr sz="2400" b="1">
                <a:solidFill>
                  <a:schemeClr val="tx2"/>
                </a:solidFill>
                <a:effectLst>
                  <a:outerShdw blurRad="38100" dist="25400" dir="8220000" algn="tr" rotWithShape="0">
                    <a:prstClr val="black">
                      <a:alpha val="3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 algn="ctr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53B57-BD19-482F-A0DA-D319BE7BD07B}" type="datetimeFigureOut">
              <a:rPr lang="en-US" smtClean="0"/>
              <a:pPr/>
              <a:t>10/4/2011</a:t>
            </a:fld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3CAC6-5DC9-4623-B225-FF20BCCB9A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27729" y="1062637"/>
            <a:ext cx="4599432" cy="3977640"/>
          </a:xfrm>
          <a:prstGeom prst="rect">
            <a:avLst/>
          </a:prstGeom>
          <a:solidFill>
            <a:schemeClr val="tx2">
              <a:shade val="15000"/>
            </a:schemeClr>
          </a:solidFill>
          <a:ln w="63500">
            <a:noFill/>
            <a:miter lim="800000"/>
          </a:ln>
          <a:effectLst>
            <a:outerShdw blurRad="63500" dist="25400" dir="7200000" algn="t" rotWithShape="0">
              <a:prstClr val="black">
                <a:alpha val="45000"/>
              </a:prstClr>
            </a:outerShdw>
          </a:effectLst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lIns="45720" rIns="45720" rtlCol="0" anchor="ctr">
            <a:normAutofit/>
          </a:bodyPr>
          <a:lstStyle/>
          <a:p>
            <a:pPr marL="0" indent="-274320" algn="l">
              <a:buClr>
                <a:schemeClr val="accent1"/>
              </a:buClr>
              <a:buSzPct val="80000"/>
              <a:buFont typeface="Wingdings 2" pitchFamily="18" charset="2"/>
              <a:buNone/>
            </a:pPr>
            <a:endParaRPr lang="en-US" sz="20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Rectangle 2"/>
          <p:cNvSpPr>
            <a:spLocks noGrp="1"/>
          </p:cNvSpPr>
          <p:nvPr>
            <p:ph type="title"/>
          </p:nvPr>
        </p:nvSpPr>
        <p:spPr>
          <a:xfrm>
            <a:off x="5514536" y="4343400"/>
            <a:ext cx="3048000" cy="709858"/>
          </a:xfrm>
        </p:spPr>
        <p:txBody>
          <a:bodyPr anchor="t">
            <a:noAutofit/>
          </a:bodyPr>
          <a:lstStyle>
            <a:lvl1pPr algn="l">
              <a:buNone/>
              <a:defRPr sz="2200" b="1">
                <a:solidFill>
                  <a:schemeClr val="tx2"/>
                </a:solidFill>
                <a:effectLst>
                  <a:outerShdw blurRad="38100" dist="25400" dir="8220000" algn="tr" rotWithShape="0">
                    <a:prstClr val="black">
                      <a:alpha val="3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pic" idx="1"/>
          </p:nvPr>
        </p:nvSpPr>
        <p:spPr>
          <a:xfrm>
            <a:off x="739645" y="1222657"/>
            <a:ext cx="4575601" cy="3657600"/>
          </a:xfrm>
          <a:solidFill>
            <a:schemeClr val="tx2">
              <a:shade val="75000"/>
            </a:schemeClr>
          </a:solidFill>
          <a:ln w="63500">
            <a:noFill/>
            <a:miter lim="800000"/>
          </a:ln>
          <a:effec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/>
          <a:lstStyle>
            <a:lvl1pPr>
              <a:buNone/>
              <a:defRPr sz="3200"/>
            </a:lvl1pPr>
          </a:lstStyle>
          <a:p>
            <a:r>
              <a:rPr lang="en-US" sz="2000" smtClean="0"/>
              <a:t>Click icon to add picture</a:t>
            </a:r>
            <a:endParaRPr lang="en-US" sz="2000" dirty="0"/>
          </a:p>
        </p:txBody>
      </p:sp>
      <p:sp>
        <p:nvSpPr>
          <p:cNvPr id="4" name="Rectangle 4"/>
          <p:cNvSpPr>
            <a:spLocks noGrp="1"/>
          </p:cNvSpPr>
          <p:nvPr>
            <p:ph type="body" sz="half" idx="2"/>
          </p:nvPr>
        </p:nvSpPr>
        <p:spPr>
          <a:xfrm>
            <a:off x="5514536" y="1371600"/>
            <a:ext cx="3044952" cy="2930086"/>
          </a:xfrm>
        </p:spPr>
        <p:txBody>
          <a:bodyPr bIns="0" anchor="b">
            <a:normAutofit/>
          </a:bodyPr>
          <a:lstStyle>
            <a:lvl1pPr marL="0" marR="0" indent="0" algn="l">
              <a:buFontTx/>
              <a:buNone/>
              <a:defRPr sz="1300">
                <a:solidFill>
                  <a:schemeClr val="tx1">
                    <a:tint val="95000"/>
                  </a:schemeClr>
                </a:solidFill>
              </a:defRPr>
            </a:lvl1pPr>
            <a:lvl2pPr marL="460375" marR="0" indent="-112713">
              <a:buFontTx/>
              <a:buNone/>
              <a:defRPr sz="1200"/>
            </a:lvl2pPr>
            <a:lvl3pPr marL="914400" marR="0" indent="-117475">
              <a:buFontTx/>
              <a:buNone/>
              <a:defRPr sz="1000"/>
            </a:lvl3pPr>
            <a:lvl4pPr marL="1316038" marR="0" indent="-112713">
              <a:buFontTx/>
              <a:buNone/>
              <a:defRPr sz="900"/>
            </a:lvl4pPr>
            <a:lvl5pPr marL="1711325" marR="0" indent="-117475">
              <a:buFontTx/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53B57-BD19-482F-A0DA-D319BE7BD07B}" type="datetimeFigureOut">
              <a:rPr lang="en-US" smtClean="0"/>
              <a:pPr/>
              <a:t>10/4/2011</a:t>
            </a:fld>
            <a:endParaRPr lang="en-US"/>
          </a:p>
        </p:txBody>
      </p:sp>
      <p:sp>
        <p:nvSpPr>
          <p:cNvPr id="6" name="Rectangle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3CAC6-5DC9-4623-B225-FF20BCCB9A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717884"/>
          </a:xfrm>
          <a:prstGeom prst="rect">
            <a:avLst/>
          </a:prstGeom>
        </p:spPr>
        <p:txBody>
          <a:bodyPr anchor="b" anchorCtr="0">
            <a:normAutofit/>
            <a:scene3d>
              <a:camera prst="orthographicFront"/>
              <a:lightRig rig="soft" dir="t">
                <a:rot lat="0" lon="0" rev="2100000"/>
              </a:lightRig>
            </a:scene3d>
            <a:sp3d prstMaterial="matte">
              <a:bevelT w="38100" h="38100"/>
            </a:sp3d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Rectangle 11"/>
          <p:cNvSpPr>
            <a:spLocks noGrp="1"/>
          </p:cNvSpPr>
          <p:nvPr>
            <p:ph type="body" idx="1"/>
          </p:nvPr>
        </p:nvSpPr>
        <p:spPr>
          <a:xfrm>
            <a:off x="457200" y="1155032"/>
            <a:ext cx="8229600" cy="4971131"/>
          </a:xfrm>
          <a:prstGeom prst="rect">
            <a:avLst/>
          </a:prstGeom>
        </p:spPr>
        <p:txBody>
          <a:bodyPr lIns="45720" rIns="4572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27" name="Rectangle 22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 anchor="b" anchorCtr="0"/>
          <a:lstStyle>
            <a:lvl1pPr>
              <a:defRPr lang="en-US" sz="1200" smtClean="0">
                <a:solidFill>
                  <a:schemeClr val="tx2"/>
                </a:solidFill>
                <a:latin typeface="+mn-lt"/>
                <a:ea typeface="+mn-lt"/>
                <a:cs typeface="+mn-lt"/>
              </a:defRPr>
            </a:lvl1pPr>
          </a:lstStyle>
          <a:p>
            <a:fld id="{2F453B57-BD19-482F-A0DA-D319BE7BD07B}" type="datetimeFigureOut">
              <a:rPr lang="en-US" smtClean="0"/>
              <a:pPr/>
              <a:t>10/4/2011</a:t>
            </a:fld>
            <a:endParaRPr lang="en-US"/>
          </a:p>
        </p:txBody>
      </p:sp>
      <p:sp>
        <p:nvSpPr>
          <p:cNvPr id="18" name="Rectangle 1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 anchor="b" anchorCtr="0"/>
          <a:lstStyle>
            <a:lvl1pPr algn="ctr">
              <a:defRPr lang="en-US" sz="1200" smtClean="0">
                <a:solidFill>
                  <a:schemeClr val="tx2"/>
                </a:solidFill>
                <a:latin typeface="+mn-lt"/>
                <a:ea typeface="+mn-lt"/>
                <a:cs typeface="+mn-lt"/>
              </a:defRPr>
            </a:lvl1pPr>
          </a:lstStyle>
          <a:p>
            <a:endParaRPr lang="en-US"/>
          </a:p>
        </p:txBody>
      </p:sp>
      <p:sp>
        <p:nvSpPr>
          <p:cNvPr id="13" name="Rectangle 15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 anchor="b" anchorCtr="0"/>
          <a:lstStyle>
            <a:lvl1pPr algn="r">
              <a:defRPr lang="en-US" sz="1200" smtClean="0">
                <a:solidFill>
                  <a:schemeClr val="tx2"/>
                </a:solidFill>
                <a:latin typeface="+mn-lt"/>
                <a:ea typeface="+mn-lt"/>
                <a:cs typeface="+mn-lt"/>
              </a:defRPr>
            </a:lvl1pPr>
          </a:lstStyle>
          <a:p>
            <a:fld id="{6353CAC6-5DC9-4623-B225-FF20BCCB9A3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defPPr>
        <a:defRPr sz="4400">
          <a:solidFill>
            <a:schemeClr val="tx2">
              <a:shade val="85000"/>
              <a:satMod val="150000"/>
            </a:schemeClr>
          </a:solidFill>
          <a:latin typeface="+mj-lt"/>
          <a:ea typeface="+mj-ea"/>
          <a:cs typeface="+mj-cs"/>
        </a:defRPr>
      </a:defPPr>
      <a:lvl1pPr algn="ctr" eaLnBrk="1" hangingPunct="1">
        <a:buNone/>
        <a:defRPr lang="en-US" sz="4800" b="1" strike="noStrike" kern="1200" baseline="0" dirty="0" smtClean="0">
          <a:solidFill>
            <a:schemeClr val="tx2">
              <a:shade val="85000"/>
              <a:satMod val="150000"/>
            </a:schemeClr>
          </a:solidFill>
          <a:effectLst>
            <a:outerShdw blurRad="63500" dist="38100" dir="8220000" algn="tl" rotWithShape="0">
              <a:srgbClr val="000000">
                <a:alpha val="30000"/>
              </a:srgbClr>
            </a:outerShdw>
          </a:effectLst>
          <a:latin typeface="+mj-lt"/>
          <a:ea typeface="+mj-lt"/>
          <a:cs typeface="+mj-lt"/>
        </a:defRPr>
      </a:lvl1pPr>
    </p:titleStyle>
    <p:bodyStyle>
      <a:defPPr>
        <a:defRPr>
          <a:solidFill>
            <a:schemeClr val="tx1"/>
          </a:solidFill>
          <a:latin typeface="+mn-lt"/>
          <a:ea typeface="+mn-ea"/>
          <a:cs typeface="+mn-cs"/>
        </a:defRPr>
      </a:defPPr>
      <a:lvl1pPr marL="0" indent="-274320" algn="l" eaLnBrk="1" hangingPunct="1">
        <a:buClr>
          <a:schemeClr val="accent1"/>
        </a:buClr>
        <a:buSzPct val="80000"/>
        <a:buFont typeface="Wingdings 2" pitchFamily="18" charset="2"/>
        <a:buChar char=""/>
        <a:defRPr sz="2800">
          <a:solidFill>
            <a:schemeClr val="tx1"/>
          </a:solidFill>
          <a:latin typeface="+mn-lt"/>
          <a:ea typeface="+mn-lt"/>
          <a:cs typeface="+mn-lt"/>
        </a:defRPr>
      </a:lvl1pPr>
      <a:lvl2pPr marL="557784" indent="-228600" algn="l" eaLnBrk="1" hangingPunct="1">
        <a:buClr>
          <a:schemeClr val="tx2"/>
        </a:buClr>
        <a:buFont typeface="Wingdings 2" pitchFamily="18" charset="2"/>
        <a:buChar char=""/>
        <a:defRPr sz="2200">
          <a:solidFill>
            <a:schemeClr val="tx1"/>
          </a:solidFill>
          <a:latin typeface="+mn-lt"/>
          <a:ea typeface="+mn-lt"/>
          <a:cs typeface="+mn-lt"/>
        </a:defRPr>
      </a:lvl2pPr>
      <a:lvl3pPr marL="813816" indent="-228600" algn="l" eaLnBrk="1" hangingPunct="1">
        <a:buClr>
          <a:schemeClr val="accent1"/>
        </a:buClr>
        <a:buFont typeface="Wingdings 2" pitchFamily="18" charset="2"/>
        <a:buChar char=""/>
        <a:defRPr sz="2000">
          <a:solidFill>
            <a:schemeClr val="tx1"/>
          </a:solidFill>
          <a:latin typeface="+mn-lt"/>
          <a:ea typeface="+mn-lt"/>
          <a:cs typeface="+mn-lt"/>
        </a:defRPr>
      </a:lvl3pPr>
      <a:lvl4pPr marL="1069848" indent="-228600" algn="l" eaLnBrk="1" hangingPunct="1">
        <a:buClr>
          <a:schemeClr val="tx2"/>
        </a:buClr>
        <a:buFont typeface="Wingdings 2" pitchFamily="18" charset="2"/>
        <a:buChar char=""/>
        <a:defRPr sz="1800">
          <a:solidFill>
            <a:schemeClr val="tx1"/>
          </a:solidFill>
          <a:latin typeface="+mn-lt"/>
          <a:ea typeface="+mn-lt"/>
          <a:cs typeface="+mn-lt"/>
        </a:defRPr>
      </a:lvl4pPr>
      <a:lvl5pPr marL="1316736" indent="-228600" algn="l" eaLnBrk="1" hangingPunct="1">
        <a:buClr>
          <a:schemeClr val="accent1"/>
        </a:buClr>
        <a:buFont typeface="Wingdings 2" pitchFamily="18" charset="2"/>
        <a:buChar char=""/>
        <a:defRPr sz="1800">
          <a:solidFill>
            <a:schemeClr val="tx1"/>
          </a:solidFill>
          <a:latin typeface="+mn-lt"/>
          <a:ea typeface="+mn-lt"/>
          <a:cs typeface="+mn-lt"/>
        </a:defRPr>
      </a:lvl5pPr>
      <a:lvl6pPr marL="1572768" indent="-228600" algn="l" eaLnBrk="1" hangingPunct="1">
        <a:buClr>
          <a:schemeClr val="tx2"/>
        </a:buClr>
        <a:buFont typeface="Wingdings 2" pitchFamily="18" charset="2"/>
        <a:buChar char=""/>
        <a:defRPr lang="en-US" sz="1600" baseline="0" smtClean="0">
          <a:latin typeface="+mn-lt"/>
        </a:defRPr>
      </a:lvl6pPr>
      <a:lvl7pPr marL="1819656" indent="-228600" algn="l" eaLnBrk="1" hangingPunct="1">
        <a:buClr>
          <a:schemeClr val="accent1"/>
        </a:buClr>
        <a:buFont typeface="Wingdings 2" pitchFamily="18" charset="2"/>
        <a:buChar char=""/>
        <a:defRPr lang="en-US" sz="1600" baseline="0" smtClean="0">
          <a:latin typeface="+mn-lt"/>
        </a:defRPr>
      </a:lvl7pPr>
      <a:lvl8pPr marL="2066544" indent="-228600" algn="l" eaLnBrk="1" hangingPunct="1">
        <a:buClr>
          <a:schemeClr val="tx2"/>
        </a:buClr>
        <a:buFont typeface="Wingdings 2" pitchFamily="18" charset="2"/>
        <a:buChar char=""/>
        <a:defRPr sz="1600" baseline="0">
          <a:latin typeface="+mn-lt"/>
        </a:defRPr>
      </a:lvl8pPr>
      <a:lvl9pPr marL="2313432" indent="-228600" algn="l" eaLnBrk="1" hangingPunct="1">
        <a:buClr>
          <a:schemeClr val="accent1"/>
        </a:buClr>
        <a:buFont typeface="Wingdings 2" pitchFamily="18" charset="2"/>
        <a:buChar char=""/>
        <a:defRPr sz="1400" baseline="0">
          <a:latin typeface="+mn-lt"/>
        </a:defRPr>
      </a:lvl9pPr>
    </p:bodyStyle>
    <p:otherStyle>
      <a:defPPr>
        <a:defRPr>
          <a:solidFill>
            <a:schemeClr val="tx1"/>
          </a:solidFill>
          <a:latin typeface="+mn-lt"/>
          <a:ea typeface="+mn-ea"/>
          <a:cs typeface="+mn-cs"/>
        </a:defRPr>
      </a:defPPr>
      <a:lvl1pPr marL="0" eaLnBrk="1" hangingPunct="1"/>
      <a:lvl2pPr marL="457200" eaLnBrk="1" hangingPunct="1"/>
      <a:lvl3pPr marL="914400" eaLnBrk="1" hangingPunct="1"/>
      <a:lvl4pPr marL="1371600" eaLnBrk="1" hangingPunct="1"/>
      <a:lvl5pPr marL="1828800" eaLnBrk="1" hangingPunct="1"/>
      <a:lvl6pPr marL="2286000" eaLnBrk="1" hangingPunct="1"/>
      <a:lvl7pPr marL="2743200" eaLnBrk="1" hangingPunct="1"/>
      <a:lvl8pPr marL="3200400" eaLnBrk="1" hangingPunct="1"/>
      <a:lvl9pPr marL="3657600" eaLnBrk="1" hangingPunct="1"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dor.myflorida.com/dor/businesses/nonprofit.html" TargetMode="External"/><Relationship Id="rId2" Type="http://schemas.openxmlformats.org/officeDocument/2006/relationships/hyperlink" Target="http://www.irs.gov/businesses/small/article/0,,id=102767,00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itmedialaw.org/legal-guide/florida/forming-nonprofit-corporation-florida" TargetMode="External"/><Relationship Id="rId2" Type="http://schemas.openxmlformats.org/officeDocument/2006/relationships/hyperlink" Target="http://ccfcorp.dos.state.fl.us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rs.gov/charities/charitable/article/0,,id=96099,00.html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rs.gov/pub/irs-pdf/f1023.pdf" TargetMode="External"/><Relationship Id="rId2" Type="http://schemas.openxmlformats.org/officeDocument/2006/relationships/hyperlink" Target="http://www.irs.gov/charities/article/0,,id=96109,00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irs.gov/charities/article/0,,id=139504,00.html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hyperlink" Target="http://dor.myflorida.com/dor/forms/2003/dr5.pdf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Tax Exempt Status</a:t>
            </a:r>
            <a:endParaRPr lang="en-US" dirty="0"/>
          </a:p>
        </p:txBody>
      </p:sp>
      <p:sp>
        <p:nvSpPr>
          <p:cNvPr id="5" name="Subtitle 2"/>
          <p:cNvSpPr>
            <a:spLocks noGrp="1"/>
          </p:cNvSpPr>
          <p:nvPr>
            <p:ph type="subTitle" idx="4294967295"/>
          </p:nvPr>
        </p:nvSpPr>
        <p:spPr>
          <a:xfrm>
            <a:off x="685800" y="2895600"/>
            <a:ext cx="7194884" cy="2554705"/>
          </a:xfrm>
        </p:spPr>
        <p:txBody>
          <a:bodyPr>
            <a:noAutofit/>
          </a:bodyPr>
          <a:lstStyle/>
          <a:p>
            <a:pPr indent="0" algn="ctr">
              <a:buNone/>
            </a:pPr>
            <a:r>
              <a:rPr lang="en-US" sz="3600" dirty="0" smtClean="0">
                <a:solidFill>
                  <a:schemeClr val="tx2"/>
                </a:solidFill>
              </a:rPr>
              <a:t>Florida Library Association</a:t>
            </a:r>
          </a:p>
          <a:p>
            <a:pPr indent="0" algn="ctr">
              <a:buNone/>
            </a:pPr>
            <a:r>
              <a:rPr lang="en-US" sz="3600" dirty="0" smtClean="0">
                <a:solidFill>
                  <a:schemeClr val="tx2"/>
                </a:solidFill>
              </a:rPr>
              <a:t>&amp; </a:t>
            </a:r>
          </a:p>
          <a:p>
            <a:pPr indent="0" algn="ctr">
              <a:buNone/>
            </a:pPr>
            <a:r>
              <a:rPr lang="en-US" sz="3600" dirty="0" smtClean="0">
                <a:solidFill>
                  <a:schemeClr val="tx2"/>
                </a:solidFill>
              </a:rPr>
              <a:t>Stetson University College of Law</a:t>
            </a:r>
          </a:p>
          <a:p>
            <a:pPr indent="0" algn="ctr">
              <a:buNone/>
            </a:pPr>
            <a:r>
              <a:rPr lang="en-US" dirty="0" smtClean="0">
                <a:solidFill>
                  <a:schemeClr val="tx2"/>
                </a:solidFill>
              </a:rPr>
              <a:t>Dolly &amp; Homer Hand Law Library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6" name="Rectangle 27"/>
          <p:cNvSpPr>
            <a:spLocks noGrp="1"/>
          </p:cNvSpPr>
          <p:nvPr>
            <p:ph type="ftr" sz="quarter" idx="12"/>
          </p:nvPr>
        </p:nvSpPr>
        <p:spPr>
          <a:xfrm>
            <a:off x="3962400" y="5943600"/>
            <a:ext cx="4648200" cy="476250"/>
          </a:xfrm>
        </p:spPr>
        <p:txBody>
          <a:bodyPr/>
          <a:lstStyle>
            <a:lvl1pPr>
              <a:defRPr lang="en-US" sz="2400" i="1" smtClean="0"/>
            </a:lvl1pPr>
          </a:lstStyle>
          <a:p>
            <a:r>
              <a:rPr lang="en-US" dirty="0" smtClean="0"/>
              <a:t>Professor Rebecca S. Trammell</a:t>
            </a:r>
            <a:endParaRPr lang="en-US" dirty="0"/>
          </a:p>
        </p:txBody>
      </p:sp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581400" y="599116"/>
            <a:ext cx="2209800" cy="16218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668694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Florida Taxes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715000"/>
          </a:xfrm>
        </p:spPr>
        <p:txBody>
          <a:bodyPr>
            <a:normAutofit/>
          </a:bodyPr>
          <a:lstStyle/>
          <a:p>
            <a:pPr marL="365760">
              <a:spcAft>
                <a:spcPts val="1800"/>
              </a:spcAft>
            </a:pPr>
            <a:r>
              <a:rPr lang="en-US" sz="3200" dirty="0" smtClean="0"/>
              <a:t>Taxable </a:t>
            </a:r>
            <a:r>
              <a:rPr lang="en-US" sz="3200" dirty="0"/>
              <a:t>corporate </a:t>
            </a:r>
            <a:r>
              <a:rPr lang="en-US" sz="3200" dirty="0" smtClean="0"/>
              <a:t>income exempt IF exempt for federal tax (501(c)3 status)</a:t>
            </a:r>
          </a:p>
          <a:p>
            <a:pPr marL="365760">
              <a:spcAft>
                <a:spcPts val="1200"/>
              </a:spcAft>
            </a:pPr>
            <a:r>
              <a:rPr lang="en-US" sz="3200" dirty="0" smtClean="0"/>
              <a:t>Property Tax - exempt if owned by exempt entity &amp; used exclusively for exempt purposes</a:t>
            </a:r>
          </a:p>
          <a:p>
            <a:pPr lvl="1">
              <a:spcAft>
                <a:spcPts val="1200"/>
              </a:spcAft>
            </a:pPr>
            <a:r>
              <a:rPr lang="en-US" dirty="0" smtClean="0"/>
              <a:t>Exclusively = solely</a:t>
            </a:r>
          </a:p>
          <a:p>
            <a:pPr lvl="1">
              <a:spcAft>
                <a:spcPts val="1800"/>
              </a:spcAft>
            </a:pPr>
            <a:r>
              <a:rPr lang="en-US" dirty="0" smtClean="0"/>
              <a:t>Predominantly = more than 50% &amp; taxed pro rata</a:t>
            </a:r>
          </a:p>
          <a:p>
            <a:pPr marL="365760">
              <a:spcAft>
                <a:spcPts val="1200"/>
              </a:spcAft>
            </a:pPr>
            <a:r>
              <a:rPr lang="en-US" sz="3200" dirty="0" smtClean="0"/>
              <a:t>Not exempt</a:t>
            </a:r>
          </a:p>
          <a:p>
            <a:pPr lvl="1">
              <a:spcAft>
                <a:spcPts val="1200"/>
              </a:spcAft>
            </a:pPr>
            <a:r>
              <a:rPr lang="en-US" dirty="0"/>
              <a:t>Municipal utility </a:t>
            </a:r>
            <a:r>
              <a:rPr lang="en-US" dirty="0" smtClean="0"/>
              <a:t>tax </a:t>
            </a:r>
            <a:endParaRPr lang="en-US" dirty="0"/>
          </a:p>
          <a:p>
            <a:pPr lvl="1"/>
            <a:r>
              <a:rPr lang="en-US" dirty="0"/>
              <a:t>Liquor tax </a:t>
            </a:r>
          </a:p>
          <a:p>
            <a:pPr marL="457200" lvl="1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52773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4582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Florida Sales Tax </a:t>
            </a:r>
            <a:r>
              <a:rPr lang="en-US" dirty="0" smtClean="0"/>
              <a:t>for Purchases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76400"/>
            <a:ext cx="8686800" cy="4971131"/>
          </a:xfrm>
        </p:spPr>
        <p:txBody>
          <a:bodyPr/>
          <a:lstStyle/>
          <a:p>
            <a:pPr marL="365760">
              <a:spcAft>
                <a:spcPts val="1800"/>
              </a:spcAft>
            </a:pPr>
            <a:r>
              <a:rPr lang="en-US" sz="3200" dirty="0" smtClean="0"/>
              <a:t>Must have Florida Consumer’s Certificate of Exemption</a:t>
            </a:r>
          </a:p>
          <a:p>
            <a:pPr marL="365760">
              <a:spcAft>
                <a:spcPts val="1200"/>
              </a:spcAft>
            </a:pPr>
            <a:r>
              <a:rPr lang="en-US" sz="3200" dirty="0" smtClean="0"/>
              <a:t>Applies to purchases made to carry out the non-profit’s customary activities</a:t>
            </a:r>
          </a:p>
          <a:p>
            <a:pPr lvl="1">
              <a:spcAft>
                <a:spcPts val="1200"/>
              </a:spcAft>
            </a:pPr>
            <a:r>
              <a:rPr lang="en-US" sz="2400" dirty="0" smtClean="0"/>
              <a:t>Must be made using non-profit funds</a:t>
            </a:r>
          </a:p>
          <a:p>
            <a:pPr lvl="1">
              <a:spcAft>
                <a:spcPts val="1800"/>
              </a:spcAft>
            </a:pPr>
            <a:r>
              <a:rPr lang="en-US" sz="2400" dirty="0" smtClean="0"/>
              <a:t>Cannot use personal funds with reimbursement</a:t>
            </a:r>
          </a:p>
          <a:p>
            <a:pPr marL="365760"/>
            <a:r>
              <a:rPr lang="en-US" sz="3200" dirty="0" smtClean="0"/>
              <a:t>Does not apply to anything that will be resold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xmlns="" val="1023002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04800"/>
            <a:ext cx="8458200" cy="884238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Florida Tax for Sales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en-US" sz="3200" dirty="0" smtClean="0"/>
              <a:t>Occasional Sales may be tax exempt if</a:t>
            </a:r>
          </a:p>
          <a:p>
            <a:pPr lvl="1">
              <a:spcAft>
                <a:spcPts val="1200"/>
              </a:spcAft>
            </a:pPr>
            <a:r>
              <a:rPr lang="en-US" sz="2800" dirty="0" smtClean="0"/>
              <a:t>Organization NOT a regular dealer</a:t>
            </a:r>
          </a:p>
          <a:p>
            <a:pPr lvl="1">
              <a:spcAft>
                <a:spcPts val="1200"/>
              </a:spcAft>
            </a:pPr>
            <a:r>
              <a:rPr lang="en-US" sz="2800" dirty="0" smtClean="0"/>
              <a:t>No more than 2 sales in any 12 month period</a:t>
            </a:r>
          </a:p>
          <a:p>
            <a:pPr lvl="1">
              <a:spcAft>
                <a:spcPts val="1200"/>
              </a:spcAft>
            </a:pPr>
            <a:r>
              <a:rPr lang="en-US" sz="2800" dirty="0" smtClean="0"/>
              <a:t>Taxes are paid on anything purchased for resale</a:t>
            </a:r>
          </a:p>
          <a:p>
            <a:pPr lvl="1">
              <a:spcAft>
                <a:spcPts val="1200"/>
              </a:spcAft>
            </a:pPr>
            <a:r>
              <a:rPr lang="en-US" sz="2800" dirty="0" smtClean="0"/>
              <a:t>Sales not conducted on commercial property where other businesses are making similar sales</a:t>
            </a:r>
          </a:p>
          <a:p>
            <a:pPr lvl="1">
              <a:spcAft>
                <a:spcPts val="1200"/>
              </a:spcAft>
            </a:pPr>
            <a:r>
              <a:rPr lang="en-US" sz="2800" dirty="0" smtClean="0"/>
              <a:t>Sale does not involve an aircraft, boat, mobile home, motor vehicle or other licensed vehicle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67754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458200" cy="9144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Florida Use Tax 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638800"/>
          </a:xfrm>
        </p:spPr>
        <p:txBody>
          <a:bodyPr>
            <a:normAutofit lnSpcReduction="10000"/>
          </a:bodyPr>
          <a:lstStyle/>
          <a:p>
            <a:pPr marL="365760">
              <a:spcAft>
                <a:spcPts val="1200"/>
              </a:spcAft>
            </a:pPr>
            <a:r>
              <a:rPr lang="en-US" sz="3000" dirty="0" smtClean="0"/>
              <a:t>Applies to </a:t>
            </a:r>
            <a:r>
              <a:rPr lang="en-US" sz="3000" dirty="0"/>
              <a:t>items purchased outside </a:t>
            </a:r>
            <a:r>
              <a:rPr lang="en-US" sz="3000" dirty="0" smtClean="0"/>
              <a:t>Florida </a:t>
            </a:r>
            <a:r>
              <a:rPr lang="en-US" sz="3000" dirty="0"/>
              <a:t>which are brought or delivered into this state and would have been taxed if purchased </a:t>
            </a:r>
            <a:r>
              <a:rPr lang="en-US" sz="3000" dirty="0" smtClean="0"/>
              <a:t>in Florida. </a:t>
            </a:r>
          </a:p>
          <a:p>
            <a:pPr marL="365760">
              <a:spcAft>
                <a:spcPts val="1200"/>
              </a:spcAft>
            </a:pPr>
            <a:r>
              <a:rPr lang="en-US" sz="3000" dirty="0" smtClean="0"/>
              <a:t>The </a:t>
            </a:r>
            <a:r>
              <a:rPr lang="en-US" sz="3000" dirty="0"/>
              <a:t>use tax rate is the same as the sales tax rate, 6%. </a:t>
            </a:r>
          </a:p>
          <a:p>
            <a:pPr marL="365760">
              <a:spcAft>
                <a:spcPts val="600"/>
              </a:spcAft>
            </a:pPr>
            <a:r>
              <a:rPr lang="en-US" sz="3000" b="1" dirty="0"/>
              <a:t>Examples include: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Purchases made through the Internet.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Mail-order catalog purchases.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Purchases made in another country.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Furniture purchased from dealers located in another state.</a:t>
            </a:r>
          </a:p>
          <a:p>
            <a:pPr lvl="1"/>
            <a:r>
              <a:rPr lang="en-US" dirty="0"/>
              <a:t>Computer equipment ordered from out-of-state vendors advertising in magazines.</a:t>
            </a:r>
          </a:p>
        </p:txBody>
      </p:sp>
    </p:spTree>
    <p:extLst>
      <p:ext uri="{BB962C8B-B14F-4D97-AF65-F5344CB8AC3E}">
        <p14:creationId xmlns:p14="http://schemas.microsoft.com/office/powerpoint/2010/main" xmlns="" val="3640528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152400"/>
            <a:ext cx="9067800" cy="990600"/>
          </a:xfrm>
        </p:spPr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 smtClean="0">
                <a:solidFill>
                  <a:schemeClr val="tx2"/>
                </a:solidFill>
              </a:rPr>
              <a:t>Exempt Florida Use Tax for Purchases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447800"/>
            <a:ext cx="8229600" cy="4876800"/>
          </a:xfrm>
        </p:spPr>
        <p:txBody>
          <a:bodyPr/>
          <a:lstStyle/>
          <a:p>
            <a:pPr marL="365760">
              <a:spcAft>
                <a:spcPts val="1200"/>
              </a:spcAft>
            </a:pPr>
            <a:r>
              <a:rPr lang="en-US" sz="3200" dirty="0" smtClean="0"/>
              <a:t>Must have Florida Consumer’s Certificate of Exemption</a:t>
            </a:r>
          </a:p>
          <a:p>
            <a:pPr marL="365760">
              <a:spcAft>
                <a:spcPts val="600"/>
              </a:spcAft>
            </a:pPr>
            <a:r>
              <a:rPr lang="en-US" sz="3200" dirty="0" smtClean="0"/>
              <a:t>Exemption applies to purchases made to carry out the non-profit’s customary activities</a:t>
            </a:r>
          </a:p>
          <a:p>
            <a:pPr lvl="1">
              <a:spcAft>
                <a:spcPts val="600"/>
              </a:spcAft>
            </a:pPr>
            <a:r>
              <a:rPr lang="en-US" dirty="0" smtClean="0"/>
              <a:t>Must be made using non-profit funds</a:t>
            </a:r>
          </a:p>
          <a:p>
            <a:pPr lvl="1">
              <a:spcAft>
                <a:spcPts val="1200"/>
              </a:spcAft>
            </a:pPr>
            <a:r>
              <a:rPr lang="en-US" dirty="0" smtClean="0"/>
              <a:t>Cannot use personal funds with reimbursement</a:t>
            </a:r>
          </a:p>
          <a:p>
            <a:pPr marL="365760"/>
            <a:r>
              <a:rPr lang="en-US" sz="3200" dirty="0" smtClean="0"/>
              <a:t>Does not apply to anything that will be resold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xmlns="" val="493375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“Related” Non-Profit Income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55032"/>
            <a:ext cx="8229600" cy="5474368"/>
          </a:xfrm>
        </p:spPr>
        <p:txBody>
          <a:bodyPr>
            <a:normAutofit/>
          </a:bodyPr>
          <a:lstStyle/>
          <a:p>
            <a:pPr marL="365760"/>
            <a:r>
              <a:rPr lang="en-US" sz="3200" dirty="0" smtClean="0"/>
              <a:t>Non-profit </a:t>
            </a:r>
            <a:r>
              <a:rPr lang="en-US" sz="3200" dirty="0"/>
              <a:t>i</a:t>
            </a:r>
            <a:r>
              <a:rPr lang="en-US" sz="3200" dirty="0" smtClean="0"/>
              <a:t>ncome is related or unrelated</a:t>
            </a:r>
          </a:p>
          <a:p>
            <a:pPr marL="365760"/>
            <a:r>
              <a:rPr lang="en-US" sz="3200" dirty="0" smtClean="0"/>
              <a:t>Income related </a:t>
            </a:r>
            <a:r>
              <a:rPr lang="en-US" sz="3200" dirty="0"/>
              <a:t>to its </a:t>
            </a:r>
            <a:r>
              <a:rPr lang="en-US" sz="3200" dirty="0" smtClean="0"/>
              <a:t>mission </a:t>
            </a:r>
            <a:endParaRPr lang="en-US" sz="3200" dirty="0"/>
          </a:p>
          <a:p>
            <a:pPr marL="365760" lvl="1"/>
            <a:r>
              <a:rPr lang="en-US" sz="3200" dirty="0"/>
              <a:t>With 501(c)3 </a:t>
            </a:r>
            <a:r>
              <a:rPr lang="en-US" sz="3200" dirty="0" smtClean="0"/>
              <a:t>status </a:t>
            </a:r>
            <a:r>
              <a:rPr lang="en-US" sz="3200" dirty="0"/>
              <a:t>tax exempt at federal &amp; state level </a:t>
            </a:r>
            <a:endParaRPr lang="en-US" sz="3200" dirty="0" smtClean="0"/>
          </a:p>
          <a:p>
            <a:pPr marL="365760">
              <a:spcAft>
                <a:spcPts val="600"/>
              </a:spcAft>
            </a:pPr>
            <a:r>
              <a:rPr lang="en-US" sz="3200" dirty="0" smtClean="0"/>
              <a:t>All income</a:t>
            </a:r>
            <a:endParaRPr lang="en-US" sz="3200" dirty="0"/>
          </a:p>
          <a:p>
            <a:pPr lvl="1">
              <a:spcAft>
                <a:spcPts val="1200"/>
              </a:spcAft>
            </a:pPr>
            <a:r>
              <a:rPr lang="en-US" sz="2400" dirty="0" smtClean="0"/>
              <a:t>Can </a:t>
            </a:r>
            <a:r>
              <a:rPr lang="en-US" sz="2400" dirty="0"/>
              <a:t>be used for operating costs</a:t>
            </a:r>
          </a:p>
          <a:p>
            <a:pPr lvl="1">
              <a:spcAft>
                <a:spcPts val="1200"/>
              </a:spcAft>
            </a:pPr>
            <a:r>
              <a:rPr lang="en-US" sz="2400" dirty="0"/>
              <a:t>Can be used for employee salaries</a:t>
            </a:r>
          </a:p>
          <a:p>
            <a:pPr lvl="1">
              <a:spcAft>
                <a:spcPts val="1200"/>
              </a:spcAft>
            </a:pPr>
            <a:r>
              <a:rPr lang="en-US" sz="2400" dirty="0" smtClean="0"/>
              <a:t>Can </a:t>
            </a:r>
            <a:r>
              <a:rPr lang="en-US" sz="2400" dirty="0"/>
              <a:t>be donated to other tax exempt organizations</a:t>
            </a:r>
          </a:p>
          <a:p>
            <a:pPr lvl="1"/>
            <a:r>
              <a:rPr lang="en-US" sz="2400" dirty="0" smtClean="0"/>
              <a:t>Cannot </a:t>
            </a:r>
            <a:r>
              <a:rPr lang="en-US" sz="2400" dirty="0"/>
              <a:t>be used to pay officers or members of the </a:t>
            </a:r>
            <a:r>
              <a:rPr lang="en-US" sz="2400" dirty="0" smtClean="0"/>
              <a:t>non-profit </a:t>
            </a:r>
            <a:r>
              <a:rPr lang="en-US" sz="2400" dirty="0"/>
              <a:t>organization</a:t>
            </a:r>
          </a:p>
        </p:txBody>
      </p:sp>
    </p:spTree>
    <p:extLst>
      <p:ext uri="{BB962C8B-B14F-4D97-AF65-F5344CB8AC3E}">
        <p14:creationId xmlns:p14="http://schemas.microsoft.com/office/powerpoint/2010/main" xmlns="" val="4249278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“Unrelated” Non-Profit Income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800"/>
              </a:spcAft>
            </a:pPr>
            <a:r>
              <a:rPr lang="en-US" sz="3200" dirty="0" smtClean="0"/>
              <a:t>Non-profit </a:t>
            </a:r>
            <a:r>
              <a:rPr lang="en-US" sz="3200" dirty="0"/>
              <a:t>i</a:t>
            </a:r>
            <a:r>
              <a:rPr lang="en-US" sz="3200" dirty="0" smtClean="0"/>
              <a:t>ncome is related or unrelated</a:t>
            </a:r>
          </a:p>
          <a:p>
            <a:pPr>
              <a:spcAft>
                <a:spcPts val="1200"/>
              </a:spcAft>
            </a:pPr>
            <a:r>
              <a:rPr lang="en-US" sz="3200" dirty="0" smtClean="0"/>
              <a:t>Unrelated business income</a:t>
            </a:r>
          </a:p>
          <a:p>
            <a:pPr lvl="1">
              <a:spcAft>
                <a:spcPts val="1200"/>
              </a:spcAft>
            </a:pPr>
            <a:r>
              <a:rPr lang="en-US" sz="2800" dirty="0" smtClean="0"/>
              <a:t>Even with </a:t>
            </a:r>
            <a:r>
              <a:rPr lang="en-US" sz="2800" dirty="0"/>
              <a:t>501(c)3 status is </a:t>
            </a:r>
            <a:r>
              <a:rPr lang="en-US" sz="2800" dirty="0" smtClean="0"/>
              <a:t>probably taxable </a:t>
            </a:r>
            <a:r>
              <a:rPr lang="en-US" sz="2800" dirty="0"/>
              <a:t>at federal &amp; state level </a:t>
            </a:r>
          </a:p>
          <a:p>
            <a:pPr lvl="1">
              <a:spcAft>
                <a:spcPts val="1200"/>
              </a:spcAft>
            </a:pPr>
            <a:r>
              <a:rPr lang="en-US" sz="2800" dirty="0"/>
              <a:t>Determined case by case</a:t>
            </a:r>
          </a:p>
          <a:p>
            <a:pPr lvl="1">
              <a:spcAft>
                <a:spcPts val="1200"/>
              </a:spcAft>
            </a:pPr>
            <a:r>
              <a:rPr lang="en-US" sz="2800" dirty="0"/>
              <a:t>First $1,000 not subject to tax</a:t>
            </a:r>
          </a:p>
          <a:p>
            <a:pPr lvl="1"/>
            <a:r>
              <a:rPr lang="en-US" sz="2800" dirty="0"/>
              <a:t>If taxed at the federal level then taxed at the state </a:t>
            </a:r>
            <a:r>
              <a:rPr lang="en-US" sz="2800" dirty="0" smtClean="0"/>
              <a:t>level</a:t>
            </a:r>
            <a:endParaRPr lang="en-US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88738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304800"/>
            <a:ext cx="8915400" cy="8382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Restrictions on 501(c)3 Corporations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rmAutofit/>
          </a:bodyPr>
          <a:lstStyle/>
          <a:p>
            <a:r>
              <a:rPr lang="en-US" dirty="0" smtClean="0"/>
              <a:t>Public or charitable </a:t>
            </a:r>
            <a:r>
              <a:rPr lang="en-US" dirty="0"/>
              <a:t>m</a:t>
            </a:r>
            <a:r>
              <a:rPr lang="en-US" dirty="0" smtClean="0"/>
              <a:t>ission</a:t>
            </a:r>
          </a:p>
          <a:p>
            <a:r>
              <a:rPr lang="en-US" dirty="0" smtClean="0"/>
              <a:t>Income must go to the non-profit </a:t>
            </a:r>
            <a:r>
              <a:rPr lang="en-US" dirty="0"/>
              <a:t>e</a:t>
            </a:r>
            <a:r>
              <a:rPr lang="en-US" dirty="0" smtClean="0"/>
              <a:t>ntity</a:t>
            </a:r>
          </a:p>
          <a:p>
            <a:pPr lvl="1"/>
            <a:r>
              <a:rPr lang="en-US" dirty="0" smtClean="0"/>
              <a:t>Must expend more than 50% of income to support mission</a:t>
            </a:r>
          </a:p>
          <a:p>
            <a:pPr lvl="1"/>
            <a:r>
              <a:rPr lang="en-US" dirty="0" smtClean="0"/>
              <a:t>Be careful of amount spent on overhead</a:t>
            </a:r>
          </a:p>
          <a:p>
            <a:r>
              <a:rPr lang="en-US" dirty="0" smtClean="0"/>
              <a:t>May not engage in political campaigning</a:t>
            </a:r>
          </a:p>
          <a:p>
            <a:r>
              <a:rPr lang="en-US" dirty="0" smtClean="0"/>
              <a:t>Some non-partisan lobbying activities may be allowed</a:t>
            </a:r>
          </a:p>
          <a:p>
            <a:pPr lvl="1"/>
            <a:r>
              <a:rPr lang="en-US" dirty="0" smtClean="0"/>
              <a:t>Education</a:t>
            </a:r>
          </a:p>
          <a:p>
            <a:pPr lvl="1"/>
            <a:r>
              <a:rPr lang="en-US" dirty="0" smtClean="0"/>
              <a:t>Public forums</a:t>
            </a:r>
          </a:p>
          <a:p>
            <a:pPr lvl="1"/>
            <a:r>
              <a:rPr lang="en-US" dirty="0" smtClean="0"/>
              <a:t>Voter registration without bias</a:t>
            </a:r>
          </a:p>
          <a:p>
            <a:pPr lvl="1"/>
            <a:r>
              <a:rPr lang="en-US" dirty="0" smtClean="0"/>
              <a:t>Lobbying time &amp; money must be limited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022819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Reminders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458200" cy="4525963"/>
          </a:xfrm>
        </p:spPr>
        <p:txBody>
          <a:bodyPr/>
          <a:lstStyle/>
          <a:p>
            <a:r>
              <a:rPr lang="en-US" dirty="0" smtClean="0"/>
              <a:t>Employee Identification Number (EIN) </a:t>
            </a:r>
          </a:p>
          <a:p>
            <a:pPr marL="0" indent="0">
              <a:buNone/>
            </a:pPr>
            <a:r>
              <a:rPr lang="en-US" sz="2400" dirty="0">
                <a:hlinkClick r:id="rId2"/>
              </a:rPr>
              <a:t>http://www.irs.gov/businesses/small/article/0,,</a:t>
            </a:r>
            <a:r>
              <a:rPr lang="en-US" sz="2400" dirty="0" smtClean="0">
                <a:hlinkClick r:id="rId2"/>
              </a:rPr>
              <a:t>id=102767,00.html</a:t>
            </a:r>
            <a:r>
              <a:rPr lang="en-US" sz="2400" dirty="0" smtClean="0"/>
              <a:t> </a:t>
            </a:r>
          </a:p>
          <a:p>
            <a:endParaRPr lang="en-US" dirty="0" smtClean="0"/>
          </a:p>
          <a:p>
            <a:r>
              <a:rPr lang="en-US" dirty="0" smtClean="0"/>
              <a:t>Register as a non-profit organization in Florida</a:t>
            </a:r>
          </a:p>
          <a:p>
            <a:pPr marL="0" indent="0">
              <a:buNone/>
            </a:pPr>
            <a:r>
              <a:rPr lang="en-US" sz="2800" dirty="0">
                <a:hlinkClick r:id="rId3"/>
              </a:rPr>
              <a:t>http://</a:t>
            </a:r>
            <a:r>
              <a:rPr lang="en-US" sz="2800" dirty="0" smtClean="0">
                <a:hlinkClick r:id="rId3"/>
              </a:rPr>
              <a:t>dor.myflorida.com/dor/businesses/nonprofit.html</a:t>
            </a:r>
            <a:endParaRPr lang="en-US" sz="2800" dirty="0" smtClean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flipH="1">
            <a:off x="6019800" y="3810000"/>
            <a:ext cx="1585913" cy="256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640158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Other Topics in this Series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55032"/>
            <a:ext cx="8229600" cy="532196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Non-Profit Basics</a:t>
            </a:r>
          </a:p>
          <a:p>
            <a:pPr>
              <a:lnSpc>
                <a:spcPct val="150000"/>
              </a:lnSpc>
            </a:pPr>
            <a:r>
              <a:rPr lang="en-US" dirty="0"/>
              <a:t>Tax Exempt </a:t>
            </a:r>
            <a:r>
              <a:rPr lang="en-US" dirty="0" smtClean="0"/>
              <a:t>Status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en-US" dirty="0"/>
              <a:t>Donations &amp; Fundraising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Non-Profit </a:t>
            </a:r>
            <a:r>
              <a:rPr lang="en-US" dirty="0"/>
              <a:t>Board Members &amp; Officers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Non-Profit </a:t>
            </a:r>
            <a:r>
              <a:rPr lang="en-US" dirty="0"/>
              <a:t>Employees &amp; Volunteers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Non-Profit Risk Management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Non-Profit Income &amp; Records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Useful Non-Profit Resources</a:t>
            </a:r>
          </a:p>
          <a:p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3731483" y="1370909"/>
            <a:ext cx="1415226" cy="1903413"/>
            <a:chOff x="3792538" y="2495551"/>
            <a:chExt cx="2262187" cy="2700338"/>
          </a:xfrm>
        </p:grpSpPr>
        <p:sp>
          <p:nvSpPr>
            <p:cNvPr id="5" name="Freeform 18"/>
            <p:cNvSpPr>
              <a:spLocks/>
            </p:cNvSpPr>
            <p:nvPr/>
          </p:nvSpPr>
          <p:spPr bwMode="auto">
            <a:xfrm>
              <a:off x="3792538" y="3057526"/>
              <a:ext cx="347663" cy="469900"/>
            </a:xfrm>
            <a:custGeom>
              <a:avLst/>
              <a:gdLst>
                <a:gd name="T0" fmla="*/ 172 w 219"/>
                <a:gd name="T1" fmla="*/ 3 h 296"/>
                <a:gd name="T2" fmla="*/ 161 w 219"/>
                <a:gd name="T3" fmla="*/ 9 h 296"/>
                <a:gd name="T4" fmla="*/ 147 w 219"/>
                <a:gd name="T5" fmla="*/ 22 h 296"/>
                <a:gd name="T6" fmla="*/ 126 w 219"/>
                <a:gd name="T7" fmla="*/ 48 h 296"/>
                <a:gd name="T8" fmla="*/ 80 w 219"/>
                <a:gd name="T9" fmla="*/ 124 h 296"/>
                <a:gd name="T10" fmla="*/ 5 w 219"/>
                <a:gd name="T11" fmla="*/ 262 h 296"/>
                <a:gd name="T12" fmla="*/ 0 w 219"/>
                <a:gd name="T13" fmla="*/ 276 h 296"/>
                <a:gd name="T14" fmla="*/ 0 w 219"/>
                <a:gd name="T15" fmla="*/ 287 h 296"/>
                <a:gd name="T16" fmla="*/ 1 w 219"/>
                <a:gd name="T17" fmla="*/ 291 h 296"/>
                <a:gd name="T18" fmla="*/ 2 w 219"/>
                <a:gd name="T19" fmla="*/ 294 h 296"/>
                <a:gd name="T20" fmla="*/ 5 w 219"/>
                <a:gd name="T21" fmla="*/ 296 h 296"/>
                <a:gd name="T22" fmla="*/ 8 w 219"/>
                <a:gd name="T23" fmla="*/ 296 h 296"/>
                <a:gd name="T24" fmla="*/ 11 w 219"/>
                <a:gd name="T25" fmla="*/ 296 h 296"/>
                <a:gd name="T26" fmla="*/ 20 w 219"/>
                <a:gd name="T27" fmla="*/ 291 h 296"/>
                <a:gd name="T28" fmla="*/ 33 w 219"/>
                <a:gd name="T29" fmla="*/ 280 h 296"/>
                <a:gd name="T30" fmla="*/ 70 w 219"/>
                <a:gd name="T31" fmla="*/ 241 h 296"/>
                <a:gd name="T32" fmla="*/ 201 w 219"/>
                <a:gd name="T33" fmla="*/ 78 h 296"/>
                <a:gd name="T34" fmla="*/ 209 w 219"/>
                <a:gd name="T35" fmla="*/ 66 h 296"/>
                <a:gd name="T36" fmla="*/ 215 w 219"/>
                <a:gd name="T37" fmla="*/ 55 h 296"/>
                <a:gd name="T38" fmla="*/ 218 w 219"/>
                <a:gd name="T39" fmla="*/ 46 h 296"/>
                <a:gd name="T40" fmla="*/ 219 w 219"/>
                <a:gd name="T41" fmla="*/ 39 h 296"/>
                <a:gd name="T42" fmla="*/ 219 w 219"/>
                <a:gd name="T43" fmla="*/ 32 h 296"/>
                <a:gd name="T44" fmla="*/ 217 w 219"/>
                <a:gd name="T45" fmla="*/ 25 h 296"/>
                <a:gd name="T46" fmla="*/ 211 w 219"/>
                <a:gd name="T47" fmla="*/ 15 h 296"/>
                <a:gd name="T48" fmla="*/ 204 w 219"/>
                <a:gd name="T49" fmla="*/ 9 h 296"/>
                <a:gd name="T50" fmla="*/ 197 w 219"/>
                <a:gd name="T51" fmla="*/ 4 h 296"/>
                <a:gd name="T52" fmla="*/ 188 w 219"/>
                <a:gd name="T53" fmla="*/ 1 h 296"/>
                <a:gd name="T54" fmla="*/ 183 w 219"/>
                <a:gd name="T55" fmla="*/ 0 h 296"/>
                <a:gd name="T56" fmla="*/ 178 w 219"/>
                <a:gd name="T57" fmla="*/ 1 h 296"/>
                <a:gd name="T58" fmla="*/ 172 w 219"/>
                <a:gd name="T59" fmla="*/ 3 h 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19" h="296">
                  <a:moveTo>
                    <a:pt x="172" y="3"/>
                  </a:moveTo>
                  <a:lnTo>
                    <a:pt x="161" y="9"/>
                  </a:lnTo>
                  <a:lnTo>
                    <a:pt x="147" y="22"/>
                  </a:lnTo>
                  <a:lnTo>
                    <a:pt x="126" y="48"/>
                  </a:lnTo>
                  <a:lnTo>
                    <a:pt x="80" y="124"/>
                  </a:lnTo>
                  <a:lnTo>
                    <a:pt x="5" y="262"/>
                  </a:lnTo>
                  <a:lnTo>
                    <a:pt x="0" y="276"/>
                  </a:lnTo>
                  <a:lnTo>
                    <a:pt x="0" y="287"/>
                  </a:lnTo>
                  <a:lnTo>
                    <a:pt x="1" y="291"/>
                  </a:lnTo>
                  <a:lnTo>
                    <a:pt x="2" y="294"/>
                  </a:lnTo>
                  <a:lnTo>
                    <a:pt x="5" y="296"/>
                  </a:lnTo>
                  <a:lnTo>
                    <a:pt x="8" y="296"/>
                  </a:lnTo>
                  <a:lnTo>
                    <a:pt x="11" y="296"/>
                  </a:lnTo>
                  <a:lnTo>
                    <a:pt x="20" y="291"/>
                  </a:lnTo>
                  <a:lnTo>
                    <a:pt x="33" y="280"/>
                  </a:lnTo>
                  <a:lnTo>
                    <a:pt x="70" y="241"/>
                  </a:lnTo>
                  <a:lnTo>
                    <a:pt x="201" y="78"/>
                  </a:lnTo>
                  <a:lnTo>
                    <a:pt x="209" y="66"/>
                  </a:lnTo>
                  <a:lnTo>
                    <a:pt x="215" y="55"/>
                  </a:lnTo>
                  <a:lnTo>
                    <a:pt x="218" y="46"/>
                  </a:lnTo>
                  <a:lnTo>
                    <a:pt x="219" y="39"/>
                  </a:lnTo>
                  <a:lnTo>
                    <a:pt x="219" y="32"/>
                  </a:lnTo>
                  <a:lnTo>
                    <a:pt x="217" y="25"/>
                  </a:lnTo>
                  <a:lnTo>
                    <a:pt x="211" y="15"/>
                  </a:lnTo>
                  <a:lnTo>
                    <a:pt x="204" y="9"/>
                  </a:lnTo>
                  <a:lnTo>
                    <a:pt x="197" y="4"/>
                  </a:lnTo>
                  <a:lnTo>
                    <a:pt x="188" y="1"/>
                  </a:lnTo>
                  <a:lnTo>
                    <a:pt x="183" y="0"/>
                  </a:lnTo>
                  <a:lnTo>
                    <a:pt x="178" y="1"/>
                  </a:lnTo>
                  <a:lnTo>
                    <a:pt x="172" y="3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" name="Freeform 19"/>
            <p:cNvSpPr>
              <a:spLocks/>
            </p:cNvSpPr>
            <p:nvPr/>
          </p:nvSpPr>
          <p:spPr bwMode="auto">
            <a:xfrm>
              <a:off x="4610100" y="2495551"/>
              <a:ext cx="793750" cy="585788"/>
            </a:xfrm>
            <a:custGeom>
              <a:avLst/>
              <a:gdLst>
                <a:gd name="T0" fmla="*/ 485 w 500"/>
                <a:gd name="T1" fmla="*/ 58 h 369"/>
                <a:gd name="T2" fmla="*/ 453 w 500"/>
                <a:gd name="T3" fmla="*/ 20 h 369"/>
                <a:gd name="T4" fmla="*/ 432 w 500"/>
                <a:gd name="T5" fmla="*/ 7 h 369"/>
                <a:gd name="T6" fmla="*/ 394 w 500"/>
                <a:gd name="T7" fmla="*/ 0 h 369"/>
                <a:gd name="T8" fmla="*/ 314 w 500"/>
                <a:gd name="T9" fmla="*/ 16 h 369"/>
                <a:gd name="T10" fmla="*/ 261 w 500"/>
                <a:gd name="T11" fmla="*/ 42 h 369"/>
                <a:gd name="T12" fmla="*/ 190 w 500"/>
                <a:gd name="T13" fmla="*/ 106 h 369"/>
                <a:gd name="T14" fmla="*/ 150 w 500"/>
                <a:gd name="T15" fmla="*/ 160 h 369"/>
                <a:gd name="T16" fmla="*/ 132 w 500"/>
                <a:gd name="T17" fmla="*/ 168 h 369"/>
                <a:gd name="T18" fmla="*/ 110 w 500"/>
                <a:gd name="T19" fmla="*/ 166 h 369"/>
                <a:gd name="T20" fmla="*/ 85 w 500"/>
                <a:gd name="T21" fmla="*/ 163 h 369"/>
                <a:gd name="T22" fmla="*/ 26 w 500"/>
                <a:gd name="T23" fmla="*/ 160 h 369"/>
                <a:gd name="T24" fmla="*/ 7 w 500"/>
                <a:gd name="T25" fmla="*/ 177 h 369"/>
                <a:gd name="T26" fmla="*/ 0 w 500"/>
                <a:gd name="T27" fmla="*/ 200 h 369"/>
                <a:gd name="T28" fmla="*/ 6 w 500"/>
                <a:gd name="T29" fmla="*/ 219 h 369"/>
                <a:gd name="T30" fmla="*/ 18 w 500"/>
                <a:gd name="T31" fmla="*/ 235 h 369"/>
                <a:gd name="T32" fmla="*/ 29 w 500"/>
                <a:gd name="T33" fmla="*/ 241 h 369"/>
                <a:gd name="T34" fmla="*/ 40 w 500"/>
                <a:gd name="T35" fmla="*/ 239 h 369"/>
                <a:gd name="T36" fmla="*/ 77 w 500"/>
                <a:gd name="T37" fmla="*/ 221 h 369"/>
                <a:gd name="T38" fmla="*/ 98 w 500"/>
                <a:gd name="T39" fmla="*/ 221 h 369"/>
                <a:gd name="T40" fmla="*/ 126 w 500"/>
                <a:gd name="T41" fmla="*/ 232 h 369"/>
                <a:gd name="T42" fmla="*/ 138 w 500"/>
                <a:gd name="T43" fmla="*/ 244 h 369"/>
                <a:gd name="T44" fmla="*/ 151 w 500"/>
                <a:gd name="T45" fmla="*/ 276 h 369"/>
                <a:gd name="T46" fmla="*/ 168 w 500"/>
                <a:gd name="T47" fmla="*/ 328 h 369"/>
                <a:gd name="T48" fmla="*/ 185 w 500"/>
                <a:gd name="T49" fmla="*/ 344 h 369"/>
                <a:gd name="T50" fmla="*/ 210 w 500"/>
                <a:gd name="T51" fmla="*/ 357 h 369"/>
                <a:gd name="T52" fmla="*/ 270 w 500"/>
                <a:gd name="T53" fmla="*/ 369 h 369"/>
                <a:gd name="T54" fmla="*/ 319 w 500"/>
                <a:gd name="T55" fmla="*/ 363 h 369"/>
                <a:gd name="T56" fmla="*/ 406 w 500"/>
                <a:gd name="T57" fmla="*/ 324 h 369"/>
                <a:gd name="T58" fmla="*/ 445 w 500"/>
                <a:gd name="T59" fmla="*/ 287 h 369"/>
                <a:gd name="T60" fmla="*/ 488 w 500"/>
                <a:gd name="T61" fmla="*/ 204 h 369"/>
                <a:gd name="T62" fmla="*/ 500 w 500"/>
                <a:gd name="T63" fmla="*/ 141 h 3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500" h="369">
                  <a:moveTo>
                    <a:pt x="494" y="83"/>
                  </a:moveTo>
                  <a:lnTo>
                    <a:pt x="485" y="58"/>
                  </a:lnTo>
                  <a:lnTo>
                    <a:pt x="471" y="38"/>
                  </a:lnTo>
                  <a:lnTo>
                    <a:pt x="453" y="20"/>
                  </a:lnTo>
                  <a:lnTo>
                    <a:pt x="444" y="13"/>
                  </a:lnTo>
                  <a:lnTo>
                    <a:pt x="432" y="7"/>
                  </a:lnTo>
                  <a:lnTo>
                    <a:pt x="421" y="3"/>
                  </a:lnTo>
                  <a:lnTo>
                    <a:pt x="394" y="0"/>
                  </a:lnTo>
                  <a:lnTo>
                    <a:pt x="377" y="1"/>
                  </a:lnTo>
                  <a:lnTo>
                    <a:pt x="314" y="16"/>
                  </a:lnTo>
                  <a:lnTo>
                    <a:pt x="286" y="26"/>
                  </a:lnTo>
                  <a:lnTo>
                    <a:pt x="261" y="42"/>
                  </a:lnTo>
                  <a:lnTo>
                    <a:pt x="228" y="69"/>
                  </a:lnTo>
                  <a:lnTo>
                    <a:pt x="190" y="106"/>
                  </a:lnTo>
                  <a:lnTo>
                    <a:pt x="157" y="154"/>
                  </a:lnTo>
                  <a:lnTo>
                    <a:pt x="150" y="160"/>
                  </a:lnTo>
                  <a:lnTo>
                    <a:pt x="138" y="166"/>
                  </a:lnTo>
                  <a:lnTo>
                    <a:pt x="132" y="168"/>
                  </a:lnTo>
                  <a:lnTo>
                    <a:pt x="128" y="168"/>
                  </a:lnTo>
                  <a:lnTo>
                    <a:pt x="110" y="166"/>
                  </a:lnTo>
                  <a:lnTo>
                    <a:pt x="95" y="166"/>
                  </a:lnTo>
                  <a:lnTo>
                    <a:pt x="85" y="163"/>
                  </a:lnTo>
                  <a:lnTo>
                    <a:pt x="42" y="158"/>
                  </a:lnTo>
                  <a:lnTo>
                    <a:pt x="26" y="160"/>
                  </a:lnTo>
                  <a:lnTo>
                    <a:pt x="14" y="166"/>
                  </a:lnTo>
                  <a:lnTo>
                    <a:pt x="7" y="177"/>
                  </a:lnTo>
                  <a:lnTo>
                    <a:pt x="2" y="189"/>
                  </a:lnTo>
                  <a:lnTo>
                    <a:pt x="0" y="200"/>
                  </a:lnTo>
                  <a:lnTo>
                    <a:pt x="3" y="212"/>
                  </a:lnTo>
                  <a:lnTo>
                    <a:pt x="6" y="219"/>
                  </a:lnTo>
                  <a:lnTo>
                    <a:pt x="13" y="230"/>
                  </a:lnTo>
                  <a:lnTo>
                    <a:pt x="18" y="235"/>
                  </a:lnTo>
                  <a:lnTo>
                    <a:pt x="24" y="239"/>
                  </a:lnTo>
                  <a:lnTo>
                    <a:pt x="29" y="241"/>
                  </a:lnTo>
                  <a:lnTo>
                    <a:pt x="35" y="241"/>
                  </a:lnTo>
                  <a:lnTo>
                    <a:pt x="40" y="239"/>
                  </a:lnTo>
                  <a:lnTo>
                    <a:pt x="69" y="223"/>
                  </a:lnTo>
                  <a:lnTo>
                    <a:pt x="77" y="221"/>
                  </a:lnTo>
                  <a:lnTo>
                    <a:pt x="83" y="221"/>
                  </a:lnTo>
                  <a:lnTo>
                    <a:pt x="98" y="221"/>
                  </a:lnTo>
                  <a:lnTo>
                    <a:pt x="112" y="225"/>
                  </a:lnTo>
                  <a:lnTo>
                    <a:pt x="126" y="232"/>
                  </a:lnTo>
                  <a:lnTo>
                    <a:pt x="132" y="237"/>
                  </a:lnTo>
                  <a:lnTo>
                    <a:pt x="138" y="244"/>
                  </a:lnTo>
                  <a:lnTo>
                    <a:pt x="143" y="253"/>
                  </a:lnTo>
                  <a:lnTo>
                    <a:pt x="151" y="276"/>
                  </a:lnTo>
                  <a:lnTo>
                    <a:pt x="157" y="303"/>
                  </a:lnTo>
                  <a:lnTo>
                    <a:pt x="168" y="328"/>
                  </a:lnTo>
                  <a:lnTo>
                    <a:pt x="176" y="336"/>
                  </a:lnTo>
                  <a:lnTo>
                    <a:pt x="185" y="344"/>
                  </a:lnTo>
                  <a:lnTo>
                    <a:pt x="197" y="351"/>
                  </a:lnTo>
                  <a:lnTo>
                    <a:pt x="210" y="357"/>
                  </a:lnTo>
                  <a:lnTo>
                    <a:pt x="239" y="365"/>
                  </a:lnTo>
                  <a:lnTo>
                    <a:pt x="270" y="369"/>
                  </a:lnTo>
                  <a:lnTo>
                    <a:pt x="285" y="368"/>
                  </a:lnTo>
                  <a:lnTo>
                    <a:pt x="319" y="363"/>
                  </a:lnTo>
                  <a:lnTo>
                    <a:pt x="373" y="343"/>
                  </a:lnTo>
                  <a:lnTo>
                    <a:pt x="406" y="324"/>
                  </a:lnTo>
                  <a:lnTo>
                    <a:pt x="421" y="313"/>
                  </a:lnTo>
                  <a:lnTo>
                    <a:pt x="445" y="287"/>
                  </a:lnTo>
                  <a:lnTo>
                    <a:pt x="466" y="255"/>
                  </a:lnTo>
                  <a:lnTo>
                    <a:pt x="488" y="204"/>
                  </a:lnTo>
                  <a:lnTo>
                    <a:pt x="496" y="173"/>
                  </a:lnTo>
                  <a:lnTo>
                    <a:pt x="500" y="141"/>
                  </a:lnTo>
                  <a:lnTo>
                    <a:pt x="494" y="8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" name="Freeform 20"/>
            <p:cNvSpPr>
              <a:spLocks/>
            </p:cNvSpPr>
            <p:nvPr/>
          </p:nvSpPr>
          <p:spPr bwMode="auto">
            <a:xfrm>
              <a:off x="4810125" y="3135313"/>
              <a:ext cx="830263" cy="974725"/>
            </a:xfrm>
            <a:custGeom>
              <a:avLst/>
              <a:gdLst>
                <a:gd name="T0" fmla="*/ 228 w 523"/>
                <a:gd name="T1" fmla="*/ 35 h 614"/>
                <a:gd name="T2" fmla="*/ 211 w 523"/>
                <a:gd name="T3" fmla="*/ 22 h 614"/>
                <a:gd name="T4" fmla="*/ 191 w 523"/>
                <a:gd name="T5" fmla="*/ 12 h 614"/>
                <a:gd name="T6" fmla="*/ 137 w 523"/>
                <a:gd name="T7" fmla="*/ 0 h 614"/>
                <a:gd name="T8" fmla="*/ 113 w 523"/>
                <a:gd name="T9" fmla="*/ 1 h 614"/>
                <a:gd name="T10" fmla="*/ 102 w 523"/>
                <a:gd name="T11" fmla="*/ 4 h 614"/>
                <a:gd name="T12" fmla="*/ 90 w 523"/>
                <a:gd name="T13" fmla="*/ 10 h 614"/>
                <a:gd name="T14" fmla="*/ 79 w 523"/>
                <a:gd name="T15" fmla="*/ 17 h 614"/>
                <a:gd name="T16" fmla="*/ 67 w 523"/>
                <a:gd name="T17" fmla="*/ 28 h 614"/>
                <a:gd name="T18" fmla="*/ 31 w 523"/>
                <a:gd name="T19" fmla="*/ 77 h 614"/>
                <a:gd name="T20" fmla="*/ 12 w 523"/>
                <a:gd name="T21" fmla="*/ 116 h 614"/>
                <a:gd name="T22" fmla="*/ 1 w 523"/>
                <a:gd name="T23" fmla="*/ 157 h 614"/>
                <a:gd name="T24" fmla="*/ 0 w 523"/>
                <a:gd name="T25" fmla="*/ 224 h 614"/>
                <a:gd name="T26" fmla="*/ 11 w 523"/>
                <a:gd name="T27" fmla="*/ 299 h 614"/>
                <a:gd name="T28" fmla="*/ 39 w 523"/>
                <a:gd name="T29" fmla="*/ 389 h 614"/>
                <a:gd name="T30" fmla="*/ 58 w 523"/>
                <a:gd name="T31" fmla="*/ 434 h 614"/>
                <a:gd name="T32" fmla="*/ 96 w 523"/>
                <a:gd name="T33" fmla="*/ 493 h 614"/>
                <a:gd name="T34" fmla="*/ 127 w 523"/>
                <a:gd name="T35" fmla="*/ 526 h 614"/>
                <a:gd name="T36" fmla="*/ 165 w 523"/>
                <a:gd name="T37" fmla="*/ 555 h 614"/>
                <a:gd name="T38" fmla="*/ 227 w 523"/>
                <a:gd name="T39" fmla="*/ 589 h 614"/>
                <a:gd name="T40" fmla="*/ 269 w 523"/>
                <a:gd name="T41" fmla="*/ 603 h 614"/>
                <a:gd name="T42" fmla="*/ 331 w 523"/>
                <a:gd name="T43" fmla="*/ 614 h 614"/>
                <a:gd name="T44" fmla="*/ 390 w 523"/>
                <a:gd name="T45" fmla="*/ 614 h 614"/>
                <a:gd name="T46" fmla="*/ 409 w 523"/>
                <a:gd name="T47" fmla="*/ 611 h 614"/>
                <a:gd name="T48" fmla="*/ 438 w 523"/>
                <a:gd name="T49" fmla="*/ 600 h 614"/>
                <a:gd name="T50" fmla="*/ 452 w 523"/>
                <a:gd name="T51" fmla="*/ 591 h 614"/>
                <a:gd name="T52" fmla="*/ 463 w 523"/>
                <a:gd name="T53" fmla="*/ 582 h 614"/>
                <a:gd name="T54" fmla="*/ 485 w 523"/>
                <a:gd name="T55" fmla="*/ 559 h 614"/>
                <a:gd name="T56" fmla="*/ 501 w 523"/>
                <a:gd name="T57" fmla="*/ 532 h 614"/>
                <a:gd name="T58" fmla="*/ 513 w 523"/>
                <a:gd name="T59" fmla="*/ 505 h 614"/>
                <a:gd name="T60" fmla="*/ 520 w 523"/>
                <a:gd name="T61" fmla="*/ 474 h 614"/>
                <a:gd name="T62" fmla="*/ 523 w 523"/>
                <a:gd name="T63" fmla="*/ 442 h 614"/>
                <a:gd name="T64" fmla="*/ 521 w 523"/>
                <a:gd name="T65" fmla="*/ 411 h 614"/>
                <a:gd name="T66" fmla="*/ 516 w 523"/>
                <a:gd name="T67" fmla="*/ 385 h 614"/>
                <a:gd name="T68" fmla="*/ 507 w 523"/>
                <a:gd name="T69" fmla="*/ 360 h 614"/>
                <a:gd name="T70" fmla="*/ 492 w 523"/>
                <a:gd name="T71" fmla="*/ 339 h 614"/>
                <a:gd name="T72" fmla="*/ 475 w 523"/>
                <a:gd name="T73" fmla="*/ 321 h 614"/>
                <a:gd name="T74" fmla="*/ 453 w 523"/>
                <a:gd name="T75" fmla="*/ 306 h 614"/>
                <a:gd name="T76" fmla="*/ 308 w 523"/>
                <a:gd name="T77" fmla="*/ 269 h 614"/>
                <a:gd name="T78" fmla="*/ 288 w 523"/>
                <a:gd name="T79" fmla="*/ 261 h 614"/>
                <a:gd name="T80" fmla="*/ 279 w 523"/>
                <a:gd name="T81" fmla="*/ 256 h 614"/>
                <a:gd name="T82" fmla="*/ 272 w 523"/>
                <a:gd name="T83" fmla="*/ 249 h 614"/>
                <a:gd name="T84" fmla="*/ 260 w 523"/>
                <a:gd name="T85" fmla="*/ 232 h 614"/>
                <a:gd name="T86" fmla="*/ 252 w 523"/>
                <a:gd name="T87" fmla="*/ 211 h 614"/>
                <a:gd name="T88" fmla="*/ 242 w 523"/>
                <a:gd name="T89" fmla="*/ 149 h 614"/>
                <a:gd name="T90" fmla="*/ 245 w 523"/>
                <a:gd name="T91" fmla="*/ 75 h 614"/>
                <a:gd name="T92" fmla="*/ 243 w 523"/>
                <a:gd name="T93" fmla="*/ 63 h 614"/>
                <a:gd name="T94" fmla="*/ 240 w 523"/>
                <a:gd name="T95" fmla="*/ 52 h 614"/>
                <a:gd name="T96" fmla="*/ 235 w 523"/>
                <a:gd name="T97" fmla="*/ 43 h 614"/>
                <a:gd name="T98" fmla="*/ 228 w 523"/>
                <a:gd name="T99" fmla="*/ 35 h 6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523" h="614">
                  <a:moveTo>
                    <a:pt x="228" y="35"/>
                  </a:moveTo>
                  <a:lnTo>
                    <a:pt x="211" y="22"/>
                  </a:lnTo>
                  <a:lnTo>
                    <a:pt x="191" y="12"/>
                  </a:lnTo>
                  <a:lnTo>
                    <a:pt x="137" y="0"/>
                  </a:lnTo>
                  <a:lnTo>
                    <a:pt x="113" y="1"/>
                  </a:lnTo>
                  <a:lnTo>
                    <a:pt x="102" y="4"/>
                  </a:lnTo>
                  <a:lnTo>
                    <a:pt x="90" y="10"/>
                  </a:lnTo>
                  <a:lnTo>
                    <a:pt x="79" y="17"/>
                  </a:lnTo>
                  <a:lnTo>
                    <a:pt x="67" y="28"/>
                  </a:lnTo>
                  <a:lnTo>
                    <a:pt x="31" y="77"/>
                  </a:lnTo>
                  <a:lnTo>
                    <a:pt x="12" y="116"/>
                  </a:lnTo>
                  <a:lnTo>
                    <a:pt x="1" y="157"/>
                  </a:lnTo>
                  <a:lnTo>
                    <a:pt x="0" y="224"/>
                  </a:lnTo>
                  <a:lnTo>
                    <a:pt x="11" y="299"/>
                  </a:lnTo>
                  <a:lnTo>
                    <a:pt x="39" y="389"/>
                  </a:lnTo>
                  <a:lnTo>
                    <a:pt x="58" y="434"/>
                  </a:lnTo>
                  <a:lnTo>
                    <a:pt x="96" y="493"/>
                  </a:lnTo>
                  <a:lnTo>
                    <a:pt x="127" y="526"/>
                  </a:lnTo>
                  <a:lnTo>
                    <a:pt x="165" y="555"/>
                  </a:lnTo>
                  <a:lnTo>
                    <a:pt x="227" y="589"/>
                  </a:lnTo>
                  <a:lnTo>
                    <a:pt x="269" y="603"/>
                  </a:lnTo>
                  <a:lnTo>
                    <a:pt x="331" y="614"/>
                  </a:lnTo>
                  <a:lnTo>
                    <a:pt x="390" y="614"/>
                  </a:lnTo>
                  <a:lnTo>
                    <a:pt x="409" y="611"/>
                  </a:lnTo>
                  <a:lnTo>
                    <a:pt x="438" y="600"/>
                  </a:lnTo>
                  <a:lnTo>
                    <a:pt x="452" y="591"/>
                  </a:lnTo>
                  <a:lnTo>
                    <a:pt x="463" y="582"/>
                  </a:lnTo>
                  <a:lnTo>
                    <a:pt x="485" y="559"/>
                  </a:lnTo>
                  <a:lnTo>
                    <a:pt x="501" y="532"/>
                  </a:lnTo>
                  <a:lnTo>
                    <a:pt x="513" y="505"/>
                  </a:lnTo>
                  <a:lnTo>
                    <a:pt x="520" y="474"/>
                  </a:lnTo>
                  <a:lnTo>
                    <a:pt x="523" y="442"/>
                  </a:lnTo>
                  <a:lnTo>
                    <a:pt x="521" y="411"/>
                  </a:lnTo>
                  <a:lnTo>
                    <a:pt x="516" y="385"/>
                  </a:lnTo>
                  <a:lnTo>
                    <a:pt x="507" y="360"/>
                  </a:lnTo>
                  <a:lnTo>
                    <a:pt x="492" y="339"/>
                  </a:lnTo>
                  <a:lnTo>
                    <a:pt x="475" y="321"/>
                  </a:lnTo>
                  <a:lnTo>
                    <a:pt x="453" y="306"/>
                  </a:lnTo>
                  <a:lnTo>
                    <a:pt x="308" y="269"/>
                  </a:lnTo>
                  <a:lnTo>
                    <a:pt x="288" y="261"/>
                  </a:lnTo>
                  <a:lnTo>
                    <a:pt x="279" y="256"/>
                  </a:lnTo>
                  <a:lnTo>
                    <a:pt x="272" y="249"/>
                  </a:lnTo>
                  <a:lnTo>
                    <a:pt x="260" y="232"/>
                  </a:lnTo>
                  <a:lnTo>
                    <a:pt x="252" y="211"/>
                  </a:lnTo>
                  <a:lnTo>
                    <a:pt x="242" y="149"/>
                  </a:lnTo>
                  <a:lnTo>
                    <a:pt x="245" y="75"/>
                  </a:lnTo>
                  <a:lnTo>
                    <a:pt x="243" y="63"/>
                  </a:lnTo>
                  <a:lnTo>
                    <a:pt x="240" y="52"/>
                  </a:lnTo>
                  <a:lnTo>
                    <a:pt x="235" y="43"/>
                  </a:lnTo>
                  <a:lnTo>
                    <a:pt x="228" y="3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21"/>
            <p:cNvSpPr>
              <a:spLocks/>
            </p:cNvSpPr>
            <p:nvPr/>
          </p:nvSpPr>
          <p:spPr bwMode="auto">
            <a:xfrm>
              <a:off x="5026025" y="3176588"/>
              <a:ext cx="1028700" cy="657225"/>
            </a:xfrm>
            <a:custGeom>
              <a:avLst/>
              <a:gdLst>
                <a:gd name="T0" fmla="*/ 86 w 648"/>
                <a:gd name="T1" fmla="*/ 8 h 414"/>
                <a:gd name="T2" fmla="*/ 49 w 648"/>
                <a:gd name="T3" fmla="*/ 0 h 414"/>
                <a:gd name="T4" fmla="*/ 35 w 648"/>
                <a:gd name="T5" fmla="*/ 3 h 414"/>
                <a:gd name="T6" fmla="*/ 14 w 648"/>
                <a:gd name="T7" fmla="*/ 19 h 414"/>
                <a:gd name="T8" fmla="*/ 1 w 648"/>
                <a:gd name="T9" fmla="*/ 44 h 414"/>
                <a:gd name="T10" fmla="*/ 0 w 648"/>
                <a:gd name="T11" fmla="*/ 61 h 414"/>
                <a:gd name="T12" fmla="*/ 19 w 648"/>
                <a:gd name="T13" fmla="*/ 95 h 414"/>
                <a:gd name="T14" fmla="*/ 58 w 648"/>
                <a:gd name="T15" fmla="*/ 125 h 414"/>
                <a:gd name="T16" fmla="*/ 173 w 648"/>
                <a:gd name="T17" fmla="*/ 151 h 414"/>
                <a:gd name="T18" fmla="*/ 452 w 648"/>
                <a:gd name="T19" fmla="*/ 263 h 414"/>
                <a:gd name="T20" fmla="*/ 477 w 648"/>
                <a:gd name="T21" fmla="*/ 287 h 414"/>
                <a:gd name="T22" fmla="*/ 487 w 648"/>
                <a:gd name="T23" fmla="*/ 311 h 414"/>
                <a:gd name="T24" fmla="*/ 504 w 648"/>
                <a:gd name="T25" fmla="*/ 397 h 414"/>
                <a:gd name="T26" fmla="*/ 513 w 648"/>
                <a:gd name="T27" fmla="*/ 408 h 414"/>
                <a:gd name="T28" fmla="*/ 530 w 648"/>
                <a:gd name="T29" fmla="*/ 414 h 414"/>
                <a:gd name="T30" fmla="*/ 545 w 648"/>
                <a:gd name="T31" fmla="*/ 412 h 414"/>
                <a:gd name="T32" fmla="*/ 561 w 648"/>
                <a:gd name="T33" fmla="*/ 393 h 414"/>
                <a:gd name="T34" fmla="*/ 562 w 648"/>
                <a:gd name="T35" fmla="*/ 374 h 414"/>
                <a:gd name="T36" fmla="*/ 533 w 648"/>
                <a:gd name="T37" fmla="*/ 330 h 414"/>
                <a:gd name="T38" fmla="*/ 519 w 648"/>
                <a:gd name="T39" fmla="*/ 305 h 414"/>
                <a:gd name="T40" fmla="*/ 520 w 648"/>
                <a:gd name="T41" fmla="*/ 287 h 414"/>
                <a:gd name="T42" fmla="*/ 528 w 648"/>
                <a:gd name="T43" fmla="*/ 276 h 414"/>
                <a:gd name="T44" fmla="*/ 536 w 648"/>
                <a:gd name="T45" fmla="*/ 276 h 414"/>
                <a:gd name="T46" fmla="*/ 550 w 648"/>
                <a:gd name="T47" fmla="*/ 288 h 414"/>
                <a:gd name="T48" fmla="*/ 576 w 648"/>
                <a:gd name="T49" fmla="*/ 325 h 414"/>
                <a:gd name="T50" fmla="*/ 604 w 648"/>
                <a:gd name="T51" fmla="*/ 381 h 414"/>
                <a:gd name="T52" fmla="*/ 613 w 648"/>
                <a:gd name="T53" fmla="*/ 382 h 414"/>
                <a:gd name="T54" fmla="*/ 624 w 648"/>
                <a:gd name="T55" fmla="*/ 375 h 414"/>
                <a:gd name="T56" fmla="*/ 640 w 648"/>
                <a:gd name="T57" fmla="*/ 354 h 414"/>
                <a:gd name="T58" fmla="*/ 643 w 648"/>
                <a:gd name="T59" fmla="*/ 339 h 414"/>
                <a:gd name="T60" fmla="*/ 613 w 648"/>
                <a:gd name="T61" fmla="*/ 287 h 414"/>
                <a:gd name="T62" fmla="*/ 585 w 648"/>
                <a:gd name="T63" fmla="*/ 263 h 414"/>
                <a:gd name="T64" fmla="*/ 554 w 648"/>
                <a:gd name="T65" fmla="*/ 252 h 414"/>
                <a:gd name="T66" fmla="*/ 545 w 648"/>
                <a:gd name="T67" fmla="*/ 246 h 414"/>
                <a:gd name="T68" fmla="*/ 539 w 648"/>
                <a:gd name="T69" fmla="*/ 232 h 414"/>
                <a:gd name="T70" fmla="*/ 547 w 648"/>
                <a:gd name="T71" fmla="*/ 218 h 414"/>
                <a:gd name="T72" fmla="*/ 593 w 648"/>
                <a:gd name="T73" fmla="*/ 194 h 414"/>
                <a:gd name="T74" fmla="*/ 639 w 648"/>
                <a:gd name="T75" fmla="*/ 161 h 414"/>
                <a:gd name="T76" fmla="*/ 647 w 648"/>
                <a:gd name="T77" fmla="*/ 153 h 414"/>
                <a:gd name="T78" fmla="*/ 648 w 648"/>
                <a:gd name="T79" fmla="*/ 143 h 414"/>
                <a:gd name="T80" fmla="*/ 643 w 648"/>
                <a:gd name="T81" fmla="*/ 129 h 414"/>
                <a:gd name="T82" fmla="*/ 634 w 648"/>
                <a:gd name="T83" fmla="*/ 120 h 414"/>
                <a:gd name="T84" fmla="*/ 620 w 648"/>
                <a:gd name="T85" fmla="*/ 116 h 414"/>
                <a:gd name="T86" fmla="*/ 603 w 648"/>
                <a:gd name="T87" fmla="*/ 121 h 414"/>
                <a:gd name="T88" fmla="*/ 570 w 648"/>
                <a:gd name="T89" fmla="*/ 142 h 414"/>
                <a:gd name="T90" fmla="*/ 529 w 648"/>
                <a:gd name="T91" fmla="*/ 189 h 414"/>
                <a:gd name="T92" fmla="*/ 506 w 648"/>
                <a:gd name="T93" fmla="*/ 201 h 414"/>
                <a:gd name="T94" fmla="*/ 461 w 648"/>
                <a:gd name="T95" fmla="*/ 205 h 414"/>
                <a:gd name="T96" fmla="*/ 424 w 648"/>
                <a:gd name="T97" fmla="*/ 197 h 414"/>
                <a:gd name="T98" fmla="*/ 260 w 648"/>
                <a:gd name="T99" fmla="*/ 111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648" h="414">
                  <a:moveTo>
                    <a:pt x="137" y="32"/>
                  </a:moveTo>
                  <a:lnTo>
                    <a:pt x="86" y="8"/>
                  </a:lnTo>
                  <a:lnTo>
                    <a:pt x="58" y="0"/>
                  </a:lnTo>
                  <a:lnTo>
                    <a:pt x="49" y="0"/>
                  </a:lnTo>
                  <a:lnTo>
                    <a:pt x="41" y="1"/>
                  </a:lnTo>
                  <a:lnTo>
                    <a:pt x="35" y="3"/>
                  </a:lnTo>
                  <a:lnTo>
                    <a:pt x="28" y="7"/>
                  </a:lnTo>
                  <a:lnTo>
                    <a:pt x="14" y="19"/>
                  </a:lnTo>
                  <a:lnTo>
                    <a:pt x="9" y="28"/>
                  </a:lnTo>
                  <a:lnTo>
                    <a:pt x="1" y="44"/>
                  </a:lnTo>
                  <a:lnTo>
                    <a:pt x="0" y="53"/>
                  </a:lnTo>
                  <a:lnTo>
                    <a:pt x="0" y="61"/>
                  </a:lnTo>
                  <a:lnTo>
                    <a:pt x="7" y="78"/>
                  </a:lnTo>
                  <a:lnTo>
                    <a:pt x="19" y="95"/>
                  </a:lnTo>
                  <a:lnTo>
                    <a:pt x="47" y="119"/>
                  </a:lnTo>
                  <a:lnTo>
                    <a:pt x="58" y="125"/>
                  </a:lnTo>
                  <a:lnTo>
                    <a:pt x="81" y="133"/>
                  </a:lnTo>
                  <a:lnTo>
                    <a:pt x="173" y="151"/>
                  </a:lnTo>
                  <a:lnTo>
                    <a:pt x="425" y="248"/>
                  </a:lnTo>
                  <a:lnTo>
                    <a:pt x="452" y="263"/>
                  </a:lnTo>
                  <a:lnTo>
                    <a:pt x="469" y="276"/>
                  </a:lnTo>
                  <a:lnTo>
                    <a:pt x="477" y="287"/>
                  </a:lnTo>
                  <a:lnTo>
                    <a:pt x="484" y="301"/>
                  </a:lnTo>
                  <a:lnTo>
                    <a:pt x="487" y="311"/>
                  </a:lnTo>
                  <a:lnTo>
                    <a:pt x="499" y="378"/>
                  </a:lnTo>
                  <a:lnTo>
                    <a:pt x="504" y="397"/>
                  </a:lnTo>
                  <a:lnTo>
                    <a:pt x="508" y="403"/>
                  </a:lnTo>
                  <a:lnTo>
                    <a:pt x="513" y="408"/>
                  </a:lnTo>
                  <a:lnTo>
                    <a:pt x="519" y="411"/>
                  </a:lnTo>
                  <a:lnTo>
                    <a:pt x="530" y="414"/>
                  </a:lnTo>
                  <a:lnTo>
                    <a:pt x="536" y="414"/>
                  </a:lnTo>
                  <a:lnTo>
                    <a:pt x="545" y="412"/>
                  </a:lnTo>
                  <a:lnTo>
                    <a:pt x="552" y="407"/>
                  </a:lnTo>
                  <a:lnTo>
                    <a:pt x="561" y="393"/>
                  </a:lnTo>
                  <a:lnTo>
                    <a:pt x="563" y="381"/>
                  </a:lnTo>
                  <a:lnTo>
                    <a:pt x="562" y="374"/>
                  </a:lnTo>
                  <a:lnTo>
                    <a:pt x="559" y="366"/>
                  </a:lnTo>
                  <a:lnTo>
                    <a:pt x="533" y="330"/>
                  </a:lnTo>
                  <a:lnTo>
                    <a:pt x="522" y="311"/>
                  </a:lnTo>
                  <a:lnTo>
                    <a:pt x="519" y="305"/>
                  </a:lnTo>
                  <a:lnTo>
                    <a:pt x="518" y="299"/>
                  </a:lnTo>
                  <a:lnTo>
                    <a:pt x="520" y="287"/>
                  </a:lnTo>
                  <a:lnTo>
                    <a:pt x="525" y="279"/>
                  </a:lnTo>
                  <a:lnTo>
                    <a:pt x="528" y="276"/>
                  </a:lnTo>
                  <a:lnTo>
                    <a:pt x="532" y="276"/>
                  </a:lnTo>
                  <a:lnTo>
                    <a:pt x="536" y="276"/>
                  </a:lnTo>
                  <a:lnTo>
                    <a:pt x="540" y="278"/>
                  </a:lnTo>
                  <a:lnTo>
                    <a:pt x="550" y="288"/>
                  </a:lnTo>
                  <a:lnTo>
                    <a:pt x="567" y="310"/>
                  </a:lnTo>
                  <a:lnTo>
                    <a:pt x="576" y="325"/>
                  </a:lnTo>
                  <a:lnTo>
                    <a:pt x="600" y="375"/>
                  </a:lnTo>
                  <a:lnTo>
                    <a:pt x="604" y="381"/>
                  </a:lnTo>
                  <a:lnTo>
                    <a:pt x="608" y="383"/>
                  </a:lnTo>
                  <a:lnTo>
                    <a:pt x="613" y="382"/>
                  </a:lnTo>
                  <a:lnTo>
                    <a:pt x="619" y="380"/>
                  </a:lnTo>
                  <a:lnTo>
                    <a:pt x="624" y="375"/>
                  </a:lnTo>
                  <a:lnTo>
                    <a:pt x="630" y="368"/>
                  </a:lnTo>
                  <a:lnTo>
                    <a:pt x="640" y="354"/>
                  </a:lnTo>
                  <a:lnTo>
                    <a:pt x="643" y="347"/>
                  </a:lnTo>
                  <a:lnTo>
                    <a:pt x="643" y="339"/>
                  </a:lnTo>
                  <a:lnTo>
                    <a:pt x="638" y="323"/>
                  </a:lnTo>
                  <a:lnTo>
                    <a:pt x="613" y="287"/>
                  </a:lnTo>
                  <a:lnTo>
                    <a:pt x="600" y="273"/>
                  </a:lnTo>
                  <a:lnTo>
                    <a:pt x="585" y="263"/>
                  </a:lnTo>
                  <a:lnTo>
                    <a:pt x="570" y="257"/>
                  </a:lnTo>
                  <a:lnTo>
                    <a:pt x="554" y="252"/>
                  </a:lnTo>
                  <a:lnTo>
                    <a:pt x="548" y="249"/>
                  </a:lnTo>
                  <a:lnTo>
                    <a:pt x="545" y="246"/>
                  </a:lnTo>
                  <a:lnTo>
                    <a:pt x="540" y="240"/>
                  </a:lnTo>
                  <a:lnTo>
                    <a:pt x="539" y="232"/>
                  </a:lnTo>
                  <a:lnTo>
                    <a:pt x="542" y="225"/>
                  </a:lnTo>
                  <a:lnTo>
                    <a:pt x="547" y="218"/>
                  </a:lnTo>
                  <a:lnTo>
                    <a:pt x="552" y="214"/>
                  </a:lnTo>
                  <a:lnTo>
                    <a:pt x="593" y="194"/>
                  </a:lnTo>
                  <a:lnTo>
                    <a:pt x="634" y="167"/>
                  </a:lnTo>
                  <a:lnTo>
                    <a:pt x="639" y="161"/>
                  </a:lnTo>
                  <a:lnTo>
                    <a:pt x="643" y="158"/>
                  </a:lnTo>
                  <a:lnTo>
                    <a:pt x="647" y="153"/>
                  </a:lnTo>
                  <a:lnTo>
                    <a:pt x="648" y="148"/>
                  </a:lnTo>
                  <a:lnTo>
                    <a:pt x="648" y="143"/>
                  </a:lnTo>
                  <a:lnTo>
                    <a:pt x="647" y="138"/>
                  </a:lnTo>
                  <a:lnTo>
                    <a:pt x="643" y="129"/>
                  </a:lnTo>
                  <a:lnTo>
                    <a:pt x="639" y="124"/>
                  </a:lnTo>
                  <a:lnTo>
                    <a:pt x="634" y="120"/>
                  </a:lnTo>
                  <a:lnTo>
                    <a:pt x="625" y="116"/>
                  </a:lnTo>
                  <a:lnTo>
                    <a:pt x="620" y="116"/>
                  </a:lnTo>
                  <a:lnTo>
                    <a:pt x="616" y="117"/>
                  </a:lnTo>
                  <a:lnTo>
                    <a:pt x="603" y="121"/>
                  </a:lnTo>
                  <a:lnTo>
                    <a:pt x="576" y="136"/>
                  </a:lnTo>
                  <a:lnTo>
                    <a:pt x="570" y="142"/>
                  </a:lnTo>
                  <a:lnTo>
                    <a:pt x="537" y="183"/>
                  </a:lnTo>
                  <a:lnTo>
                    <a:pt x="529" y="189"/>
                  </a:lnTo>
                  <a:lnTo>
                    <a:pt x="522" y="194"/>
                  </a:lnTo>
                  <a:lnTo>
                    <a:pt x="506" y="201"/>
                  </a:lnTo>
                  <a:lnTo>
                    <a:pt x="490" y="205"/>
                  </a:lnTo>
                  <a:lnTo>
                    <a:pt x="461" y="205"/>
                  </a:lnTo>
                  <a:lnTo>
                    <a:pt x="437" y="201"/>
                  </a:lnTo>
                  <a:lnTo>
                    <a:pt x="424" y="197"/>
                  </a:lnTo>
                  <a:lnTo>
                    <a:pt x="334" y="163"/>
                  </a:lnTo>
                  <a:lnTo>
                    <a:pt x="260" y="111"/>
                  </a:lnTo>
                  <a:lnTo>
                    <a:pt x="137" y="3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auto">
            <a:xfrm>
              <a:off x="3838575" y="3163888"/>
              <a:ext cx="1138238" cy="561975"/>
            </a:xfrm>
            <a:custGeom>
              <a:avLst/>
              <a:gdLst>
                <a:gd name="T0" fmla="*/ 27 w 717"/>
                <a:gd name="T1" fmla="*/ 128 h 354"/>
                <a:gd name="T2" fmla="*/ 17 w 717"/>
                <a:gd name="T3" fmla="*/ 134 h 354"/>
                <a:gd name="T4" fmla="*/ 2 w 717"/>
                <a:gd name="T5" fmla="*/ 158 h 354"/>
                <a:gd name="T6" fmla="*/ 0 w 717"/>
                <a:gd name="T7" fmla="*/ 169 h 354"/>
                <a:gd name="T8" fmla="*/ 10 w 717"/>
                <a:gd name="T9" fmla="*/ 177 h 354"/>
                <a:gd name="T10" fmla="*/ 44 w 717"/>
                <a:gd name="T11" fmla="*/ 178 h 354"/>
                <a:gd name="T12" fmla="*/ 129 w 717"/>
                <a:gd name="T13" fmla="*/ 194 h 354"/>
                <a:gd name="T14" fmla="*/ 275 w 717"/>
                <a:gd name="T15" fmla="*/ 293 h 354"/>
                <a:gd name="T16" fmla="*/ 347 w 717"/>
                <a:gd name="T17" fmla="*/ 350 h 354"/>
                <a:gd name="T18" fmla="*/ 366 w 717"/>
                <a:gd name="T19" fmla="*/ 354 h 354"/>
                <a:gd name="T20" fmla="*/ 389 w 717"/>
                <a:gd name="T21" fmla="*/ 344 h 354"/>
                <a:gd name="T22" fmla="*/ 503 w 717"/>
                <a:gd name="T23" fmla="*/ 246 h 354"/>
                <a:gd name="T24" fmla="*/ 672 w 717"/>
                <a:gd name="T25" fmla="*/ 144 h 354"/>
                <a:gd name="T26" fmla="*/ 694 w 717"/>
                <a:gd name="T27" fmla="*/ 119 h 354"/>
                <a:gd name="T28" fmla="*/ 714 w 717"/>
                <a:gd name="T29" fmla="*/ 59 h 354"/>
                <a:gd name="T30" fmla="*/ 717 w 717"/>
                <a:gd name="T31" fmla="*/ 19 h 354"/>
                <a:gd name="T32" fmla="*/ 714 w 717"/>
                <a:gd name="T33" fmla="*/ 5 h 354"/>
                <a:gd name="T34" fmla="*/ 700 w 717"/>
                <a:gd name="T35" fmla="*/ 0 h 354"/>
                <a:gd name="T36" fmla="*/ 666 w 717"/>
                <a:gd name="T37" fmla="*/ 10 h 354"/>
                <a:gd name="T38" fmla="*/ 501 w 717"/>
                <a:gd name="T39" fmla="*/ 161 h 354"/>
                <a:gd name="T40" fmla="*/ 407 w 717"/>
                <a:gd name="T41" fmla="*/ 262 h 354"/>
                <a:gd name="T42" fmla="*/ 368 w 717"/>
                <a:gd name="T43" fmla="*/ 281 h 354"/>
                <a:gd name="T44" fmla="*/ 307 w 717"/>
                <a:gd name="T45" fmla="*/ 271 h 354"/>
                <a:gd name="T46" fmla="*/ 224 w 717"/>
                <a:gd name="T47" fmla="*/ 220 h 354"/>
                <a:gd name="T48" fmla="*/ 161 w 717"/>
                <a:gd name="T49" fmla="*/ 153 h 354"/>
                <a:gd name="T50" fmla="*/ 124 w 717"/>
                <a:gd name="T51" fmla="*/ 101 h 354"/>
                <a:gd name="T52" fmla="*/ 115 w 717"/>
                <a:gd name="T53" fmla="*/ 96 h 354"/>
                <a:gd name="T54" fmla="*/ 100 w 717"/>
                <a:gd name="T55" fmla="*/ 95 h 354"/>
                <a:gd name="T56" fmla="*/ 82 w 717"/>
                <a:gd name="T57" fmla="*/ 101 h 354"/>
                <a:gd name="T58" fmla="*/ 78 w 717"/>
                <a:gd name="T59" fmla="*/ 115 h 354"/>
                <a:gd name="T60" fmla="*/ 74 w 717"/>
                <a:gd name="T61" fmla="*/ 128 h 354"/>
                <a:gd name="T62" fmla="*/ 66 w 717"/>
                <a:gd name="T63" fmla="*/ 131 h 354"/>
                <a:gd name="T64" fmla="*/ 34 w 717"/>
                <a:gd name="T65" fmla="*/ 127 h 3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17" h="354">
                  <a:moveTo>
                    <a:pt x="34" y="127"/>
                  </a:moveTo>
                  <a:lnTo>
                    <a:pt x="27" y="128"/>
                  </a:lnTo>
                  <a:lnTo>
                    <a:pt x="22" y="130"/>
                  </a:lnTo>
                  <a:lnTo>
                    <a:pt x="17" y="134"/>
                  </a:lnTo>
                  <a:lnTo>
                    <a:pt x="14" y="139"/>
                  </a:lnTo>
                  <a:lnTo>
                    <a:pt x="2" y="158"/>
                  </a:lnTo>
                  <a:lnTo>
                    <a:pt x="1" y="165"/>
                  </a:lnTo>
                  <a:lnTo>
                    <a:pt x="0" y="169"/>
                  </a:lnTo>
                  <a:lnTo>
                    <a:pt x="2" y="174"/>
                  </a:lnTo>
                  <a:lnTo>
                    <a:pt x="10" y="177"/>
                  </a:lnTo>
                  <a:lnTo>
                    <a:pt x="26" y="178"/>
                  </a:lnTo>
                  <a:lnTo>
                    <a:pt x="44" y="178"/>
                  </a:lnTo>
                  <a:lnTo>
                    <a:pt x="98" y="184"/>
                  </a:lnTo>
                  <a:lnTo>
                    <a:pt x="129" y="194"/>
                  </a:lnTo>
                  <a:lnTo>
                    <a:pt x="140" y="199"/>
                  </a:lnTo>
                  <a:lnTo>
                    <a:pt x="275" y="293"/>
                  </a:lnTo>
                  <a:lnTo>
                    <a:pt x="335" y="344"/>
                  </a:lnTo>
                  <a:lnTo>
                    <a:pt x="347" y="350"/>
                  </a:lnTo>
                  <a:lnTo>
                    <a:pt x="356" y="353"/>
                  </a:lnTo>
                  <a:lnTo>
                    <a:pt x="366" y="354"/>
                  </a:lnTo>
                  <a:lnTo>
                    <a:pt x="373" y="352"/>
                  </a:lnTo>
                  <a:lnTo>
                    <a:pt x="389" y="344"/>
                  </a:lnTo>
                  <a:lnTo>
                    <a:pt x="396" y="337"/>
                  </a:lnTo>
                  <a:lnTo>
                    <a:pt x="503" y="246"/>
                  </a:lnTo>
                  <a:lnTo>
                    <a:pt x="661" y="154"/>
                  </a:lnTo>
                  <a:lnTo>
                    <a:pt x="672" y="144"/>
                  </a:lnTo>
                  <a:lnTo>
                    <a:pt x="691" y="124"/>
                  </a:lnTo>
                  <a:lnTo>
                    <a:pt x="694" y="119"/>
                  </a:lnTo>
                  <a:lnTo>
                    <a:pt x="704" y="95"/>
                  </a:lnTo>
                  <a:lnTo>
                    <a:pt x="714" y="59"/>
                  </a:lnTo>
                  <a:lnTo>
                    <a:pt x="717" y="26"/>
                  </a:lnTo>
                  <a:lnTo>
                    <a:pt x="717" y="19"/>
                  </a:lnTo>
                  <a:lnTo>
                    <a:pt x="716" y="9"/>
                  </a:lnTo>
                  <a:lnTo>
                    <a:pt x="714" y="5"/>
                  </a:lnTo>
                  <a:lnTo>
                    <a:pt x="709" y="2"/>
                  </a:lnTo>
                  <a:lnTo>
                    <a:pt x="700" y="0"/>
                  </a:lnTo>
                  <a:lnTo>
                    <a:pt x="691" y="2"/>
                  </a:lnTo>
                  <a:lnTo>
                    <a:pt x="666" y="10"/>
                  </a:lnTo>
                  <a:lnTo>
                    <a:pt x="616" y="43"/>
                  </a:lnTo>
                  <a:lnTo>
                    <a:pt x="501" y="161"/>
                  </a:lnTo>
                  <a:lnTo>
                    <a:pt x="427" y="243"/>
                  </a:lnTo>
                  <a:lnTo>
                    <a:pt x="407" y="262"/>
                  </a:lnTo>
                  <a:lnTo>
                    <a:pt x="397" y="269"/>
                  </a:lnTo>
                  <a:lnTo>
                    <a:pt x="368" y="281"/>
                  </a:lnTo>
                  <a:lnTo>
                    <a:pt x="339" y="280"/>
                  </a:lnTo>
                  <a:lnTo>
                    <a:pt x="307" y="271"/>
                  </a:lnTo>
                  <a:lnTo>
                    <a:pt x="271" y="253"/>
                  </a:lnTo>
                  <a:lnTo>
                    <a:pt x="224" y="220"/>
                  </a:lnTo>
                  <a:lnTo>
                    <a:pt x="205" y="202"/>
                  </a:lnTo>
                  <a:lnTo>
                    <a:pt x="161" y="153"/>
                  </a:lnTo>
                  <a:lnTo>
                    <a:pt x="128" y="106"/>
                  </a:lnTo>
                  <a:lnTo>
                    <a:pt x="124" y="101"/>
                  </a:lnTo>
                  <a:lnTo>
                    <a:pt x="120" y="98"/>
                  </a:lnTo>
                  <a:lnTo>
                    <a:pt x="115" y="96"/>
                  </a:lnTo>
                  <a:lnTo>
                    <a:pt x="110" y="95"/>
                  </a:lnTo>
                  <a:lnTo>
                    <a:pt x="100" y="95"/>
                  </a:lnTo>
                  <a:lnTo>
                    <a:pt x="90" y="97"/>
                  </a:lnTo>
                  <a:lnTo>
                    <a:pt x="82" y="101"/>
                  </a:lnTo>
                  <a:lnTo>
                    <a:pt x="79" y="107"/>
                  </a:lnTo>
                  <a:lnTo>
                    <a:pt x="78" y="115"/>
                  </a:lnTo>
                  <a:lnTo>
                    <a:pt x="76" y="124"/>
                  </a:lnTo>
                  <a:lnTo>
                    <a:pt x="74" y="128"/>
                  </a:lnTo>
                  <a:lnTo>
                    <a:pt x="71" y="130"/>
                  </a:lnTo>
                  <a:lnTo>
                    <a:pt x="66" y="131"/>
                  </a:lnTo>
                  <a:lnTo>
                    <a:pt x="61" y="131"/>
                  </a:lnTo>
                  <a:lnTo>
                    <a:pt x="34" y="12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3"/>
            <p:cNvSpPr>
              <a:spLocks/>
            </p:cNvSpPr>
            <p:nvPr/>
          </p:nvSpPr>
          <p:spPr bwMode="auto">
            <a:xfrm>
              <a:off x="5145088" y="3765551"/>
              <a:ext cx="471488" cy="1430338"/>
            </a:xfrm>
            <a:custGeom>
              <a:avLst/>
              <a:gdLst>
                <a:gd name="T0" fmla="*/ 297 w 297"/>
                <a:gd name="T1" fmla="*/ 67 h 901"/>
                <a:gd name="T2" fmla="*/ 289 w 297"/>
                <a:gd name="T3" fmla="*/ 39 h 901"/>
                <a:gd name="T4" fmla="*/ 274 w 297"/>
                <a:gd name="T5" fmla="*/ 17 h 901"/>
                <a:gd name="T6" fmla="*/ 254 w 297"/>
                <a:gd name="T7" fmla="*/ 3 h 901"/>
                <a:gd name="T8" fmla="*/ 236 w 297"/>
                <a:gd name="T9" fmla="*/ 0 h 901"/>
                <a:gd name="T10" fmla="*/ 220 w 297"/>
                <a:gd name="T11" fmla="*/ 11 h 901"/>
                <a:gd name="T12" fmla="*/ 184 w 297"/>
                <a:gd name="T13" fmla="*/ 64 h 901"/>
                <a:gd name="T14" fmla="*/ 154 w 297"/>
                <a:gd name="T15" fmla="*/ 151 h 901"/>
                <a:gd name="T16" fmla="*/ 136 w 297"/>
                <a:gd name="T17" fmla="*/ 367 h 901"/>
                <a:gd name="T18" fmla="*/ 147 w 297"/>
                <a:gd name="T19" fmla="*/ 548 h 901"/>
                <a:gd name="T20" fmla="*/ 194 w 297"/>
                <a:gd name="T21" fmla="*/ 759 h 901"/>
                <a:gd name="T22" fmla="*/ 193 w 297"/>
                <a:gd name="T23" fmla="*/ 789 h 901"/>
                <a:gd name="T24" fmla="*/ 188 w 297"/>
                <a:gd name="T25" fmla="*/ 798 h 901"/>
                <a:gd name="T26" fmla="*/ 179 w 297"/>
                <a:gd name="T27" fmla="*/ 801 h 901"/>
                <a:gd name="T28" fmla="*/ 39 w 297"/>
                <a:gd name="T29" fmla="*/ 818 h 901"/>
                <a:gd name="T30" fmla="*/ 8 w 297"/>
                <a:gd name="T31" fmla="*/ 830 h 901"/>
                <a:gd name="T32" fmla="*/ 1 w 297"/>
                <a:gd name="T33" fmla="*/ 839 h 901"/>
                <a:gd name="T34" fmla="*/ 1 w 297"/>
                <a:gd name="T35" fmla="*/ 848 h 901"/>
                <a:gd name="T36" fmla="*/ 13 w 297"/>
                <a:gd name="T37" fmla="*/ 865 h 901"/>
                <a:gd name="T38" fmla="*/ 53 w 297"/>
                <a:gd name="T39" fmla="*/ 895 h 901"/>
                <a:gd name="T40" fmla="*/ 72 w 297"/>
                <a:gd name="T41" fmla="*/ 901 h 901"/>
                <a:gd name="T42" fmla="*/ 88 w 297"/>
                <a:gd name="T43" fmla="*/ 899 h 901"/>
                <a:gd name="T44" fmla="*/ 131 w 297"/>
                <a:gd name="T45" fmla="*/ 873 h 901"/>
                <a:gd name="T46" fmla="*/ 238 w 297"/>
                <a:gd name="T47" fmla="*/ 858 h 901"/>
                <a:gd name="T48" fmla="*/ 254 w 297"/>
                <a:gd name="T49" fmla="*/ 851 h 901"/>
                <a:gd name="T50" fmla="*/ 265 w 297"/>
                <a:gd name="T51" fmla="*/ 841 h 901"/>
                <a:gd name="T52" fmla="*/ 270 w 297"/>
                <a:gd name="T53" fmla="*/ 829 h 901"/>
                <a:gd name="T54" fmla="*/ 271 w 297"/>
                <a:gd name="T55" fmla="*/ 809 h 901"/>
                <a:gd name="T56" fmla="*/ 244 w 297"/>
                <a:gd name="T57" fmla="*/ 764 h 901"/>
                <a:gd name="T58" fmla="*/ 236 w 297"/>
                <a:gd name="T59" fmla="*/ 742 h 901"/>
                <a:gd name="T60" fmla="*/ 237 w 297"/>
                <a:gd name="T61" fmla="*/ 640 h 901"/>
                <a:gd name="T62" fmla="*/ 207 w 297"/>
                <a:gd name="T63" fmla="*/ 493 h 901"/>
                <a:gd name="T64" fmla="*/ 214 w 297"/>
                <a:gd name="T65" fmla="*/ 348 h 9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97" h="901">
                  <a:moveTo>
                    <a:pt x="296" y="83"/>
                  </a:moveTo>
                  <a:lnTo>
                    <a:pt x="297" y="67"/>
                  </a:lnTo>
                  <a:lnTo>
                    <a:pt x="295" y="52"/>
                  </a:lnTo>
                  <a:lnTo>
                    <a:pt x="289" y="39"/>
                  </a:lnTo>
                  <a:lnTo>
                    <a:pt x="282" y="27"/>
                  </a:lnTo>
                  <a:lnTo>
                    <a:pt x="274" y="17"/>
                  </a:lnTo>
                  <a:lnTo>
                    <a:pt x="264" y="9"/>
                  </a:lnTo>
                  <a:lnTo>
                    <a:pt x="254" y="3"/>
                  </a:lnTo>
                  <a:lnTo>
                    <a:pt x="245" y="0"/>
                  </a:lnTo>
                  <a:lnTo>
                    <a:pt x="236" y="0"/>
                  </a:lnTo>
                  <a:lnTo>
                    <a:pt x="232" y="1"/>
                  </a:lnTo>
                  <a:lnTo>
                    <a:pt x="220" y="11"/>
                  </a:lnTo>
                  <a:lnTo>
                    <a:pt x="210" y="22"/>
                  </a:lnTo>
                  <a:lnTo>
                    <a:pt x="184" y="64"/>
                  </a:lnTo>
                  <a:lnTo>
                    <a:pt x="170" y="96"/>
                  </a:lnTo>
                  <a:lnTo>
                    <a:pt x="154" y="151"/>
                  </a:lnTo>
                  <a:lnTo>
                    <a:pt x="138" y="258"/>
                  </a:lnTo>
                  <a:lnTo>
                    <a:pt x="136" y="367"/>
                  </a:lnTo>
                  <a:lnTo>
                    <a:pt x="139" y="491"/>
                  </a:lnTo>
                  <a:lnTo>
                    <a:pt x="147" y="548"/>
                  </a:lnTo>
                  <a:lnTo>
                    <a:pt x="182" y="684"/>
                  </a:lnTo>
                  <a:lnTo>
                    <a:pt x="194" y="759"/>
                  </a:lnTo>
                  <a:lnTo>
                    <a:pt x="194" y="780"/>
                  </a:lnTo>
                  <a:lnTo>
                    <a:pt x="193" y="789"/>
                  </a:lnTo>
                  <a:lnTo>
                    <a:pt x="191" y="794"/>
                  </a:lnTo>
                  <a:lnTo>
                    <a:pt x="188" y="798"/>
                  </a:lnTo>
                  <a:lnTo>
                    <a:pt x="184" y="800"/>
                  </a:lnTo>
                  <a:lnTo>
                    <a:pt x="179" y="801"/>
                  </a:lnTo>
                  <a:lnTo>
                    <a:pt x="159" y="802"/>
                  </a:lnTo>
                  <a:lnTo>
                    <a:pt x="39" y="818"/>
                  </a:lnTo>
                  <a:lnTo>
                    <a:pt x="20" y="823"/>
                  </a:lnTo>
                  <a:lnTo>
                    <a:pt x="8" y="830"/>
                  </a:lnTo>
                  <a:lnTo>
                    <a:pt x="4" y="834"/>
                  </a:lnTo>
                  <a:lnTo>
                    <a:pt x="1" y="839"/>
                  </a:lnTo>
                  <a:lnTo>
                    <a:pt x="0" y="843"/>
                  </a:lnTo>
                  <a:lnTo>
                    <a:pt x="1" y="848"/>
                  </a:lnTo>
                  <a:lnTo>
                    <a:pt x="7" y="858"/>
                  </a:lnTo>
                  <a:lnTo>
                    <a:pt x="13" y="865"/>
                  </a:lnTo>
                  <a:lnTo>
                    <a:pt x="32" y="881"/>
                  </a:lnTo>
                  <a:lnTo>
                    <a:pt x="53" y="895"/>
                  </a:lnTo>
                  <a:lnTo>
                    <a:pt x="62" y="900"/>
                  </a:lnTo>
                  <a:lnTo>
                    <a:pt x="72" y="901"/>
                  </a:lnTo>
                  <a:lnTo>
                    <a:pt x="81" y="901"/>
                  </a:lnTo>
                  <a:lnTo>
                    <a:pt x="88" y="899"/>
                  </a:lnTo>
                  <a:lnTo>
                    <a:pt x="105" y="890"/>
                  </a:lnTo>
                  <a:lnTo>
                    <a:pt x="131" y="873"/>
                  </a:lnTo>
                  <a:lnTo>
                    <a:pt x="141" y="870"/>
                  </a:lnTo>
                  <a:lnTo>
                    <a:pt x="238" y="858"/>
                  </a:lnTo>
                  <a:lnTo>
                    <a:pt x="248" y="855"/>
                  </a:lnTo>
                  <a:lnTo>
                    <a:pt x="254" y="851"/>
                  </a:lnTo>
                  <a:lnTo>
                    <a:pt x="260" y="846"/>
                  </a:lnTo>
                  <a:lnTo>
                    <a:pt x="265" y="841"/>
                  </a:lnTo>
                  <a:lnTo>
                    <a:pt x="268" y="835"/>
                  </a:lnTo>
                  <a:lnTo>
                    <a:pt x="270" y="829"/>
                  </a:lnTo>
                  <a:lnTo>
                    <a:pt x="271" y="822"/>
                  </a:lnTo>
                  <a:lnTo>
                    <a:pt x="271" y="809"/>
                  </a:lnTo>
                  <a:lnTo>
                    <a:pt x="269" y="802"/>
                  </a:lnTo>
                  <a:lnTo>
                    <a:pt x="244" y="764"/>
                  </a:lnTo>
                  <a:lnTo>
                    <a:pt x="239" y="754"/>
                  </a:lnTo>
                  <a:lnTo>
                    <a:pt x="236" y="742"/>
                  </a:lnTo>
                  <a:lnTo>
                    <a:pt x="234" y="712"/>
                  </a:lnTo>
                  <a:lnTo>
                    <a:pt x="237" y="640"/>
                  </a:lnTo>
                  <a:lnTo>
                    <a:pt x="234" y="591"/>
                  </a:lnTo>
                  <a:lnTo>
                    <a:pt x="207" y="493"/>
                  </a:lnTo>
                  <a:lnTo>
                    <a:pt x="204" y="410"/>
                  </a:lnTo>
                  <a:lnTo>
                    <a:pt x="214" y="348"/>
                  </a:lnTo>
                  <a:lnTo>
                    <a:pt x="296" y="8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24"/>
            <p:cNvSpPr>
              <a:spLocks/>
            </p:cNvSpPr>
            <p:nvPr/>
          </p:nvSpPr>
          <p:spPr bwMode="auto">
            <a:xfrm>
              <a:off x="4891088" y="3748088"/>
              <a:ext cx="496888" cy="1285875"/>
            </a:xfrm>
            <a:custGeom>
              <a:avLst/>
              <a:gdLst>
                <a:gd name="T0" fmla="*/ 299 w 313"/>
                <a:gd name="T1" fmla="*/ 22 h 810"/>
                <a:gd name="T2" fmla="*/ 272 w 313"/>
                <a:gd name="T3" fmla="*/ 3 h 810"/>
                <a:gd name="T4" fmla="*/ 252 w 313"/>
                <a:gd name="T5" fmla="*/ 0 h 810"/>
                <a:gd name="T6" fmla="*/ 235 w 313"/>
                <a:gd name="T7" fmla="*/ 8 h 810"/>
                <a:gd name="T8" fmla="*/ 204 w 313"/>
                <a:gd name="T9" fmla="*/ 42 h 810"/>
                <a:gd name="T10" fmla="*/ 169 w 313"/>
                <a:gd name="T11" fmla="*/ 116 h 810"/>
                <a:gd name="T12" fmla="*/ 128 w 313"/>
                <a:gd name="T13" fmla="*/ 454 h 810"/>
                <a:gd name="T14" fmla="*/ 154 w 313"/>
                <a:gd name="T15" fmla="*/ 669 h 810"/>
                <a:gd name="T16" fmla="*/ 151 w 313"/>
                <a:gd name="T17" fmla="*/ 681 h 810"/>
                <a:gd name="T18" fmla="*/ 144 w 313"/>
                <a:gd name="T19" fmla="*/ 692 h 810"/>
                <a:gd name="T20" fmla="*/ 82 w 313"/>
                <a:gd name="T21" fmla="*/ 718 h 810"/>
                <a:gd name="T22" fmla="*/ 24 w 313"/>
                <a:gd name="T23" fmla="*/ 753 h 810"/>
                <a:gd name="T24" fmla="*/ 10 w 313"/>
                <a:gd name="T25" fmla="*/ 765 h 810"/>
                <a:gd name="T26" fmla="*/ 0 w 313"/>
                <a:gd name="T27" fmla="*/ 786 h 810"/>
                <a:gd name="T28" fmla="*/ 3 w 313"/>
                <a:gd name="T29" fmla="*/ 800 h 810"/>
                <a:gd name="T30" fmla="*/ 13 w 313"/>
                <a:gd name="T31" fmla="*/ 805 h 810"/>
                <a:gd name="T32" fmla="*/ 41 w 313"/>
                <a:gd name="T33" fmla="*/ 810 h 810"/>
                <a:gd name="T34" fmla="*/ 82 w 313"/>
                <a:gd name="T35" fmla="*/ 805 h 810"/>
                <a:gd name="T36" fmla="*/ 110 w 313"/>
                <a:gd name="T37" fmla="*/ 777 h 810"/>
                <a:gd name="T38" fmla="*/ 129 w 313"/>
                <a:gd name="T39" fmla="*/ 751 h 810"/>
                <a:gd name="T40" fmla="*/ 154 w 313"/>
                <a:gd name="T41" fmla="*/ 735 h 810"/>
                <a:gd name="T42" fmla="*/ 198 w 313"/>
                <a:gd name="T43" fmla="*/ 717 h 810"/>
                <a:gd name="T44" fmla="*/ 210 w 313"/>
                <a:gd name="T45" fmla="*/ 704 h 810"/>
                <a:gd name="T46" fmla="*/ 213 w 313"/>
                <a:gd name="T47" fmla="*/ 694 h 810"/>
                <a:gd name="T48" fmla="*/ 211 w 313"/>
                <a:gd name="T49" fmla="*/ 666 h 810"/>
                <a:gd name="T50" fmla="*/ 191 w 313"/>
                <a:gd name="T51" fmla="*/ 606 h 810"/>
                <a:gd name="T52" fmla="*/ 196 w 313"/>
                <a:gd name="T53" fmla="*/ 500 h 810"/>
                <a:gd name="T54" fmla="*/ 196 w 313"/>
                <a:gd name="T55" fmla="*/ 419 h 810"/>
                <a:gd name="T56" fmla="*/ 200 w 313"/>
                <a:gd name="T57" fmla="*/ 367 h 810"/>
                <a:gd name="T58" fmla="*/ 282 w 313"/>
                <a:gd name="T59" fmla="*/ 180 h 810"/>
                <a:gd name="T60" fmla="*/ 313 w 313"/>
                <a:gd name="T61" fmla="*/ 63 h 810"/>
                <a:gd name="T62" fmla="*/ 310 w 313"/>
                <a:gd name="T63" fmla="*/ 40 h 8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313" h="810">
                  <a:moveTo>
                    <a:pt x="310" y="40"/>
                  </a:moveTo>
                  <a:lnTo>
                    <a:pt x="299" y="22"/>
                  </a:lnTo>
                  <a:lnTo>
                    <a:pt x="282" y="8"/>
                  </a:lnTo>
                  <a:lnTo>
                    <a:pt x="272" y="3"/>
                  </a:lnTo>
                  <a:lnTo>
                    <a:pt x="262" y="0"/>
                  </a:lnTo>
                  <a:lnTo>
                    <a:pt x="252" y="0"/>
                  </a:lnTo>
                  <a:lnTo>
                    <a:pt x="244" y="3"/>
                  </a:lnTo>
                  <a:lnTo>
                    <a:pt x="235" y="8"/>
                  </a:lnTo>
                  <a:lnTo>
                    <a:pt x="225" y="17"/>
                  </a:lnTo>
                  <a:lnTo>
                    <a:pt x="204" y="42"/>
                  </a:lnTo>
                  <a:lnTo>
                    <a:pt x="185" y="76"/>
                  </a:lnTo>
                  <a:lnTo>
                    <a:pt x="169" y="116"/>
                  </a:lnTo>
                  <a:lnTo>
                    <a:pt x="160" y="153"/>
                  </a:lnTo>
                  <a:lnTo>
                    <a:pt x="128" y="454"/>
                  </a:lnTo>
                  <a:lnTo>
                    <a:pt x="129" y="505"/>
                  </a:lnTo>
                  <a:lnTo>
                    <a:pt x="154" y="669"/>
                  </a:lnTo>
                  <a:lnTo>
                    <a:pt x="153" y="675"/>
                  </a:lnTo>
                  <a:lnTo>
                    <a:pt x="151" y="681"/>
                  </a:lnTo>
                  <a:lnTo>
                    <a:pt x="148" y="687"/>
                  </a:lnTo>
                  <a:lnTo>
                    <a:pt x="144" y="692"/>
                  </a:lnTo>
                  <a:lnTo>
                    <a:pt x="120" y="704"/>
                  </a:lnTo>
                  <a:lnTo>
                    <a:pt x="82" y="718"/>
                  </a:lnTo>
                  <a:lnTo>
                    <a:pt x="73" y="723"/>
                  </a:lnTo>
                  <a:lnTo>
                    <a:pt x="24" y="753"/>
                  </a:lnTo>
                  <a:lnTo>
                    <a:pt x="16" y="759"/>
                  </a:lnTo>
                  <a:lnTo>
                    <a:pt x="10" y="765"/>
                  </a:lnTo>
                  <a:lnTo>
                    <a:pt x="3" y="775"/>
                  </a:lnTo>
                  <a:lnTo>
                    <a:pt x="0" y="786"/>
                  </a:lnTo>
                  <a:lnTo>
                    <a:pt x="0" y="791"/>
                  </a:lnTo>
                  <a:lnTo>
                    <a:pt x="3" y="800"/>
                  </a:lnTo>
                  <a:lnTo>
                    <a:pt x="7" y="802"/>
                  </a:lnTo>
                  <a:lnTo>
                    <a:pt x="13" y="805"/>
                  </a:lnTo>
                  <a:lnTo>
                    <a:pt x="30" y="809"/>
                  </a:lnTo>
                  <a:lnTo>
                    <a:pt x="41" y="810"/>
                  </a:lnTo>
                  <a:lnTo>
                    <a:pt x="63" y="810"/>
                  </a:lnTo>
                  <a:lnTo>
                    <a:pt x="82" y="805"/>
                  </a:lnTo>
                  <a:lnTo>
                    <a:pt x="90" y="800"/>
                  </a:lnTo>
                  <a:lnTo>
                    <a:pt x="110" y="777"/>
                  </a:lnTo>
                  <a:lnTo>
                    <a:pt x="123" y="759"/>
                  </a:lnTo>
                  <a:lnTo>
                    <a:pt x="129" y="751"/>
                  </a:lnTo>
                  <a:lnTo>
                    <a:pt x="137" y="744"/>
                  </a:lnTo>
                  <a:lnTo>
                    <a:pt x="154" y="735"/>
                  </a:lnTo>
                  <a:lnTo>
                    <a:pt x="182" y="724"/>
                  </a:lnTo>
                  <a:lnTo>
                    <a:pt x="198" y="717"/>
                  </a:lnTo>
                  <a:lnTo>
                    <a:pt x="203" y="712"/>
                  </a:lnTo>
                  <a:lnTo>
                    <a:pt x="210" y="704"/>
                  </a:lnTo>
                  <a:lnTo>
                    <a:pt x="212" y="699"/>
                  </a:lnTo>
                  <a:lnTo>
                    <a:pt x="213" y="694"/>
                  </a:lnTo>
                  <a:lnTo>
                    <a:pt x="212" y="672"/>
                  </a:lnTo>
                  <a:lnTo>
                    <a:pt x="211" y="666"/>
                  </a:lnTo>
                  <a:lnTo>
                    <a:pt x="196" y="634"/>
                  </a:lnTo>
                  <a:lnTo>
                    <a:pt x="191" y="606"/>
                  </a:lnTo>
                  <a:lnTo>
                    <a:pt x="196" y="509"/>
                  </a:lnTo>
                  <a:lnTo>
                    <a:pt x="196" y="500"/>
                  </a:lnTo>
                  <a:lnTo>
                    <a:pt x="200" y="443"/>
                  </a:lnTo>
                  <a:lnTo>
                    <a:pt x="196" y="419"/>
                  </a:lnTo>
                  <a:lnTo>
                    <a:pt x="196" y="390"/>
                  </a:lnTo>
                  <a:lnTo>
                    <a:pt x="200" y="367"/>
                  </a:lnTo>
                  <a:lnTo>
                    <a:pt x="216" y="324"/>
                  </a:lnTo>
                  <a:lnTo>
                    <a:pt x="282" y="180"/>
                  </a:lnTo>
                  <a:lnTo>
                    <a:pt x="297" y="139"/>
                  </a:lnTo>
                  <a:lnTo>
                    <a:pt x="313" y="63"/>
                  </a:lnTo>
                  <a:lnTo>
                    <a:pt x="312" y="51"/>
                  </a:lnTo>
                  <a:lnTo>
                    <a:pt x="310" y="4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2" name="Group 11"/>
          <p:cNvGrpSpPr/>
          <p:nvPr/>
        </p:nvGrpSpPr>
        <p:grpSpPr>
          <a:xfrm rot="21169036">
            <a:off x="776367" y="2195221"/>
            <a:ext cx="2944812" cy="129382"/>
            <a:chOff x="2922588" y="2547938"/>
            <a:chExt cx="3357563" cy="258763"/>
          </a:xfrm>
        </p:grpSpPr>
        <p:sp>
          <p:nvSpPr>
            <p:cNvPr id="13" name="Freeform 32"/>
            <p:cNvSpPr>
              <a:spLocks/>
            </p:cNvSpPr>
            <p:nvPr/>
          </p:nvSpPr>
          <p:spPr bwMode="auto">
            <a:xfrm>
              <a:off x="2922588" y="2547938"/>
              <a:ext cx="3357563" cy="258763"/>
            </a:xfrm>
            <a:custGeom>
              <a:avLst/>
              <a:gdLst>
                <a:gd name="T0" fmla="*/ 2061 w 2115"/>
                <a:gd name="T1" fmla="*/ 59 h 163"/>
                <a:gd name="T2" fmla="*/ 2035 w 2115"/>
                <a:gd name="T3" fmla="*/ 54 h 163"/>
                <a:gd name="T4" fmla="*/ 1542 w 2115"/>
                <a:gd name="T5" fmla="*/ 11 h 163"/>
                <a:gd name="T6" fmla="*/ 1377 w 2115"/>
                <a:gd name="T7" fmla="*/ 4 h 163"/>
                <a:gd name="T8" fmla="*/ 994 w 2115"/>
                <a:gd name="T9" fmla="*/ 0 h 163"/>
                <a:gd name="T10" fmla="*/ 800 w 2115"/>
                <a:gd name="T11" fmla="*/ 4 h 163"/>
                <a:gd name="T12" fmla="*/ 429 w 2115"/>
                <a:gd name="T13" fmla="*/ 23 h 163"/>
                <a:gd name="T14" fmla="*/ 366 w 2115"/>
                <a:gd name="T15" fmla="*/ 30 h 163"/>
                <a:gd name="T16" fmla="*/ 141 w 2115"/>
                <a:gd name="T17" fmla="*/ 70 h 163"/>
                <a:gd name="T18" fmla="*/ 27 w 2115"/>
                <a:gd name="T19" fmla="*/ 93 h 163"/>
                <a:gd name="T20" fmla="*/ 20 w 2115"/>
                <a:gd name="T21" fmla="*/ 96 h 163"/>
                <a:gd name="T22" fmla="*/ 10 w 2115"/>
                <a:gd name="T23" fmla="*/ 102 h 163"/>
                <a:gd name="T24" fmla="*/ 5 w 2115"/>
                <a:gd name="T25" fmla="*/ 107 h 163"/>
                <a:gd name="T26" fmla="*/ 1 w 2115"/>
                <a:gd name="T27" fmla="*/ 114 h 163"/>
                <a:gd name="T28" fmla="*/ 0 w 2115"/>
                <a:gd name="T29" fmla="*/ 121 h 163"/>
                <a:gd name="T30" fmla="*/ 3 w 2115"/>
                <a:gd name="T31" fmla="*/ 134 h 163"/>
                <a:gd name="T32" fmla="*/ 12 w 2115"/>
                <a:gd name="T33" fmla="*/ 156 h 163"/>
                <a:gd name="T34" fmla="*/ 15 w 2115"/>
                <a:gd name="T35" fmla="*/ 159 h 163"/>
                <a:gd name="T36" fmla="*/ 27 w 2115"/>
                <a:gd name="T37" fmla="*/ 163 h 163"/>
                <a:gd name="T38" fmla="*/ 47 w 2115"/>
                <a:gd name="T39" fmla="*/ 162 h 163"/>
                <a:gd name="T40" fmla="*/ 61 w 2115"/>
                <a:gd name="T41" fmla="*/ 159 h 163"/>
                <a:gd name="T42" fmla="*/ 158 w 2115"/>
                <a:gd name="T43" fmla="*/ 126 h 163"/>
                <a:gd name="T44" fmla="*/ 313 w 2115"/>
                <a:gd name="T45" fmla="*/ 99 h 163"/>
                <a:gd name="T46" fmla="*/ 680 w 2115"/>
                <a:gd name="T47" fmla="*/ 69 h 163"/>
                <a:gd name="T48" fmla="*/ 852 w 2115"/>
                <a:gd name="T49" fmla="*/ 61 h 163"/>
                <a:gd name="T50" fmla="*/ 1064 w 2115"/>
                <a:gd name="T51" fmla="*/ 60 h 163"/>
                <a:gd name="T52" fmla="*/ 1259 w 2115"/>
                <a:gd name="T53" fmla="*/ 66 h 163"/>
                <a:gd name="T54" fmla="*/ 1928 w 2115"/>
                <a:gd name="T55" fmla="*/ 123 h 163"/>
                <a:gd name="T56" fmla="*/ 2067 w 2115"/>
                <a:gd name="T57" fmla="*/ 147 h 163"/>
                <a:gd name="T58" fmla="*/ 2088 w 2115"/>
                <a:gd name="T59" fmla="*/ 148 h 163"/>
                <a:gd name="T60" fmla="*/ 2095 w 2115"/>
                <a:gd name="T61" fmla="*/ 147 h 163"/>
                <a:gd name="T62" fmla="*/ 2104 w 2115"/>
                <a:gd name="T63" fmla="*/ 143 h 163"/>
                <a:gd name="T64" fmla="*/ 2107 w 2115"/>
                <a:gd name="T65" fmla="*/ 141 h 163"/>
                <a:gd name="T66" fmla="*/ 2110 w 2115"/>
                <a:gd name="T67" fmla="*/ 137 h 163"/>
                <a:gd name="T68" fmla="*/ 2113 w 2115"/>
                <a:gd name="T69" fmla="*/ 131 h 163"/>
                <a:gd name="T70" fmla="*/ 2115 w 2115"/>
                <a:gd name="T71" fmla="*/ 122 h 163"/>
                <a:gd name="T72" fmla="*/ 2115 w 2115"/>
                <a:gd name="T73" fmla="*/ 112 h 163"/>
                <a:gd name="T74" fmla="*/ 2112 w 2115"/>
                <a:gd name="T75" fmla="*/ 102 h 163"/>
                <a:gd name="T76" fmla="*/ 2107 w 2115"/>
                <a:gd name="T77" fmla="*/ 92 h 163"/>
                <a:gd name="T78" fmla="*/ 2096 w 2115"/>
                <a:gd name="T79" fmla="*/ 79 h 163"/>
                <a:gd name="T80" fmla="*/ 2086 w 2115"/>
                <a:gd name="T81" fmla="*/ 70 h 163"/>
                <a:gd name="T82" fmla="*/ 2071 w 2115"/>
                <a:gd name="T83" fmla="*/ 62 h 163"/>
                <a:gd name="T84" fmla="*/ 2061 w 2115"/>
                <a:gd name="T85" fmla="*/ 59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2115" h="163">
                  <a:moveTo>
                    <a:pt x="2061" y="59"/>
                  </a:moveTo>
                  <a:lnTo>
                    <a:pt x="2035" y="54"/>
                  </a:lnTo>
                  <a:lnTo>
                    <a:pt x="1542" y="11"/>
                  </a:lnTo>
                  <a:lnTo>
                    <a:pt x="1377" y="4"/>
                  </a:lnTo>
                  <a:lnTo>
                    <a:pt x="994" y="0"/>
                  </a:lnTo>
                  <a:lnTo>
                    <a:pt x="800" y="4"/>
                  </a:lnTo>
                  <a:lnTo>
                    <a:pt x="429" y="23"/>
                  </a:lnTo>
                  <a:lnTo>
                    <a:pt x="366" y="30"/>
                  </a:lnTo>
                  <a:lnTo>
                    <a:pt x="141" y="70"/>
                  </a:lnTo>
                  <a:lnTo>
                    <a:pt x="27" y="93"/>
                  </a:lnTo>
                  <a:lnTo>
                    <a:pt x="20" y="96"/>
                  </a:lnTo>
                  <a:lnTo>
                    <a:pt x="10" y="102"/>
                  </a:lnTo>
                  <a:lnTo>
                    <a:pt x="5" y="107"/>
                  </a:lnTo>
                  <a:lnTo>
                    <a:pt x="1" y="114"/>
                  </a:lnTo>
                  <a:lnTo>
                    <a:pt x="0" y="121"/>
                  </a:lnTo>
                  <a:lnTo>
                    <a:pt x="3" y="134"/>
                  </a:lnTo>
                  <a:lnTo>
                    <a:pt x="12" y="156"/>
                  </a:lnTo>
                  <a:lnTo>
                    <a:pt x="15" y="159"/>
                  </a:lnTo>
                  <a:lnTo>
                    <a:pt x="27" y="163"/>
                  </a:lnTo>
                  <a:lnTo>
                    <a:pt x="47" y="162"/>
                  </a:lnTo>
                  <a:lnTo>
                    <a:pt x="61" y="159"/>
                  </a:lnTo>
                  <a:lnTo>
                    <a:pt x="158" y="126"/>
                  </a:lnTo>
                  <a:lnTo>
                    <a:pt x="313" y="99"/>
                  </a:lnTo>
                  <a:lnTo>
                    <a:pt x="680" y="69"/>
                  </a:lnTo>
                  <a:lnTo>
                    <a:pt x="852" y="61"/>
                  </a:lnTo>
                  <a:lnTo>
                    <a:pt x="1064" y="60"/>
                  </a:lnTo>
                  <a:lnTo>
                    <a:pt x="1259" y="66"/>
                  </a:lnTo>
                  <a:lnTo>
                    <a:pt x="1928" y="123"/>
                  </a:lnTo>
                  <a:lnTo>
                    <a:pt x="2067" y="147"/>
                  </a:lnTo>
                  <a:lnTo>
                    <a:pt x="2088" y="148"/>
                  </a:lnTo>
                  <a:lnTo>
                    <a:pt x="2095" y="147"/>
                  </a:lnTo>
                  <a:lnTo>
                    <a:pt x="2104" y="143"/>
                  </a:lnTo>
                  <a:lnTo>
                    <a:pt x="2107" y="141"/>
                  </a:lnTo>
                  <a:lnTo>
                    <a:pt x="2110" y="137"/>
                  </a:lnTo>
                  <a:lnTo>
                    <a:pt x="2113" y="131"/>
                  </a:lnTo>
                  <a:lnTo>
                    <a:pt x="2115" y="122"/>
                  </a:lnTo>
                  <a:lnTo>
                    <a:pt x="2115" y="112"/>
                  </a:lnTo>
                  <a:lnTo>
                    <a:pt x="2112" y="102"/>
                  </a:lnTo>
                  <a:lnTo>
                    <a:pt x="2107" y="92"/>
                  </a:lnTo>
                  <a:lnTo>
                    <a:pt x="2096" y="79"/>
                  </a:lnTo>
                  <a:lnTo>
                    <a:pt x="2086" y="70"/>
                  </a:lnTo>
                  <a:lnTo>
                    <a:pt x="2071" y="62"/>
                  </a:lnTo>
                  <a:lnTo>
                    <a:pt x="2061" y="59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33"/>
            <p:cNvSpPr>
              <a:spLocks/>
            </p:cNvSpPr>
            <p:nvPr/>
          </p:nvSpPr>
          <p:spPr bwMode="auto">
            <a:xfrm>
              <a:off x="2962275" y="2571751"/>
              <a:ext cx="3238500" cy="187325"/>
            </a:xfrm>
            <a:custGeom>
              <a:avLst/>
              <a:gdLst>
                <a:gd name="T0" fmla="*/ 1964 w 2040"/>
                <a:gd name="T1" fmla="*/ 88 h 118"/>
                <a:gd name="T2" fmla="*/ 1972 w 2040"/>
                <a:gd name="T3" fmla="*/ 89 h 118"/>
                <a:gd name="T4" fmla="*/ 2001 w 2040"/>
                <a:gd name="T5" fmla="*/ 96 h 118"/>
                <a:gd name="T6" fmla="*/ 2019 w 2040"/>
                <a:gd name="T7" fmla="*/ 102 h 118"/>
                <a:gd name="T8" fmla="*/ 2034 w 2040"/>
                <a:gd name="T9" fmla="*/ 111 h 118"/>
                <a:gd name="T10" fmla="*/ 2038 w 2040"/>
                <a:gd name="T11" fmla="*/ 112 h 118"/>
                <a:gd name="T12" fmla="*/ 2040 w 2040"/>
                <a:gd name="T13" fmla="*/ 112 h 118"/>
                <a:gd name="T14" fmla="*/ 2038 w 2040"/>
                <a:gd name="T15" fmla="*/ 111 h 118"/>
                <a:gd name="T16" fmla="*/ 2036 w 2040"/>
                <a:gd name="T17" fmla="*/ 109 h 118"/>
                <a:gd name="T18" fmla="*/ 2030 w 2040"/>
                <a:gd name="T19" fmla="*/ 104 h 118"/>
                <a:gd name="T20" fmla="*/ 2027 w 2040"/>
                <a:gd name="T21" fmla="*/ 101 h 118"/>
                <a:gd name="T22" fmla="*/ 2026 w 2040"/>
                <a:gd name="T23" fmla="*/ 98 h 118"/>
                <a:gd name="T24" fmla="*/ 2026 w 2040"/>
                <a:gd name="T25" fmla="*/ 96 h 118"/>
                <a:gd name="T26" fmla="*/ 2028 w 2040"/>
                <a:gd name="T27" fmla="*/ 92 h 118"/>
                <a:gd name="T28" fmla="*/ 2033 w 2040"/>
                <a:gd name="T29" fmla="*/ 78 h 118"/>
                <a:gd name="T30" fmla="*/ 2034 w 2040"/>
                <a:gd name="T31" fmla="*/ 73 h 118"/>
                <a:gd name="T32" fmla="*/ 2033 w 2040"/>
                <a:gd name="T33" fmla="*/ 70 h 118"/>
                <a:gd name="T34" fmla="*/ 2030 w 2040"/>
                <a:gd name="T35" fmla="*/ 67 h 118"/>
                <a:gd name="T36" fmla="*/ 2026 w 2040"/>
                <a:gd name="T37" fmla="*/ 66 h 118"/>
                <a:gd name="T38" fmla="*/ 2020 w 2040"/>
                <a:gd name="T39" fmla="*/ 65 h 118"/>
                <a:gd name="T40" fmla="*/ 1998 w 2040"/>
                <a:gd name="T41" fmla="*/ 65 h 118"/>
                <a:gd name="T42" fmla="*/ 1647 w 2040"/>
                <a:gd name="T43" fmla="*/ 26 h 118"/>
                <a:gd name="T44" fmla="*/ 1360 w 2040"/>
                <a:gd name="T45" fmla="*/ 7 h 118"/>
                <a:gd name="T46" fmla="*/ 925 w 2040"/>
                <a:gd name="T47" fmla="*/ 0 h 118"/>
                <a:gd name="T48" fmla="*/ 763 w 2040"/>
                <a:gd name="T49" fmla="*/ 4 h 118"/>
                <a:gd name="T50" fmla="*/ 424 w 2040"/>
                <a:gd name="T51" fmla="*/ 22 h 118"/>
                <a:gd name="T52" fmla="*/ 120 w 2040"/>
                <a:gd name="T53" fmla="*/ 64 h 118"/>
                <a:gd name="T54" fmla="*/ 15 w 2040"/>
                <a:gd name="T55" fmla="*/ 92 h 118"/>
                <a:gd name="T56" fmla="*/ 6 w 2040"/>
                <a:gd name="T57" fmla="*/ 96 h 118"/>
                <a:gd name="T58" fmla="*/ 4 w 2040"/>
                <a:gd name="T59" fmla="*/ 98 h 118"/>
                <a:gd name="T60" fmla="*/ 0 w 2040"/>
                <a:gd name="T61" fmla="*/ 102 h 118"/>
                <a:gd name="T62" fmla="*/ 0 w 2040"/>
                <a:gd name="T63" fmla="*/ 105 h 118"/>
                <a:gd name="T64" fmla="*/ 3 w 2040"/>
                <a:gd name="T65" fmla="*/ 108 h 118"/>
                <a:gd name="T66" fmla="*/ 6 w 2040"/>
                <a:gd name="T67" fmla="*/ 111 h 118"/>
                <a:gd name="T68" fmla="*/ 15 w 2040"/>
                <a:gd name="T69" fmla="*/ 115 h 118"/>
                <a:gd name="T70" fmla="*/ 18 w 2040"/>
                <a:gd name="T71" fmla="*/ 116 h 118"/>
                <a:gd name="T72" fmla="*/ 20 w 2040"/>
                <a:gd name="T73" fmla="*/ 117 h 118"/>
                <a:gd name="T74" fmla="*/ 21 w 2040"/>
                <a:gd name="T75" fmla="*/ 118 h 118"/>
                <a:gd name="T76" fmla="*/ 23 w 2040"/>
                <a:gd name="T77" fmla="*/ 118 h 118"/>
                <a:gd name="T78" fmla="*/ 31 w 2040"/>
                <a:gd name="T79" fmla="*/ 115 h 118"/>
                <a:gd name="T80" fmla="*/ 132 w 2040"/>
                <a:gd name="T81" fmla="*/ 89 h 118"/>
                <a:gd name="T82" fmla="*/ 276 w 2040"/>
                <a:gd name="T83" fmla="*/ 61 h 118"/>
                <a:gd name="T84" fmla="*/ 439 w 2040"/>
                <a:gd name="T85" fmla="*/ 44 h 118"/>
                <a:gd name="T86" fmla="*/ 649 w 2040"/>
                <a:gd name="T87" fmla="*/ 29 h 118"/>
                <a:gd name="T88" fmla="*/ 855 w 2040"/>
                <a:gd name="T89" fmla="*/ 23 h 118"/>
                <a:gd name="T90" fmla="*/ 961 w 2040"/>
                <a:gd name="T91" fmla="*/ 23 h 118"/>
                <a:gd name="T92" fmla="*/ 1298 w 2040"/>
                <a:gd name="T93" fmla="*/ 35 h 118"/>
                <a:gd name="T94" fmla="*/ 1618 w 2040"/>
                <a:gd name="T95" fmla="*/ 54 h 118"/>
                <a:gd name="T96" fmla="*/ 1953 w 2040"/>
                <a:gd name="T97" fmla="*/ 86 h 118"/>
                <a:gd name="T98" fmla="*/ 1964 w 2040"/>
                <a:gd name="T99" fmla="*/ 88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2040" h="118">
                  <a:moveTo>
                    <a:pt x="1964" y="88"/>
                  </a:moveTo>
                  <a:lnTo>
                    <a:pt x="1972" y="89"/>
                  </a:lnTo>
                  <a:lnTo>
                    <a:pt x="2001" y="96"/>
                  </a:lnTo>
                  <a:lnTo>
                    <a:pt x="2019" y="102"/>
                  </a:lnTo>
                  <a:lnTo>
                    <a:pt x="2034" y="111"/>
                  </a:lnTo>
                  <a:lnTo>
                    <a:pt x="2038" y="112"/>
                  </a:lnTo>
                  <a:lnTo>
                    <a:pt x="2040" y="112"/>
                  </a:lnTo>
                  <a:lnTo>
                    <a:pt x="2038" y="111"/>
                  </a:lnTo>
                  <a:lnTo>
                    <a:pt x="2036" y="109"/>
                  </a:lnTo>
                  <a:lnTo>
                    <a:pt x="2030" y="104"/>
                  </a:lnTo>
                  <a:lnTo>
                    <a:pt x="2027" y="101"/>
                  </a:lnTo>
                  <a:lnTo>
                    <a:pt x="2026" y="98"/>
                  </a:lnTo>
                  <a:lnTo>
                    <a:pt x="2026" y="96"/>
                  </a:lnTo>
                  <a:lnTo>
                    <a:pt x="2028" y="92"/>
                  </a:lnTo>
                  <a:lnTo>
                    <a:pt x="2033" y="78"/>
                  </a:lnTo>
                  <a:lnTo>
                    <a:pt x="2034" y="73"/>
                  </a:lnTo>
                  <a:lnTo>
                    <a:pt x="2033" y="70"/>
                  </a:lnTo>
                  <a:lnTo>
                    <a:pt x="2030" y="67"/>
                  </a:lnTo>
                  <a:lnTo>
                    <a:pt x="2026" y="66"/>
                  </a:lnTo>
                  <a:lnTo>
                    <a:pt x="2020" y="65"/>
                  </a:lnTo>
                  <a:lnTo>
                    <a:pt x="1998" y="65"/>
                  </a:lnTo>
                  <a:lnTo>
                    <a:pt x="1647" y="26"/>
                  </a:lnTo>
                  <a:lnTo>
                    <a:pt x="1360" y="7"/>
                  </a:lnTo>
                  <a:lnTo>
                    <a:pt x="925" y="0"/>
                  </a:lnTo>
                  <a:lnTo>
                    <a:pt x="763" y="4"/>
                  </a:lnTo>
                  <a:lnTo>
                    <a:pt x="424" y="22"/>
                  </a:lnTo>
                  <a:lnTo>
                    <a:pt x="120" y="64"/>
                  </a:lnTo>
                  <a:lnTo>
                    <a:pt x="15" y="92"/>
                  </a:lnTo>
                  <a:lnTo>
                    <a:pt x="6" y="96"/>
                  </a:lnTo>
                  <a:lnTo>
                    <a:pt x="4" y="98"/>
                  </a:lnTo>
                  <a:lnTo>
                    <a:pt x="0" y="102"/>
                  </a:lnTo>
                  <a:lnTo>
                    <a:pt x="0" y="105"/>
                  </a:lnTo>
                  <a:lnTo>
                    <a:pt x="3" y="108"/>
                  </a:lnTo>
                  <a:lnTo>
                    <a:pt x="6" y="111"/>
                  </a:lnTo>
                  <a:lnTo>
                    <a:pt x="15" y="115"/>
                  </a:lnTo>
                  <a:lnTo>
                    <a:pt x="18" y="116"/>
                  </a:lnTo>
                  <a:lnTo>
                    <a:pt x="20" y="117"/>
                  </a:lnTo>
                  <a:lnTo>
                    <a:pt x="21" y="118"/>
                  </a:lnTo>
                  <a:lnTo>
                    <a:pt x="23" y="118"/>
                  </a:lnTo>
                  <a:lnTo>
                    <a:pt x="31" y="115"/>
                  </a:lnTo>
                  <a:lnTo>
                    <a:pt x="132" y="89"/>
                  </a:lnTo>
                  <a:lnTo>
                    <a:pt x="276" y="61"/>
                  </a:lnTo>
                  <a:lnTo>
                    <a:pt x="439" y="44"/>
                  </a:lnTo>
                  <a:lnTo>
                    <a:pt x="649" y="29"/>
                  </a:lnTo>
                  <a:lnTo>
                    <a:pt x="855" y="23"/>
                  </a:lnTo>
                  <a:lnTo>
                    <a:pt x="961" y="23"/>
                  </a:lnTo>
                  <a:lnTo>
                    <a:pt x="1298" y="35"/>
                  </a:lnTo>
                  <a:lnTo>
                    <a:pt x="1618" y="54"/>
                  </a:lnTo>
                  <a:lnTo>
                    <a:pt x="1953" y="86"/>
                  </a:lnTo>
                  <a:lnTo>
                    <a:pt x="1964" y="88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5" name="Group 14"/>
          <p:cNvGrpSpPr/>
          <p:nvPr/>
        </p:nvGrpSpPr>
        <p:grpSpPr>
          <a:xfrm rot="523455">
            <a:off x="835113" y="2231578"/>
            <a:ext cx="2944812" cy="129382"/>
            <a:chOff x="2922588" y="2547938"/>
            <a:chExt cx="3357563" cy="258763"/>
          </a:xfrm>
        </p:grpSpPr>
        <p:sp>
          <p:nvSpPr>
            <p:cNvPr id="16" name="Freeform 32"/>
            <p:cNvSpPr>
              <a:spLocks/>
            </p:cNvSpPr>
            <p:nvPr/>
          </p:nvSpPr>
          <p:spPr bwMode="auto">
            <a:xfrm>
              <a:off x="2922588" y="2547938"/>
              <a:ext cx="3357563" cy="258763"/>
            </a:xfrm>
            <a:custGeom>
              <a:avLst/>
              <a:gdLst>
                <a:gd name="T0" fmla="*/ 2061 w 2115"/>
                <a:gd name="T1" fmla="*/ 59 h 163"/>
                <a:gd name="T2" fmla="*/ 2035 w 2115"/>
                <a:gd name="T3" fmla="*/ 54 h 163"/>
                <a:gd name="T4" fmla="*/ 1542 w 2115"/>
                <a:gd name="T5" fmla="*/ 11 h 163"/>
                <a:gd name="T6" fmla="*/ 1377 w 2115"/>
                <a:gd name="T7" fmla="*/ 4 h 163"/>
                <a:gd name="T8" fmla="*/ 994 w 2115"/>
                <a:gd name="T9" fmla="*/ 0 h 163"/>
                <a:gd name="T10" fmla="*/ 800 w 2115"/>
                <a:gd name="T11" fmla="*/ 4 h 163"/>
                <a:gd name="T12" fmla="*/ 429 w 2115"/>
                <a:gd name="T13" fmla="*/ 23 h 163"/>
                <a:gd name="T14" fmla="*/ 366 w 2115"/>
                <a:gd name="T15" fmla="*/ 30 h 163"/>
                <a:gd name="T16" fmla="*/ 141 w 2115"/>
                <a:gd name="T17" fmla="*/ 70 h 163"/>
                <a:gd name="T18" fmla="*/ 27 w 2115"/>
                <a:gd name="T19" fmla="*/ 93 h 163"/>
                <a:gd name="T20" fmla="*/ 20 w 2115"/>
                <a:gd name="T21" fmla="*/ 96 h 163"/>
                <a:gd name="T22" fmla="*/ 10 w 2115"/>
                <a:gd name="T23" fmla="*/ 102 h 163"/>
                <a:gd name="T24" fmla="*/ 5 w 2115"/>
                <a:gd name="T25" fmla="*/ 107 h 163"/>
                <a:gd name="T26" fmla="*/ 1 w 2115"/>
                <a:gd name="T27" fmla="*/ 114 h 163"/>
                <a:gd name="T28" fmla="*/ 0 w 2115"/>
                <a:gd name="T29" fmla="*/ 121 h 163"/>
                <a:gd name="T30" fmla="*/ 3 w 2115"/>
                <a:gd name="T31" fmla="*/ 134 h 163"/>
                <a:gd name="T32" fmla="*/ 12 w 2115"/>
                <a:gd name="T33" fmla="*/ 156 h 163"/>
                <a:gd name="T34" fmla="*/ 15 w 2115"/>
                <a:gd name="T35" fmla="*/ 159 h 163"/>
                <a:gd name="T36" fmla="*/ 27 w 2115"/>
                <a:gd name="T37" fmla="*/ 163 h 163"/>
                <a:gd name="T38" fmla="*/ 47 w 2115"/>
                <a:gd name="T39" fmla="*/ 162 h 163"/>
                <a:gd name="T40" fmla="*/ 61 w 2115"/>
                <a:gd name="T41" fmla="*/ 159 h 163"/>
                <a:gd name="T42" fmla="*/ 158 w 2115"/>
                <a:gd name="T43" fmla="*/ 126 h 163"/>
                <a:gd name="T44" fmla="*/ 313 w 2115"/>
                <a:gd name="T45" fmla="*/ 99 h 163"/>
                <a:gd name="T46" fmla="*/ 680 w 2115"/>
                <a:gd name="T47" fmla="*/ 69 h 163"/>
                <a:gd name="T48" fmla="*/ 852 w 2115"/>
                <a:gd name="T49" fmla="*/ 61 h 163"/>
                <a:gd name="T50" fmla="*/ 1064 w 2115"/>
                <a:gd name="T51" fmla="*/ 60 h 163"/>
                <a:gd name="T52" fmla="*/ 1259 w 2115"/>
                <a:gd name="T53" fmla="*/ 66 h 163"/>
                <a:gd name="T54" fmla="*/ 1928 w 2115"/>
                <a:gd name="T55" fmla="*/ 123 h 163"/>
                <a:gd name="T56" fmla="*/ 2067 w 2115"/>
                <a:gd name="T57" fmla="*/ 147 h 163"/>
                <a:gd name="T58" fmla="*/ 2088 w 2115"/>
                <a:gd name="T59" fmla="*/ 148 h 163"/>
                <a:gd name="T60" fmla="*/ 2095 w 2115"/>
                <a:gd name="T61" fmla="*/ 147 h 163"/>
                <a:gd name="T62" fmla="*/ 2104 w 2115"/>
                <a:gd name="T63" fmla="*/ 143 h 163"/>
                <a:gd name="T64" fmla="*/ 2107 w 2115"/>
                <a:gd name="T65" fmla="*/ 141 h 163"/>
                <a:gd name="T66" fmla="*/ 2110 w 2115"/>
                <a:gd name="T67" fmla="*/ 137 h 163"/>
                <a:gd name="T68" fmla="*/ 2113 w 2115"/>
                <a:gd name="T69" fmla="*/ 131 h 163"/>
                <a:gd name="T70" fmla="*/ 2115 w 2115"/>
                <a:gd name="T71" fmla="*/ 122 h 163"/>
                <a:gd name="T72" fmla="*/ 2115 w 2115"/>
                <a:gd name="T73" fmla="*/ 112 h 163"/>
                <a:gd name="T74" fmla="*/ 2112 w 2115"/>
                <a:gd name="T75" fmla="*/ 102 h 163"/>
                <a:gd name="T76" fmla="*/ 2107 w 2115"/>
                <a:gd name="T77" fmla="*/ 92 h 163"/>
                <a:gd name="T78" fmla="*/ 2096 w 2115"/>
                <a:gd name="T79" fmla="*/ 79 h 163"/>
                <a:gd name="T80" fmla="*/ 2086 w 2115"/>
                <a:gd name="T81" fmla="*/ 70 h 163"/>
                <a:gd name="T82" fmla="*/ 2071 w 2115"/>
                <a:gd name="T83" fmla="*/ 62 h 163"/>
                <a:gd name="T84" fmla="*/ 2061 w 2115"/>
                <a:gd name="T85" fmla="*/ 59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2115" h="163">
                  <a:moveTo>
                    <a:pt x="2061" y="59"/>
                  </a:moveTo>
                  <a:lnTo>
                    <a:pt x="2035" y="54"/>
                  </a:lnTo>
                  <a:lnTo>
                    <a:pt x="1542" y="11"/>
                  </a:lnTo>
                  <a:lnTo>
                    <a:pt x="1377" y="4"/>
                  </a:lnTo>
                  <a:lnTo>
                    <a:pt x="994" y="0"/>
                  </a:lnTo>
                  <a:lnTo>
                    <a:pt x="800" y="4"/>
                  </a:lnTo>
                  <a:lnTo>
                    <a:pt x="429" y="23"/>
                  </a:lnTo>
                  <a:lnTo>
                    <a:pt x="366" y="30"/>
                  </a:lnTo>
                  <a:lnTo>
                    <a:pt x="141" y="70"/>
                  </a:lnTo>
                  <a:lnTo>
                    <a:pt x="27" y="93"/>
                  </a:lnTo>
                  <a:lnTo>
                    <a:pt x="20" y="96"/>
                  </a:lnTo>
                  <a:lnTo>
                    <a:pt x="10" y="102"/>
                  </a:lnTo>
                  <a:lnTo>
                    <a:pt x="5" y="107"/>
                  </a:lnTo>
                  <a:lnTo>
                    <a:pt x="1" y="114"/>
                  </a:lnTo>
                  <a:lnTo>
                    <a:pt x="0" y="121"/>
                  </a:lnTo>
                  <a:lnTo>
                    <a:pt x="3" y="134"/>
                  </a:lnTo>
                  <a:lnTo>
                    <a:pt x="12" y="156"/>
                  </a:lnTo>
                  <a:lnTo>
                    <a:pt x="15" y="159"/>
                  </a:lnTo>
                  <a:lnTo>
                    <a:pt x="27" y="163"/>
                  </a:lnTo>
                  <a:lnTo>
                    <a:pt x="47" y="162"/>
                  </a:lnTo>
                  <a:lnTo>
                    <a:pt x="61" y="159"/>
                  </a:lnTo>
                  <a:lnTo>
                    <a:pt x="158" y="126"/>
                  </a:lnTo>
                  <a:lnTo>
                    <a:pt x="313" y="99"/>
                  </a:lnTo>
                  <a:lnTo>
                    <a:pt x="680" y="69"/>
                  </a:lnTo>
                  <a:lnTo>
                    <a:pt x="852" y="61"/>
                  </a:lnTo>
                  <a:lnTo>
                    <a:pt x="1064" y="60"/>
                  </a:lnTo>
                  <a:lnTo>
                    <a:pt x="1259" y="66"/>
                  </a:lnTo>
                  <a:lnTo>
                    <a:pt x="1928" y="123"/>
                  </a:lnTo>
                  <a:lnTo>
                    <a:pt x="2067" y="147"/>
                  </a:lnTo>
                  <a:lnTo>
                    <a:pt x="2088" y="148"/>
                  </a:lnTo>
                  <a:lnTo>
                    <a:pt x="2095" y="147"/>
                  </a:lnTo>
                  <a:lnTo>
                    <a:pt x="2104" y="143"/>
                  </a:lnTo>
                  <a:lnTo>
                    <a:pt x="2107" y="141"/>
                  </a:lnTo>
                  <a:lnTo>
                    <a:pt x="2110" y="137"/>
                  </a:lnTo>
                  <a:lnTo>
                    <a:pt x="2113" y="131"/>
                  </a:lnTo>
                  <a:lnTo>
                    <a:pt x="2115" y="122"/>
                  </a:lnTo>
                  <a:lnTo>
                    <a:pt x="2115" y="112"/>
                  </a:lnTo>
                  <a:lnTo>
                    <a:pt x="2112" y="102"/>
                  </a:lnTo>
                  <a:lnTo>
                    <a:pt x="2107" y="92"/>
                  </a:lnTo>
                  <a:lnTo>
                    <a:pt x="2096" y="79"/>
                  </a:lnTo>
                  <a:lnTo>
                    <a:pt x="2086" y="70"/>
                  </a:lnTo>
                  <a:lnTo>
                    <a:pt x="2071" y="62"/>
                  </a:lnTo>
                  <a:lnTo>
                    <a:pt x="2061" y="59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33"/>
            <p:cNvSpPr>
              <a:spLocks/>
            </p:cNvSpPr>
            <p:nvPr/>
          </p:nvSpPr>
          <p:spPr bwMode="auto">
            <a:xfrm>
              <a:off x="2962275" y="2571751"/>
              <a:ext cx="3238500" cy="187325"/>
            </a:xfrm>
            <a:custGeom>
              <a:avLst/>
              <a:gdLst>
                <a:gd name="T0" fmla="*/ 1964 w 2040"/>
                <a:gd name="T1" fmla="*/ 88 h 118"/>
                <a:gd name="T2" fmla="*/ 1972 w 2040"/>
                <a:gd name="T3" fmla="*/ 89 h 118"/>
                <a:gd name="T4" fmla="*/ 2001 w 2040"/>
                <a:gd name="T5" fmla="*/ 96 h 118"/>
                <a:gd name="T6" fmla="*/ 2019 w 2040"/>
                <a:gd name="T7" fmla="*/ 102 h 118"/>
                <a:gd name="T8" fmla="*/ 2034 w 2040"/>
                <a:gd name="T9" fmla="*/ 111 h 118"/>
                <a:gd name="T10" fmla="*/ 2038 w 2040"/>
                <a:gd name="T11" fmla="*/ 112 h 118"/>
                <a:gd name="T12" fmla="*/ 2040 w 2040"/>
                <a:gd name="T13" fmla="*/ 112 h 118"/>
                <a:gd name="T14" fmla="*/ 2038 w 2040"/>
                <a:gd name="T15" fmla="*/ 111 h 118"/>
                <a:gd name="T16" fmla="*/ 2036 w 2040"/>
                <a:gd name="T17" fmla="*/ 109 h 118"/>
                <a:gd name="T18" fmla="*/ 2030 w 2040"/>
                <a:gd name="T19" fmla="*/ 104 h 118"/>
                <a:gd name="T20" fmla="*/ 2027 w 2040"/>
                <a:gd name="T21" fmla="*/ 101 h 118"/>
                <a:gd name="T22" fmla="*/ 2026 w 2040"/>
                <a:gd name="T23" fmla="*/ 98 h 118"/>
                <a:gd name="T24" fmla="*/ 2026 w 2040"/>
                <a:gd name="T25" fmla="*/ 96 h 118"/>
                <a:gd name="T26" fmla="*/ 2028 w 2040"/>
                <a:gd name="T27" fmla="*/ 92 h 118"/>
                <a:gd name="T28" fmla="*/ 2033 w 2040"/>
                <a:gd name="T29" fmla="*/ 78 h 118"/>
                <a:gd name="T30" fmla="*/ 2034 w 2040"/>
                <a:gd name="T31" fmla="*/ 73 h 118"/>
                <a:gd name="T32" fmla="*/ 2033 w 2040"/>
                <a:gd name="T33" fmla="*/ 70 h 118"/>
                <a:gd name="T34" fmla="*/ 2030 w 2040"/>
                <a:gd name="T35" fmla="*/ 67 h 118"/>
                <a:gd name="T36" fmla="*/ 2026 w 2040"/>
                <a:gd name="T37" fmla="*/ 66 h 118"/>
                <a:gd name="T38" fmla="*/ 2020 w 2040"/>
                <a:gd name="T39" fmla="*/ 65 h 118"/>
                <a:gd name="T40" fmla="*/ 1998 w 2040"/>
                <a:gd name="T41" fmla="*/ 65 h 118"/>
                <a:gd name="T42" fmla="*/ 1647 w 2040"/>
                <a:gd name="T43" fmla="*/ 26 h 118"/>
                <a:gd name="T44" fmla="*/ 1360 w 2040"/>
                <a:gd name="T45" fmla="*/ 7 h 118"/>
                <a:gd name="T46" fmla="*/ 925 w 2040"/>
                <a:gd name="T47" fmla="*/ 0 h 118"/>
                <a:gd name="T48" fmla="*/ 763 w 2040"/>
                <a:gd name="T49" fmla="*/ 4 h 118"/>
                <a:gd name="T50" fmla="*/ 424 w 2040"/>
                <a:gd name="T51" fmla="*/ 22 h 118"/>
                <a:gd name="T52" fmla="*/ 120 w 2040"/>
                <a:gd name="T53" fmla="*/ 64 h 118"/>
                <a:gd name="T54" fmla="*/ 15 w 2040"/>
                <a:gd name="T55" fmla="*/ 92 h 118"/>
                <a:gd name="T56" fmla="*/ 6 w 2040"/>
                <a:gd name="T57" fmla="*/ 96 h 118"/>
                <a:gd name="T58" fmla="*/ 4 w 2040"/>
                <a:gd name="T59" fmla="*/ 98 h 118"/>
                <a:gd name="T60" fmla="*/ 0 w 2040"/>
                <a:gd name="T61" fmla="*/ 102 h 118"/>
                <a:gd name="T62" fmla="*/ 0 w 2040"/>
                <a:gd name="T63" fmla="*/ 105 h 118"/>
                <a:gd name="T64" fmla="*/ 3 w 2040"/>
                <a:gd name="T65" fmla="*/ 108 h 118"/>
                <a:gd name="T66" fmla="*/ 6 w 2040"/>
                <a:gd name="T67" fmla="*/ 111 h 118"/>
                <a:gd name="T68" fmla="*/ 15 w 2040"/>
                <a:gd name="T69" fmla="*/ 115 h 118"/>
                <a:gd name="T70" fmla="*/ 18 w 2040"/>
                <a:gd name="T71" fmla="*/ 116 h 118"/>
                <a:gd name="T72" fmla="*/ 20 w 2040"/>
                <a:gd name="T73" fmla="*/ 117 h 118"/>
                <a:gd name="T74" fmla="*/ 21 w 2040"/>
                <a:gd name="T75" fmla="*/ 118 h 118"/>
                <a:gd name="T76" fmla="*/ 23 w 2040"/>
                <a:gd name="T77" fmla="*/ 118 h 118"/>
                <a:gd name="T78" fmla="*/ 31 w 2040"/>
                <a:gd name="T79" fmla="*/ 115 h 118"/>
                <a:gd name="T80" fmla="*/ 132 w 2040"/>
                <a:gd name="T81" fmla="*/ 89 h 118"/>
                <a:gd name="T82" fmla="*/ 276 w 2040"/>
                <a:gd name="T83" fmla="*/ 61 h 118"/>
                <a:gd name="T84" fmla="*/ 439 w 2040"/>
                <a:gd name="T85" fmla="*/ 44 h 118"/>
                <a:gd name="T86" fmla="*/ 649 w 2040"/>
                <a:gd name="T87" fmla="*/ 29 h 118"/>
                <a:gd name="T88" fmla="*/ 855 w 2040"/>
                <a:gd name="T89" fmla="*/ 23 h 118"/>
                <a:gd name="T90" fmla="*/ 961 w 2040"/>
                <a:gd name="T91" fmla="*/ 23 h 118"/>
                <a:gd name="T92" fmla="*/ 1298 w 2040"/>
                <a:gd name="T93" fmla="*/ 35 h 118"/>
                <a:gd name="T94" fmla="*/ 1618 w 2040"/>
                <a:gd name="T95" fmla="*/ 54 h 118"/>
                <a:gd name="T96" fmla="*/ 1953 w 2040"/>
                <a:gd name="T97" fmla="*/ 86 h 118"/>
                <a:gd name="T98" fmla="*/ 1964 w 2040"/>
                <a:gd name="T99" fmla="*/ 88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2040" h="118">
                  <a:moveTo>
                    <a:pt x="1964" y="88"/>
                  </a:moveTo>
                  <a:lnTo>
                    <a:pt x="1972" y="89"/>
                  </a:lnTo>
                  <a:lnTo>
                    <a:pt x="2001" y="96"/>
                  </a:lnTo>
                  <a:lnTo>
                    <a:pt x="2019" y="102"/>
                  </a:lnTo>
                  <a:lnTo>
                    <a:pt x="2034" y="111"/>
                  </a:lnTo>
                  <a:lnTo>
                    <a:pt x="2038" y="112"/>
                  </a:lnTo>
                  <a:lnTo>
                    <a:pt x="2040" y="112"/>
                  </a:lnTo>
                  <a:lnTo>
                    <a:pt x="2038" y="111"/>
                  </a:lnTo>
                  <a:lnTo>
                    <a:pt x="2036" y="109"/>
                  </a:lnTo>
                  <a:lnTo>
                    <a:pt x="2030" y="104"/>
                  </a:lnTo>
                  <a:lnTo>
                    <a:pt x="2027" y="101"/>
                  </a:lnTo>
                  <a:lnTo>
                    <a:pt x="2026" y="98"/>
                  </a:lnTo>
                  <a:lnTo>
                    <a:pt x="2026" y="96"/>
                  </a:lnTo>
                  <a:lnTo>
                    <a:pt x="2028" y="92"/>
                  </a:lnTo>
                  <a:lnTo>
                    <a:pt x="2033" y="78"/>
                  </a:lnTo>
                  <a:lnTo>
                    <a:pt x="2034" y="73"/>
                  </a:lnTo>
                  <a:lnTo>
                    <a:pt x="2033" y="70"/>
                  </a:lnTo>
                  <a:lnTo>
                    <a:pt x="2030" y="67"/>
                  </a:lnTo>
                  <a:lnTo>
                    <a:pt x="2026" y="66"/>
                  </a:lnTo>
                  <a:lnTo>
                    <a:pt x="2020" y="65"/>
                  </a:lnTo>
                  <a:lnTo>
                    <a:pt x="1998" y="65"/>
                  </a:lnTo>
                  <a:lnTo>
                    <a:pt x="1647" y="26"/>
                  </a:lnTo>
                  <a:lnTo>
                    <a:pt x="1360" y="7"/>
                  </a:lnTo>
                  <a:lnTo>
                    <a:pt x="925" y="0"/>
                  </a:lnTo>
                  <a:lnTo>
                    <a:pt x="763" y="4"/>
                  </a:lnTo>
                  <a:lnTo>
                    <a:pt x="424" y="22"/>
                  </a:lnTo>
                  <a:lnTo>
                    <a:pt x="120" y="64"/>
                  </a:lnTo>
                  <a:lnTo>
                    <a:pt x="15" y="92"/>
                  </a:lnTo>
                  <a:lnTo>
                    <a:pt x="6" y="96"/>
                  </a:lnTo>
                  <a:lnTo>
                    <a:pt x="4" y="98"/>
                  </a:lnTo>
                  <a:lnTo>
                    <a:pt x="0" y="102"/>
                  </a:lnTo>
                  <a:lnTo>
                    <a:pt x="0" y="105"/>
                  </a:lnTo>
                  <a:lnTo>
                    <a:pt x="3" y="108"/>
                  </a:lnTo>
                  <a:lnTo>
                    <a:pt x="6" y="111"/>
                  </a:lnTo>
                  <a:lnTo>
                    <a:pt x="15" y="115"/>
                  </a:lnTo>
                  <a:lnTo>
                    <a:pt x="18" y="116"/>
                  </a:lnTo>
                  <a:lnTo>
                    <a:pt x="20" y="117"/>
                  </a:lnTo>
                  <a:lnTo>
                    <a:pt x="21" y="118"/>
                  </a:lnTo>
                  <a:lnTo>
                    <a:pt x="23" y="118"/>
                  </a:lnTo>
                  <a:lnTo>
                    <a:pt x="31" y="115"/>
                  </a:lnTo>
                  <a:lnTo>
                    <a:pt x="132" y="89"/>
                  </a:lnTo>
                  <a:lnTo>
                    <a:pt x="276" y="61"/>
                  </a:lnTo>
                  <a:lnTo>
                    <a:pt x="439" y="44"/>
                  </a:lnTo>
                  <a:lnTo>
                    <a:pt x="649" y="29"/>
                  </a:lnTo>
                  <a:lnTo>
                    <a:pt x="855" y="23"/>
                  </a:lnTo>
                  <a:lnTo>
                    <a:pt x="961" y="23"/>
                  </a:lnTo>
                  <a:lnTo>
                    <a:pt x="1298" y="35"/>
                  </a:lnTo>
                  <a:lnTo>
                    <a:pt x="1618" y="54"/>
                  </a:lnTo>
                  <a:lnTo>
                    <a:pt x="1953" y="86"/>
                  </a:lnTo>
                  <a:lnTo>
                    <a:pt x="1964" y="88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xmlns="" val="3737846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304800"/>
            <a:ext cx="8915400" cy="8382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What Does Tax Exempt </a:t>
            </a:r>
            <a:r>
              <a:rPr lang="en-US" b="1" i="1" dirty="0" smtClean="0">
                <a:solidFill>
                  <a:schemeClr val="tx2"/>
                </a:solidFill>
              </a:rPr>
              <a:t>Really</a:t>
            </a:r>
            <a:r>
              <a:rPr lang="en-US" dirty="0" smtClean="0">
                <a:solidFill>
                  <a:schemeClr val="tx2"/>
                </a:solidFill>
              </a:rPr>
              <a:t> Mean?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458200" cy="5352131"/>
          </a:xfrm>
        </p:spPr>
        <p:txBody>
          <a:bodyPr>
            <a:normAutofit/>
          </a:bodyPr>
          <a:lstStyle/>
          <a:p>
            <a:pPr marL="365760">
              <a:spcAft>
                <a:spcPts val="1800"/>
              </a:spcAft>
            </a:pPr>
            <a:r>
              <a:rPr lang="en-US" sz="3200" dirty="0" smtClean="0"/>
              <a:t>Generally, no payment of federal or state </a:t>
            </a:r>
            <a:r>
              <a:rPr lang="en-US" sz="3200" b="1" i="1" dirty="0" smtClean="0"/>
              <a:t>income</a:t>
            </a:r>
            <a:r>
              <a:rPr lang="en-US" sz="3200" dirty="0" smtClean="0"/>
              <a:t> tax.</a:t>
            </a:r>
          </a:p>
          <a:p>
            <a:pPr marL="365760">
              <a:spcAft>
                <a:spcPts val="1800"/>
              </a:spcAft>
            </a:pPr>
            <a:r>
              <a:rPr lang="en-US" sz="3200" dirty="0" smtClean="0"/>
              <a:t>Generally, no payment of </a:t>
            </a:r>
            <a:r>
              <a:rPr lang="en-US" sz="3200" b="1" i="1" dirty="0" smtClean="0"/>
              <a:t>some</a:t>
            </a:r>
            <a:r>
              <a:rPr lang="en-US" sz="3200" dirty="0" smtClean="0"/>
              <a:t> other taxes.</a:t>
            </a:r>
          </a:p>
          <a:p>
            <a:pPr marL="365760">
              <a:spcAft>
                <a:spcPts val="1800"/>
              </a:spcAft>
            </a:pPr>
            <a:r>
              <a:rPr lang="en-US" sz="3200" dirty="0" smtClean="0"/>
              <a:t>Generally, provides an opportunity for donors to deduct the value of their donation. </a:t>
            </a:r>
          </a:p>
          <a:p>
            <a:pPr lvl="1"/>
            <a:r>
              <a:rPr lang="en-US" sz="2800" dirty="0" smtClean="0"/>
              <a:t>Watch the presentation on fundraising &amp; charitable donations for details on deductions</a:t>
            </a:r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Note: </a:t>
            </a:r>
            <a:r>
              <a:rPr lang="en-US" i="1" dirty="0" smtClean="0"/>
              <a:t>Generally</a:t>
            </a:r>
            <a:r>
              <a:rPr lang="en-US" dirty="0" smtClean="0"/>
              <a:t> means there are exceptions</a:t>
            </a:r>
          </a:p>
        </p:txBody>
      </p:sp>
    </p:spTree>
    <p:extLst>
      <p:ext uri="{BB962C8B-B14F-4D97-AF65-F5344CB8AC3E}">
        <p14:creationId xmlns:p14="http://schemas.microsoft.com/office/powerpoint/2010/main" xmlns="" val="2852009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219200" y="2590800"/>
            <a:ext cx="6019800" cy="1447800"/>
          </a:xfrm>
        </p:spPr>
        <p:txBody>
          <a:bodyPr>
            <a:normAutofit/>
          </a:bodyPr>
          <a:lstStyle/>
          <a:p>
            <a:r>
              <a:rPr lang="en-US" sz="3600" b="0" dirty="0" smtClean="0">
                <a:effectLst/>
              </a:rPr>
              <a:t>This presentation provides information, not legal advice.</a:t>
            </a:r>
            <a:endParaRPr lang="en-US" sz="3600" b="0" dirty="0">
              <a:effectLst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304800" y="914400"/>
            <a:ext cx="7772400" cy="1066800"/>
          </a:xfrm>
        </p:spPr>
        <p:txBody>
          <a:bodyPr>
            <a:normAutofit lnSpcReduction="10000"/>
          </a:bodyPr>
          <a:lstStyle/>
          <a:p>
            <a:r>
              <a:rPr lang="en-US" sz="6600" dirty="0" smtClean="0"/>
              <a:t>Remember</a:t>
            </a:r>
            <a:endParaRPr lang="en-US" sz="66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781800" y="914400"/>
            <a:ext cx="1457325" cy="2349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itle 3"/>
          <p:cNvSpPr txBox="1">
            <a:spLocks/>
          </p:cNvSpPr>
          <p:nvPr/>
        </p:nvSpPr>
        <p:spPr>
          <a:xfrm>
            <a:off x="85060" y="3962400"/>
            <a:ext cx="8915400" cy="838200"/>
          </a:xfrm>
          <a:prstGeom prst="rect">
            <a:avLst/>
          </a:prstGeom>
        </p:spPr>
        <p:txBody>
          <a:bodyPr anchor="t" anchorCtr="0">
            <a:normAutofit/>
            <a:scene3d>
              <a:camera prst="orthographicFront"/>
              <a:lightRig rig="soft" dir="t">
                <a:rot lat="0" lon="0" rev="2100000"/>
              </a:lightRig>
            </a:scene3d>
            <a:sp3d prstMaterial="matte">
              <a:bevelT w="38100" h="38100"/>
            </a:sp3d>
          </a:bodyPr>
          <a:lstStyle>
            <a:defPPr>
              <a:defRPr sz="4400">
                <a:solidFill>
                  <a:schemeClr val="tx2">
                    <a:shade val="85000"/>
                    <a:satMod val="150000"/>
                  </a:schemeClr>
                </a:solidFill>
                <a:latin typeface="+mj-lt"/>
                <a:ea typeface="+mj-ea"/>
                <a:cs typeface="+mj-cs"/>
              </a:defRPr>
            </a:defPPr>
            <a:lvl1pPr algn="ctr" eaLnBrk="1" hangingPunct="1">
              <a:buNone/>
              <a:defRPr lang="en-US" sz="6000" b="1" strike="noStrike" kern="1200" baseline="0" dirty="0">
                <a:solidFill>
                  <a:schemeClr val="tx2">
                    <a:shade val="85000"/>
                    <a:satMod val="150000"/>
                  </a:schemeClr>
                </a:solidFill>
                <a:effectLst>
                  <a:outerShdw blurRad="63500" dist="38100" dir="822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lt"/>
                <a:cs typeface="+mj-lt"/>
              </a:defRPr>
            </a:lvl1pPr>
          </a:lstStyle>
          <a:p>
            <a:r>
              <a:rPr lang="en-US" sz="3200" b="0" i="1" dirty="0" smtClean="0">
                <a:solidFill>
                  <a:schemeClr val="tx1"/>
                </a:solidFill>
                <a:effectLst/>
              </a:rPr>
              <a:t>Always consult an attorney for legal advice.</a:t>
            </a:r>
            <a:r>
              <a:rPr lang="en-US" sz="3200" b="0" dirty="0" smtClean="0">
                <a:solidFill>
                  <a:schemeClr val="tx1"/>
                </a:solidFill>
                <a:effectLst/>
              </a:rPr>
              <a:t>  </a:t>
            </a:r>
            <a:endParaRPr lang="en-US" sz="3200" b="0" dirty="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23500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656346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Tax Exempt Status Begins With a Non-Profit Corporation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7543800" cy="1752600"/>
          </a:xfrm>
        </p:spPr>
        <p:txBody>
          <a:bodyPr/>
          <a:lstStyle/>
          <a:p>
            <a:r>
              <a:rPr lang="en-US" sz="3200" dirty="0" smtClean="0"/>
              <a:t>Review </a:t>
            </a:r>
            <a:r>
              <a:rPr lang="en-US" sz="3200" dirty="0"/>
              <a:t>the </a:t>
            </a:r>
            <a:r>
              <a:rPr lang="en-US" sz="3200" dirty="0" smtClean="0"/>
              <a:t>Non-Profit </a:t>
            </a:r>
            <a:r>
              <a:rPr lang="en-US" sz="3200" dirty="0" smtClean="0"/>
              <a:t>Basics Topic</a:t>
            </a:r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xmlns="" val="591325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Steps for Tax Exempt Status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971131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en-US" sz="3200" dirty="0" smtClean="0"/>
              <a:t>These steps must be taken in this order</a:t>
            </a:r>
          </a:p>
          <a:p>
            <a:pPr marL="971550" lvl="1" indent="-514350">
              <a:spcAft>
                <a:spcPts val="1200"/>
              </a:spcAft>
              <a:buFont typeface="+mj-lt"/>
              <a:buAutoNum type="arabicPeriod"/>
            </a:pPr>
            <a:r>
              <a:rPr lang="en-US" sz="3200" dirty="0" smtClean="0"/>
              <a:t>Begin by forming a state non-profit corporation</a:t>
            </a:r>
          </a:p>
          <a:p>
            <a:pPr marL="971550" lvl="1" indent="-514350">
              <a:spcAft>
                <a:spcPts val="1200"/>
              </a:spcAft>
              <a:buFont typeface="+mj-lt"/>
              <a:buAutoNum type="arabicPeriod"/>
            </a:pPr>
            <a:r>
              <a:rPr lang="en-US" sz="3200" dirty="0" smtClean="0"/>
              <a:t>Then apply to the IRS for tax exempt status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3200" dirty="0" smtClean="0"/>
              <a:t>With the federal exemption, apply to Florida for a Consumer’s Certificate of Exemption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17923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308" y="457200"/>
            <a:ext cx="9033803" cy="9445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1. Forming a Non-Profit </a:t>
            </a:r>
            <a:br>
              <a:rPr lang="en-US" dirty="0" smtClean="0">
                <a:solidFill>
                  <a:schemeClr val="tx2"/>
                </a:solidFill>
              </a:rPr>
            </a:br>
            <a:r>
              <a:rPr lang="en-US" dirty="0" smtClean="0">
                <a:solidFill>
                  <a:schemeClr val="tx2"/>
                </a:solidFill>
              </a:rPr>
              <a:t>Corporation In Florida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395560" y="1586024"/>
            <a:ext cx="8229600" cy="4578389"/>
          </a:xfrm>
        </p:spPr>
        <p:txBody>
          <a:bodyPr>
            <a:noAutofit/>
          </a:bodyPr>
          <a:lstStyle/>
          <a:p>
            <a:pPr marL="342900" indent="-342900"/>
            <a:r>
              <a:rPr lang="en-US" sz="2400" dirty="0" smtClean="0"/>
              <a:t> Consult an attorney   </a:t>
            </a:r>
          </a:p>
          <a:p>
            <a:pPr indent="0">
              <a:buNone/>
            </a:pPr>
            <a:endParaRPr lang="en-US" sz="2400" dirty="0" smtClean="0"/>
          </a:p>
          <a:p>
            <a:pPr marL="91440"/>
            <a:r>
              <a:rPr lang="en-US" sz="2400" dirty="0" smtClean="0"/>
              <a:t>Florida Secretary of State website</a:t>
            </a:r>
          </a:p>
          <a:p>
            <a:pPr marL="91440" indent="0">
              <a:buNone/>
            </a:pPr>
            <a:r>
              <a:rPr lang="en-US" sz="2400" dirty="0" smtClean="0">
                <a:solidFill>
                  <a:schemeClr val="tx2"/>
                </a:solidFill>
              </a:rPr>
              <a:t>    </a:t>
            </a:r>
            <a:r>
              <a:rPr lang="en-US" sz="2400" dirty="0" smtClean="0">
                <a:solidFill>
                  <a:schemeClr val="tx2"/>
                </a:solidFill>
                <a:hlinkClick r:id="rId2"/>
              </a:rPr>
              <a:t>http://ccfcorp.dos.state.fl.us</a:t>
            </a:r>
            <a:r>
              <a:rPr lang="en-US" sz="2400" dirty="0" smtClean="0">
                <a:solidFill>
                  <a:schemeClr val="tx2"/>
                </a:solidFill>
              </a:rPr>
              <a:t> </a:t>
            </a:r>
          </a:p>
          <a:p>
            <a:pPr lvl="1">
              <a:spcBef>
                <a:spcPts val="1200"/>
              </a:spcBef>
            </a:pPr>
            <a:r>
              <a:rPr lang="en-US" sz="2400" dirty="0" smtClean="0"/>
              <a:t>Forms Fees</a:t>
            </a:r>
          </a:p>
          <a:p>
            <a:pPr lvl="1">
              <a:spcBef>
                <a:spcPts val="1200"/>
              </a:spcBef>
            </a:pPr>
            <a:r>
              <a:rPr lang="en-US" sz="2400" dirty="0" smtClean="0"/>
              <a:t>Help</a:t>
            </a:r>
          </a:p>
          <a:p>
            <a:pPr marL="329184" lvl="1" indent="0">
              <a:spcBef>
                <a:spcPts val="1200"/>
              </a:spcBef>
              <a:buNone/>
            </a:pPr>
            <a:endParaRPr lang="en-US" sz="2400" dirty="0" smtClean="0"/>
          </a:p>
          <a:p>
            <a:pPr marL="365760"/>
            <a:r>
              <a:rPr lang="en-US" sz="2400" dirty="0"/>
              <a:t>Forming a </a:t>
            </a:r>
            <a:r>
              <a:rPr lang="en-US" sz="2400" dirty="0" smtClean="0"/>
              <a:t>non-profit </a:t>
            </a:r>
            <a:r>
              <a:rPr lang="en-US" sz="2400" dirty="0"/>
              <a:t>in </a:t>
            </a:r>
            <a:r>
              <a:rPr lang="en-US" sz="2400" dirty="0" smtClean="0"/>
              <a:t>Florida</a:t>
            </a:r>
            <a:endParaRPr lang="en-US" sz="2400" dirty="0" smtClean="0">
              <a:hlinkClick r:id="rId3"/>
            </a:endParaRPr>
          </a:p>
          <a:p>
            <a:pPr marL="365760" indent="0">
              <a:buNone/>
            </a:pPr>
            <a:r>
              <a:rPr lang="en-US" sz="2400" dirty="0" smtClean="0">
                <a:hlinkClick r:id="rId3"/>
              </a:rPr>
              <a:t>http</a:t>
            </a:r>
            <a:r>
              <a:rPr lang="en-US" sz="2400" dirty="0">
                <a:hlinkClick r:id="rId3"/>
              </a:rPr>
              <a:t>://</a:t>
            </a:r>
            <a:r>
              <a:rPr lang="en-US" sz="2400" dirty="0" smtClean="0">
                <a:hlinkClick r:id="rId3"/>
              </a:rPr>
              <a:t>www.citmedialaw.org/legal-guide/florida/forming-nonprofit-corporation-florida</a:t>
            </a:r>
            <a:endParaRPr lang="en-US" sz="2400" dirty="0" smtClean="0"/>
          </a:p>
          <a:p>
            <a:pPr indent="0">
              <a:buNone/>
            </a:pPr>
            <a:endParaRPr lang="en-US" sz="2400" dirty="0"/>
          </a:p>
          <a:p>
            <a:pPr indent="0">
              <a:buNone/>
            </a:pPr>
            <a:endParaRPr lang="en-US" sz="2400" dirty="0"/>
          </a:p>
          <a:p>
            <a:pPr>
              <a:spcBef>
                <a:spcPts val="1200"/>
              </a:spcBef>
            </a:pPr>
            <a:endParaRPr lang="en-US" sz="2400" dirty="0" smtClean="0"/>
          </a:p>
          <a:p>
            <a:pPr marL="329184" lvl="1" indent="0">
              <a:spcBef>
                <a:spcPts val="1200"/>
              </a:spcBef>
              <a:buNone/>
            </a:pPr>
            <a:r>
              <a:rPr lang="en-US" sz="2400" dirty="0" smtClean="0"/>
              <a:t> 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510360" y="1573619"/>
            <a:ext cx="3878702" cy="30745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543720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445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2. Federal Tax Exemption 501(c)3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562600"/>
          </a:xfrm>
        </p:spPr>
        <p:txBody>
          <a:bodyPr>
            <a:noAutofit/>
          </a:bodyPr>
          <a:lstStyle/>
          <a:p>
            <a:r>
              <a:rPr lang="en-US" dirty="0" smtClean="0"/>
              <a:t>Must be Organized  (done at the state level)</a:t>
            </a:r>
          </a:p>
          <a:p>
            <a:pPr lvl="1"/>
            <a:r>
              <a:rPr lang="en-US" sz="2400" dirty="0" smtClean="0"/>
              <a:t>Corporation</a:t>
            </a:r>
            <a:endParaRPr lang="en-US" sz="2400" dirty="0" smtClean="0">
              <a:hlinkClick r:id="rId2"/>
            </a:endParaRPr>
          </a:p>
          <a:p>
            <a:pPr lvl="1"/>
            <a:r>
              <a:rPr lang="en-US" sz="2400" dirty="0" smtClean="0"/>
              <a:t>Foundation</a:t>
            </a:r>
          </a:p>
          <a:p>
            <a:pPr lvl="1">
              <a:spcAft>
                <a:spcPts val="1200"/>
              </a:spcAft>
            </a:pPr>
            <a:r>
              <a:rPr lang="en-US" sz="2400" dirty="0" smtClean="0"/>
              <a:t>Association</a:t>
            </a:r>
            <a:endParaRPr lang="en-US" sz="2400" dirty="0"/>
          </a:p>
          <a:p>
            <a:r>
              <a:rPr lang="en-US" dirty="0" smtClean="0"/>
              <a:t>Must be operated for exempt </a:t>
            </a:r>
            <a:r>
              <a:rPr lang="en-US" dirty="0"/>
              <a:t>p</a:t>
            </a:r>
            <a:r>
              <a:rPr lang="en-US" dirty="0" smtClean="0"/>
              <a:t>urposes</a:t>
            </a:r>
          </a:p>
          <a:p>
            <a:pPr lvl="1"/>
            <a:r>
              <a:rPr lang="en-US" sz="2400" dirty="0" smtClean="0"/>
              <a:t>Charitable</a:t>
            </a:r>
          </a:p>
          <a:p>
            <a:pPr lvl="1"/>
            <a:r>
              <a:rPr lang="en-US" sz="2400" dirty="0" smtClean="0"/>
              <a:t>Religious</a:t>
            </a:r>
          </a:p>
          <a:p>
            <a:pPr lvl="1"/>
            <a:r>
              <a:rPr lang="en-US" sz="2400" dirty="0" smtClean="0"/>
              <a:t>Educational</a:t>
            </a:r>
          </a:p>
          <a:p>
            <a:pPr lvl="1"/>
            <a:r>
              <a:rPr lang="en-US" sz="2400" dirty="0" smtClean="0"/>
              <a:t>Scientific </a:t>
            </a:r>
          </a:p>
          <a:p>
            <a:pPr lvl="1">
              <a:spcAft>
                <a:spcPts val="1200"/>
              </a:spcAft>
            </a:pPr>
            <a:r>
              <a:rPr lang="en-US" sz="2400" dirty="0" smtClean="0"/>
              <a:t>literary</a:t>
            </a:r>
            <a:endParaRPr lang="en-US" sz="2400" dirty="0" smtClean="0">
              <a:hlinkClick r:id="rId2"/>
            </a:endParaRPr>
          </a:p>
          <a:p>
            <a:pPr>
              <a:spcAft>
                <a:spcPts val="1200"/>
              </a:spcAft>
            </a:pPr>
            <a:r>
              <a:rPr lang="en-US" dirty="0" smtClean="0"/>
              <a:t>Action Organizations NOT eligible</a:t>
            </a:r>
          </a:p>
          <a:p>
            <a:r>
              <a:rPr lang="en-US" dirty="0" smtClean="0"/>
              <a:t>Must have dissolution provisions </a:t>
            </a:r>
          </a:p>
        </p:txBody>
      </p:sp>
      <p:grpSp>
        <p:nvGrpSpPr>
          <p:cNvPr id="4" name="Group 3"/>
          <p:cNvGrpSpPr/>
          <p:nvPr/>
        </p:nvGrpSpPr>
        <p:grpSpPr>
          <a:xfrm flipH="1">
            <a:off x="6334592" y="3151125"/>
            <a:ext cx="2490788" cy="2726531"/>
            <a:chOff x="3384550" y="2678113"/>
            <a:chExt cx="1728788" cy="2154237"/>
          </a:xfrm>
        </p:grpSpPr>
        <p:sp>
          <p:nvSpPr>
            <p:cNvPr id="5" name="Freeform 7"/>
            <p:cNvSpPr>
              <a:spLocks/>
            </p:cNvSpPr>
            <p:nvPr/>
          </p:nvSpPr>
          <p:spPr bwMode="auto">
            <a:xfrm>
              <a:off x="3846513" y="2678113"/>
              <a:ext cx="577850" cy="471487"/>
            </a:xfrm>
            <a:custGeom>
              <a:avLst/>
              <a:gdLst>
                <a:gd name="T0" fmla="*/ 81 w 364"/>
                <a:gd name="T1" fmla="*/ 0 h 297"/>
                <a:gd name="T2" fmla="*/ 64 w 364"/>
                <a:gd name="T3" fmla="*/ 2 h 297"/>
                <a:gd name="T4" fmla="*/ 56 w 364"/>
                <a:gd name="T5" fmla="*/ 3 h 297"/>
                <a:gd name="T6" fmla="*/ 42 w 364"/>
                <a:gd name="T7" fmla="*/ 9 h 297"/>
                <a:gd name="T8" fmla="*/ 22 w 364"/>
                <a:gd name="T9" fmla="*/ 24 h 297"/>
                <a:gd name="T10" fmla="*/ 11 w 364"/>
                <a:gd name="T11" fmla="*/ 37 h 297"/>
                <a:gd name="T12" fmla="*/ 4 w 364"/>
                <a:gd name="T13" fmla="*/ 51 h 297"/>
                <a:gd name="T14" fmla="*/ 0 w 364"/>
                <a:gd name="T15" fmla="*/ 68 h 297"/>
                <a:gd name="T16" fmla="*/ 0 w 364"/>
                <a:gd name="T17" fmla="*/ 87 h 297"/>
                <a:gd name="T18" fmla="*/ 6 w 364"/>
                <a:gd name="T19" fmla="*/ 128 h 297"/>
                <a:gd name="T20" fmla="*/ 22 w 364"/>
                <a:gd name="T21" fmla="*/ 170 h 297"/>
                <a:gd name="T22" fmla="*/ 47 w 364"/>
                <a:gd name="T23" fmla="*/ 211 h 297"/>
                <a:gd name="T24" fmla="*/ 82 w 364"/>
                <a:gd name="T25" fmla="*/ 254 h 297"/>
                <a:gd name="T26" fmla="*/ 103 w 364"/>
                <a:gd name="T27" fmla="*/ 274 h 297"/>
                <a:gd name="T28" fmla="*/ 127 w 364"/>
                <a:gd name="T29" fmla="*/ 288 h 297"/>
                <a:gd name="T30" fmla="*/ 140 w 364"/>
                <a:gd name="T31" fmla="*/ 293 h 297"/>
                <a:gd name="T32" fmla="*/ 171 w 364"/>
                <a:gd name="T33" fmla="*/ 297 h 297"/>
                <a:gd name="T34" fmla="*/ 217 w 364"/>
                <a:gd name="T35" fmla="*/ 296 h 297"/>
                <a:gd name="T36" fmla="*/ 230 w 364"/>
                <a:gd name="T37" fmla="*/ 293 h 297"/>
                <a:gd name="T38" fmla="*/ 241 w 364"/>
                <a:gd name="T39" fmla="*/ 290 h 297"/>
                <a:gd name="T40" fmla="*/ 250 w 364"/>
                <a:gd name="T41" fmla="*/ 285 h 297"/>
                <a:gd name="T42" fmla="*/ 257 w 364"/>
                <a:gd name="T43" fmla="*/ 280 h 297"/>
                <a:gd name="T44" fmla="*/ 263 w 364"/>
                <a:gd name="T45" fmla="*/ 272 h 297"/>
                <a:gd name="T46" fmla="*/ 268 w 364"/>
                <a:gd name="T47" fmla="*/ 265 h 297"/>
                <a:gd name="T48" fmla="*/ 283 w 364"/>
                <a:gd name="T49" fmla="*/ 222 h 297"/>
                <a:gd name="T50" fmla="*/ 286 w 364"/>
                <a:gd name="T51" fmla="*/ 170 h 297"/>
                <a:gd name="T52" fmla="*/ 288 w 364"/>
                <a:gd name="T53" fmla="*/ 163 h 297"/>
                <a:gd name="T54" fmla="*/ 292 w 364"/>
                <a:gd name="T55" fmla="*/ 159 h 297"/>
                <a:gd name="T56" fmla="*/ 299 w 364"/>
                <a:gd name="T57" fmla="*/ 152 h 297"/>
                <a:gd name="T58" fmla="*/ 333 w 364"/>
                <a:gd name="T59" fmla="*/ 142 h 297"/>
                <a:gd name="T60" fmla="*/ 353 w 364"/>
                <a:gd name="T61" fmla="*/ 139 h 297"/>
                <a:gd name="T62" fmla="*/ 356 w 364"/>
                <a:gd name="T63" fmla="*/ 137 h 297"/>
                <a:gd name="T64" fmla="*/ 360 w 364"/>
                <a:gd name="T65" fmla="*/ 135 h 297"/>
                <a:gd name="T66" fmla="*/ 362 w 364"/>
                <a:gd name="T67" fmla="*/ 131 h 297"/>
                <a:gd name="T68" fmla="*/ 364 w 364"/>
                <a:gd name="T69" fmla="*/ 118 h 297"/>
                <a:gd name="T70" fmla="*/ 364 w 364"/>
                <a:gd name="T71" fmla="*/ 109 h 297"/>
                <a:gd name="T72" fmla="*/ 362 w 364"/>
                <a:gd name="T73" fmla="*/ 101 h 297"/>
                <a:gd name="T74" fmla="*/ 359 w 364"/>
                <a:gd name="T75" fmla="*/ 96 h 297"/>
                <a:gd name="T76" fmla="*/ 354 w 364"/>
                <a:gd name="T77" fmla="*/ 90 h 297"/>
                <a:gd name="T78" fmla="*/ 348 w 364"/>
                <a:gd name="T79" fmla="*/ 86 h 297"/>
                <a:gd name="T80" fmla="*/ 341 w 364"/>
                <a:gd name="T81" fmla="*/ 84 h 297"/>
                <a:gd name="T82" fmla="*/ 337 w 364"/>
                <a:gd name="T83" fmla="*/ 84 h 297"/>
                <a:gd name="T84" fmla="*/ 332 w 364"/>
                <a:gd name="T85" fmla="*/ 85 h 297"/>
                <a:gd name="T86" fmla="*/ 272 w 364"/>
                <a:gd name="T87" fmla="*/ 105 h 297"/>
                <a:gd name="T88" fmla="*/ 265 w 364"/>
                <a:gd name="T89" fmla="*/ 106 h 297"/>
                <a:gd name="T90" fmla="*/ 261 w 364"/>
                <a:gd name="T91" fmla="*/ 106 h 297"/>
                <a:gd name="T92" fmla="*/ 186 w 364"/>
                <a:gd name="T93" fmla="*/ 38 h 297"/>
                <a:gd name="T94" fmla="*/ 161 w 364"/>
                <a:gd name="T95" fmla="*/ 21 h 297"/>
                <a:gd name="T96" fmla="*/ 131 w 364"/>
                <a:gd name="T97" fmla="*/ 7 h 297"/>
                <a:gd name="T98" fmla="*/ 99 w 364"/>
                <a:gd name="T99" fmla="*/ 1 h 297"/>
                <a:gd name="T100" fmla="*/ 81 w 364"/>
                <a:gd name="T101" fmla="*/ 0 h 2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364" h="297">
                  <a:moveTo>
                    <a:pt x="81" y="0"/>
                  </a:moveTo>
                  <a:lnTo>
                    <a:pt x="64" y="2"/>
                  </a:lnTo>
                  <a:lnTo>
                    <a:pt x="56" y="3"/>
                  </a:lnTo>
                  <a:lnTo>
                    <a:pt x="42" y="9"/>
                  </a:lnTo>
                  <a:lnTo>
                    <a:pt x="22" y="24"/>
                  </a:lnTo>
                  <a:lnTo>
                    <a:pt x="11" y="37"/>
                  </a:lnTo>
                  <a:lnTo>
                    <a:pt x="4" y="51"/>
                  </a:lnTo>
                  <a:lnTo>
                    <a:pt x="0" y="68"/>
                  </a:lnTo>
                  <a:lnTo>
                    <a:pt x="0" y="87"/>
                  </a:lnTo>
                  <a:lnTo>
                    <a:pt x="6" y="128"/>
                  </a:lnTo>
                  <a:lnTo>
                    <a:pt x="22" y="170"/>
                  </a:lnTo>
                  <a:lnTo>
                    <a:pt x="47" y="211"/>
                  </a:lnTo>
                  <a:lnTo>
                    <a:pt x="82" y="254"/>
                  </a:lnTo>
                  <a:lnTo>
                    <a:pt x="103" y="274"/>
                  </a:lnTo>
                  <a:lnTo>
                    <a:pt x="127" y="288"/>
                  </a:lnTo>
                  <a:lnTo>
                    <a:pt x="140" y="293"/>
                  </a:lnTo>
                  <a:lnTo>
                    <a:pt x="171" y="297"/>
                  </a:lnTo>
                  <a:lnTo>
                    <a:pt x="217" y="296"/>
                  </a:lnTo>
                  <a:lnTo>
                    <a:pt x="230" y="293"/>
                  </a:lnTo>
                  <a:lnTo>
                    <a:pt x="241" y="290"/>
                  </a:lnTo>
                  <a:lnTo>
                    <a:pt x="250" y="285"/>
                  </a:lnTo>
                  <a:lnTo>
                    <a:pt x="257" y="280"/>
                  </a:lnTo>
                  <a:lnTo>
                    <a:pt x="263" y="272"/>
                  </a:lnTo>
                  <a:lnTo>
                    <a:pt x="268" y="265"/>
                  </a:lnTo>
                  <a:lnTo>
                    <a:pt x="283" y="222"/>
                  </a:lnTo>
                  <a:lnTo>
                    <a:pt x="286" y="170"/>
                  </a:lnTo>
                  <a:lnTo>
                    <a:pt x="288" y="163"/>
                  </a:lnTo>
                  <a:lnTo>
                    <a:pt x="292" y="159"/>
                  </a:lnTo>
                  <a:lnTo>
                    <a:pt x="299" y="152"/>
                  </a:lnTo>
                  <a:lnTo>
                    <a:pt x="333" y="142"/>
                  </a:lnTo>
                  <a:lnTo>
                    <a:pt x="353" y="139"/>
                  </a:lnTo>
                  <a:lnTo>
                    <a:pt x="356" y="137"/>
                  </a:lnTo>
                  <a:lnTo>
                    <a:pt x="360" y="135"/>
                  </a:lnTo>
                  <a:lnTo>
                    <a:pt x="362" y="131"/>
                  </a:lnTo>
                  <a:lnTo>
                    <a:pt x="364" y="118"/>
                  </a:lnTo>
                  <a:lnTo>
                    <a:pt x="364" y="109"/>
                  </a:lnTo>
                  <a:lnTo>
                    <a:pt x="362" y="101"/>
                  </a:lnTo>
                  <a:lnTo>
                    <a:pt x="359" y="96"/>
                  </a:lnTo>
                  <a:lnTo>
                    <a:pt x="354" y="90"/>
                  </a:lnTo>
                  <a:lnTo>
                    <a:pt x="348" y="86"/>
                  </a:lnTo>
                  <a:lnTo>
                    <a:pt x="341" y="84"/>
                  </a:lnTo>
                  <a:lnTo>
                    <a:pt x="337" y="84"/>
                  </a:lnTo>
                  <a:lnTo>
                    <a:pt x="332" y="85"/>
                  </a:lnTo>
                  <a:lnTo>
                    <a:pt x="272" y="105"/>
                  </a:lnTo>
                  <a:lnTo>
                    <a:pt x="265" y="106"/>
                  </a:lnTo>
                  <a:lnTo>
                    <a:pt x="261" y="106"/>
                  </a:lnTo>
                  <a:lnTo>
                    <a:pt x="186" y="38"/>
                  </a:lnTo>
                  <a:lnTo>
                    <a:pt x="161" y="21"/>
                  </a:lnTo>
                  <a:lnTo>
                    <a:pt x="131" y="7"/>
                  </a:lnTo>
                  <a:lnTo>
                    <a:pt x="99" y="1"/>
                  </a:lnTo>
                  <a:lnTo>
                    <a:pt x="8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" name="Freeform 8"/>
            <p:cNvSpPr>
              <a:spLocks/>
            </p:cNvSpPr>
            <p:nvPr/>
          </p:nvSpPr>
          <p:spPr bwMode="auto">
            <a:xfrm>
              <a:off x="4073525" y="3219450"/>
              <a:ext cx="476250" cy="854075"/>
            </a:xfrm>
            <a:custGeom>
              <a:avLst/>
              <a:gdLst>
                <a:gd name="T0" fmla="*/ 53 w 300"/>
                <a:gd name="T1" fmla="*/ 0 h 538"/>
                <a:gd name="T2" fmla="*/ 49 w 300"/>
                <a:gd name="T3" fmla="*/ 0 h 538"/>
                <a:gd name="T4" fmla="*/ 45 w 300"/>
                <a:gd name="T5" fmla="*/ 2 h 538"/>
                <a:gd name="T6" fmla="*/ 18 w 300"/>
                <a:gd name="T7" fmla="*/ 20 h 538"/>
                <a:gd name="T8" fmla="*/ 10 w 300"/>
                <a:gd name="T9" fmla="*/ 28 h 538"/>
                <a:gd name="T10" fmla="*/ 5 w 300"/>
                <a:gd name="T11" fmla="*/ 38 h 538"/>
                <a:gd name="T12" fmla="*/ 4 w 300"/>
                <a:gd name="T13" fmla="*/ 50 h 538"/>
                <a:gd name="T14" fmla="*/ 7 w 300"/>
                <a:gd name="T15" fmla="*/ 82 h 538"/>
                <a:gd name="T16" fmla="*/ 15 w 300"/>
                <a:gd name="T17" fmla="*/ 112 h 538"/>
                <a:gd name="T18" fmla="*/ 40 w 300"/>
                <a:gd name="T19" fmla="*/ 160 h 538"/>
                <a:gd name="T20" fmla="*/ 59 w 300"/>
                <a:gd name="T21" fmla="*/ 189 h 538"/>
                <a:gd name="T22" fmla="*/ 66 w 300"/>
                <a:gd name="T23" fmla="*/ 204 h 538"/>
                <a:gd name="T24" fmla="*/ 68 w 300"/>
                <a:gd name="T25" fmla="*/ 220 h 538"/>
                <a:gd name="T26" fmla="*/ 65 w 300"/>
                <a:gd name="T27" fmla="*/ 247 h 538"/>
                <a:gd name="T28" fmla="*/ 49 w 300"/>
                <a:gd name="T29" fmla="*/ 294 h 538"/>
                <a:gd name="T30" fmla="*/ 16 w 300"/>
                <a:gd name="T31" fmla="*/ 349 h 538"/>
                <a:gd name="T32" fmla="*/ 8 w 300"/>
                <a:gd name="T33" fmla="*/ 370 h 538"/>
                <a:gd name="T34" fmla="*/ 0 w 300"/>
                <a:gd name="T35" fmla="*/ 409 h 538"/>
                <a:gd name="T36" fmla="*/ 1 w 300"/>
                <a:gd name="T37" fmla="*/ 428 h 538"/>
                <a:gd name="T38" fmla="*/ 2 w 300"/>
                <a:gd name="T39" fmla="*/ 437 h 538"/>
                <a:gd name="T40" fmla="*/ 9 w 300"/>
                <a:gd name="T41" fmla="*/ 456 h 538"/>
                <a:gd name="T42" fmla="*/ 21 w 300"/>
                <a:gd name="T43" fmla="*/ 478 h 538"/>
                <a:gd name="T44" fmla="*/ 37 w 300"/>
                <a:gd name="T45" fmla="*/ 498 h 538"/>
                <a:gd name="T46" fmla="*/ 55 w 300"/>
                <a:gd name="T47" fmla="*/ 514 h 538"/>
                <a:gd name="T48" fmla="*/ 65 w 300"/>
                <a:gd name="T49" fmla="*/ 521 h 538"/>
                <a:gd name="T50" fmla="*/ 76 w 300"/>
                <a:gd name="T51" fmla="*/ 526 h 538"/>
                <a:gd name="T52" fmla="*/ 88 w 300"/>
                <a:gd name="T53" fmla="*/ 530 h 538"/>
                <a:gd name="T54" fmla="*/ 115 w 300"/>
                <a:gd name="T55" fmla="*/ 536 h 538"/>
                <a:gd name="T56" fmla="*/ 142 w 300"/>
                <a:gd name="T57" fmla="*/ 538 h 538"/>
                <a:gd name="T58" fmla="*/ 167 w 300"/>
                <a:gd name="T59" fmla="*/ 535 h 538"/>
                <a:gd name="T60" fmla="*/ 189 w 300"/>
                <a:gd name="T61" fmla="*/ 528 h 538"/>
                <a:gd name="T62" fmla="*/ 200 w 300"/>
                <a:gd name="T63" fmla="*/ 523 h 538"/>
                <a:gd name="T64" fmla="*/ 221 w 300"/>
                <a:gd name="T65" fmla="*/ 508 h 538"/>
                <a:gd name="T66" fmla="*/ 247 w 300"/>
                <a:gd name="T67" fmla="*/ 480 h 538"/>
                <a:gd name="T68" fmla="*/ 274 w 300"/>
                <a:gd name="T69" fmla="*/ 435 h 538"/>
                <a:gd name="T70" fmla="*/ 283 w 300"/>
                <a:gd name="T71" fmla="*/ 407 h 538"/>
                <a:gd name="T72" fmla="*/ 290 w 300"/>
                <a:gd name="T73" fmla="*/ 375 h 538"/>
                <a:gd name="T74" fmla="*/ 300 w 300"/>
                <a:gd name="T75" fmla="*/ 270 h 538"/>
                <a:gd name="T76" fmla="*/ 300 w 300"/>
                <a:gd name="T77" fmla="*/ 227 h 538"/>
                <a:gd name="T78" fmla="*/ 297 w 300"/>
                <a:gd name="T79" fmla="*/ 207 h 538"/>
                <a:gd name="T80" fmla="*/ 289 w 300"/>
                <a:gd name="T81" fmla="*/ 172 h 538"/>
                <a:gd name="T82" fmla="*/ 275 w 300"/>
                <a:gd name="T83" fmla="*/ 139 h 538"/>
                <a:gd name="T84" fmla="*/ 240 w 300"/>
                <a:gd name="T85" fmla="*/ 83 h 538"/>
                <a:gd name="T86" fmla="*/ 209 w 300"/>
                <a:gd name="T87" fmla="*/ 50 h 538"/>
                <a:gd name="T88" fmla="*/ 175 w 300"/>
                <a:gd name="T89" fmla="*/ 26 h 538"/>
                <a:gd name="T90" fmla="*/ 141 w 300"/>
                <a:gd name="T91" fmla="*/ 9 h 538"/>
                <a:gd name="T92" fmla="*/ 130 w 300"/>
                <a:gd name="T93" fmla="*/ 6 h 538"/>
                <a:gd name="T94" fmla="*/ 105 w 300"/>
                <a:gd name="T95" fmla="*/ 2 h 538"/>
                <a:gd name="T96" fmla="*/ 53 w 300"/>
                <a:gd name="T97" fmla="*/ 0 h 5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300" h="538">
                  <a:moveTo>
                    <a:pt x="53" y="0"/>
                  </a:moveTo>
                  <a:lnTo>
                    <a:pt x="49" y="0"/>
                  </a:lnTo>
                  <a:lnTo>
                    <a:pt x="45" y="2"/>
                  </a:lnTo>
                  <a:lnTo>
                    <a:pt x="18" y="20"/>
                  </a:lnTo>
                  <a:lnTo>
                    <a:pt x="10" y="28"/>
                  </a:lnTo>
                  <a:lnTo>
                    <a:pt x="5" y="38"/>
                  </a:lnTo>
                  <a:lnTo>
                    <a:pt x="4" y="50"/>
                  </a:lnTo>
                  <a:lnTo>
                    <a:pt x="7" y="82"/>
                  </a:lnTo>
                  <a:lnTo>
                    <a:pt x="15" y="112"/>
                  </a:lnTo>
                  <a:lnTo>
                    <a:pt x="40" y="160"/>
                  </a:lnTo>
                  <a:lnTo>
                    <a:pt x="59" y="189"/>
                  </a:lnTo>
                  <a:lnTo>
                    <a:pt x="66" y="204"/>
                  </a:lnTo>
                  <a:lnTo>
                    <a:pt x="68" y="220"/>
                  </a:lnTo>
                  <a:lnTo>
                    <a:pt x="65" y="247"/>
                  </a:lnTo>
                  <a:lnTo>
                    <a:pt x="49" y="294"/>
                  </a:lnTo>
                  <a:lnTo>
                    <a:pt x="16" y="349"/>
                  </a:lnTo>
                  <a:lnTo>
                    <a:pt x="8" y="370"/>
                  </a:lnTo>
                  <a:lnTo>
                    <a:pt x="0" y="409"/>
                  </a:lnTo>
                  <a:lnTo>
                    <a:pt x="1" y="428"/>
                  </a:lnTo>
                  <a:lnTo>
                    <a:pt x="2" y="437"/>
                  </a:lnTo>
                  <a:lnTo>
                    <a:pt x="9" y="456"/>
                  </a:lnTo>
                  <a:lnTo>
                    <a:pt x="21" y="478"/>
                  </a:lnTo>
                  <a:lnTo>
                    <a:pt x="37" y="498"/>
                  </a:lnTo>
                  <a:lnTo>
                    <a:pt x="55" y="514"/>
                  </a:lnTo>
                  <a:lnTo>
                    <a:pt x="65" y="521"/>
                  </a:lnTo>
                  <a:lnTo>
                    <a:pt x="76" y="526"/>
                  </a:lnTo>
                  <a:lnTo>
                    <a:pt x="88" y="530"/>
                  </a:lnTo>
                  <a:lnTo>
                    <a:pt x="115" y="536"/>
                  </a:lnTo>
                  <a:lnTo>
                    <a:pt x="142" y="538"/>
                  </a:lnTo>
                  <a:lnTo>
                    <a:pt x="167" y="535"/>
                  </a:lnTo>
                  <a:lnTo>
                    <a:pt x="189" y="528"/>
                  </a:lnTo>
                  <a:lnTo>
                    <a:pt x="200" y="523"/>
                  </a:lnTo>
                  <a:lnTo>
                    <a:pt x="221" y="508"/>
                  </a:lnTo>
                  <a:lnTo>
                    <a:pt x="247" y="480"/>
                  </a:lnTo>
                  <a:lnTo>
                    <a:pt x="274" y="435"/>
                  </a:lnTo>
                  <a:lnTo>
                    <a:pt x="283" y="407"/>
                  </a:lnTo>
                  <a:lnTo>
                    <a:pt x="290" y="375"/>
                  </a:lnTo>
                  <a:lnTo>
                    <a:pt x="300" y="270"/>
                  </a:lnTo>
                  <a:lnTo>
                    <a:pt x="300" y="227"/>
                  </a:lnTo>
                  <a:lnTo>
                    <a:pt x="297" y="207"/>
                  </a:lnTo>
                  <a:lnTo>
                    <a:pt x="289" y="172"/>
                  </a:lnTo>
                  <a:lnTo>
                    <a:pt x="275" y="139"/>
                  </a:lnTo>
                  <a:lnTo>
                    <a:pt x="240" y="83"/>
                  </a:lnTo>
                  <a:lnTo>
                    <a:pt x="209" y="50"/>
                  </a:lnTo>
                  <a:lnTo>
                    <a:pt x="175" y="26"/>
                  </a:lnTo>
                  <a:lnTo>
                    <a:pt x="141" y="9"/>
                  </a:lnTo>
                  <a:lnTo>
                    <a:pt x="130" y="6"/>
                  </a:lnTo>
                  <a:lnTo>
                    <a:pt x="105" y="2"/>
                  </a:lnTo>
                  <a:lnTo>
                    <a:pt x="5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" name="Freeform 9"/>
            <p:cNvSpPr>
              <a:spLocks/>
            </p:cNvSpPr>
            <p:nvPr/>
          </p:nvSpPr>
          <p:spPr bwMode="auto">
            <a:xfrm>
              <a:off x="4213225" y="2990850"/>
              <a:ext cx="900113" cy="495300"/>
            </a:xfrm>
            <a:custGeom>
              <a:avLst/>
              <a:gdLst>
                <a:gd name="T0" fmla="*/ 437 w 567"/>
                <a:gd name="T1" fmla="*/ 0 h 312"/>
                <a:gd name="T2" fmla="*/ 430 w 567"/>
                <a:gd name="T3" fmla="*/ 3 h 312"/>
                <a:gd name="T4" fmla="*/ 422 w 567"/>
                <a:gd name="T5" fmla="*/ 11 h 312"/>
                <a:gd name="T6" fmla="*/ 405 w 567"/>
                <a:gd name="T7" fmla="*/ 43 h 312"/>
                <a:gd name="T8" fmla="*/ 401 w 567"/>
                <a:gd name="T9" fmla="*/ 78 h 312"/>
                <a:gd name="T10" fmla="*/ 396 w 567"/>
                <a:gd name="T11" fmla="*/ 88 h 312"/>
                <a:gd name="T12" fmla="*/ 378 w 567"/>
                <a:gd name="T13" fmla="*/ 101 h 312"/>
                <a:gd name="T14" fmla="*/ 363 w 567"/>
                <a:gd name="T15" fmla="*/ 117 h 312"/>
                <a:gd name="T16" fmla="*/ 333 w 567"/>
                <a:gd name="T17" fmla="*/ 192 h 312"/>
                <a:gd name="T18" fmla="*/ 307 w 567"/>
                <a:gd name="T19" fmla="*/ 241 h 312"/>
                <a:gd name="T20" fmla="*/ 298 w 567"/>
                <a:gd name="T21" fmla="*/ 248 h 312"/>
                <a:gd name="T22" fmla="*/ 285 w 567"/>
                <a:gd name="T23" fmla="*/ 249 h 312"/>
                <a:gd name="T24" fmla="*/ 214 w 567"/>
                <a:gd name="T25" fmla="*/ 189 h 312"/>
                <a:gd name="T26" fmla="*/ 175 w 567"/>
                <a:gd name="T27" fmla="*/ 170 h 312"/>
                <a:gd name="T28" fmla="*/ 88 w 567"/>
                <a:gd name="T29" fmla="*/ 150 h 312"/>
                <a:gd name="T30" fmla="*/ 19 w 567"/>
                <a:gd name="T31" fmla="*/ 155 h 312"/>
                <a:gd name="T32" fmla="*/ 5 w 567"/>
                <a:gd name="T33" fmla="*/ 160 h 312"/>
                <a:gd name="T34" fmla="*/ 0 w 567"/>
                <a:gd name="T35" fmla="*/ 166 h 312"/>
                <a:gd name="T36" fmla="*/ 0 w 567"/>
                <a:gd name="T37" fmla="*/ 173 h 312"/>
                <a:gd name="T38" fmla="*/ 27 w 567"/>
                <a:gd name="T39" fmla="*/ 211 h 312"/>
                <a:gd name="T40" fmla="*/ 46 w 567"/>
                <a:gd name="T41" fmla="*/ 226 h 312"/>
                <a:gd name="T42" fmla="*/ 61 w 567"/>
                <a:gd name="T43" fmla="*/ 231 h 312"/>
                <a:gd name="T44" fmla="*/ 96 w 567"/>
                <a:gd name="T45" fmla="*/ 227 h 312"/>
                <a:gd name="T46" fmla="*/ 126 w 567"/>
                <a:gd name="T47" fmla="*/ 227 h 312"/>
                <a:gd name="T48" fmla="*/ 209 w 567"/>
                <a:gd name="T49" fmla="*/ 258 h 312"/>
                <a:gd name="T50" fmla="*/ 297 w 567"/>
                <a:gd name="T51" fmla="*/ 307 h 312"/>
                <a:gd name="T52" fmla="*/ 316 w 567"/>
                <a:gd name="T53" fmla="*/ 312 h 312"/>
                <a:gd name="T54" fmla="*/ 325 w 567"/>
                <a:gd name="T55" fmla="*/ 309 h 312"/>
                <a:gd name="T56" fmla="*/ 332 w 567"/>
                <a:gd name="T57" fmla="*/ 304 h 312"/>
                <a:gd name="T58" fmla="*/ 344 w 567"/>
                <a:gd name="T59" fmla="*/ 283 h 312"/>
                <a:gd name="T60" fmla="*/ 391 w 567"/>
                <a:gd name="T61" fmla="*/ 150 h 312"/>
                <a:gd name="T62" fmla="*/ 400 w 567"/>
                <a:gd name="T63" fmla="*/ 139 h 312"/>
                <a:gd name="T64" fmla="*/ 409 w 567"/>
                <a:gd name="T65" fmla="*/ 135 h 312"/>
                <a:gd name="T66" fmla="*/ 413 w 567"/>
                <a:gd name="T67" fmla="*/ 137 h 312"/>
                <a:gd name="T68" fmla="*/ 429 w 567"/>
                <a:gd name="T69" fmla="*/ 152 h 312"/>
                <a:gd name="T70" fmla="*/ 500 w 567"/>
                <a:gd name="T71" fmla="*/ 223 h 312"/>
                <a:gd name="T72" fmla="*/ 518 w 567"/>
                <a:gd name="T73" fmla="*/ 237 h 312"/>
                <a:gd name="T74" fmla="*/ 527 w 567"/>
                <a:gd name="T75" fmla="*/ 238 h 312"/>
                <a:gd name="T76" fmla="*/ 535 w 567"/>
                <a:gd name="T77" fmla="*/ 236 h 312"/>
                <a:gd name="T78" fmla="*/ 544 w 567"/>
                <a:gd name="T79" fmla="*/ 225 h 312"/>
                <a:gd name="T80" fmla="*/ 543 w 567"/>
                <a:gd name="T81" fmla="*/ 218 h 312"/>
                <a:gd name="T82" fmla="*/ 527 w 567"/>
                <a:gd name="T83" fmla="*/ 191 h 312"/>
                <a:gd name="T84" fmla="*/ 495 w 567"/>
                <a:gd name="T85" fmla="*/ 175 h 312"/>
                <a:gd name="T86" fmla="*/ 481 w 567"/>
                <a:gd name="T87" fmla="*/ 159 h 312"/>
                <a:gd name="T88" fmla="*/ 477 w 567"/>
                <a:gd name="T89" fmla="*/ 148 h 312"/>
                <a:gd name="T90" fmla="*/ 484 w 567"/>
                <a:gd name="T91" fmla="*/ 141 h 312"/>
                <a:gd name="T92" fmla="*/ 496 w 567"/>
                <a:gd name="T93" fmla="*/ 141 h 312"/>
                <a:gd name="T94" fmla="*/ 537 w 567"/>
                <a:gd name="T95" fmla="*/ 172 h 312"/>
                <a:gd name="T96" fmla="*/ 546 w 567"/>
                <a:gd name="T97" fmla="*/ 175 h 312"/>
                <a:gd name="T98" fmla="*/ 560 w 567"/>
                <a:gd name="T99" fmla="*/ 172 h 312"/>
                <a:gd name="T100" fmla="*/ 567 w 567"/>
                <a:gd name="T101" fmla="*/ 163 h 312"/>
                <a:gd name="T102" fmla="*/ 564 w 567"/>
                <a:gd name="T103" fmla="*/ 150 h 312"/>
                <a:gd name="T104" fmla="*/ 543 w 567"/>
                <a:gd name="T105" fmla="*/ 126 h 312"/>
                <a:gd name="T106" fmla="*/ 530 w 567"/>
                <a:gd name="T107" fmla="*/ 117 h 312"/>
                <a:gd name="T108" fmla="*/ 514 w 567"/>
                <a:gd name="T109" fmla="*/ 113 h 312"/>
                <a:gd name="T110" fmla="*/ 461 w 567"/>
                <a:gd name="T111" fmla="*/ 107 h 312"/>
                <a:gd name="T112" fmla="*/ 441 w 567"/>
                <a:gd name="T113" fmla="*/ 99 h 312"/>
                <a:gd name="T114" fmla="*/ 433 w 567"/>
                <a:gd name="T115" fmla="*/ 88 h 312"/>
                <a:gd name="T116" fmla="*/ 433 w 567"/>
                <a:gd name="T117" fmla="*/ 78 h 312"/>
                <a:gd name="T118" fmla="*/ 452 w 567"/>
                <a:gd name="T119" fmla="*/ 37 h 312"/>
                <a:gd name="T120" fmla="*/ 456 w 567"/>
                <a:gd name="T121" fmla="*/ 19 h 312"/>
                <a:gd name="T122" fmla="*/ 450 w 567"/>
                <a:gd name="T123" fmla="*/ 6 h 312"/>
                <a:gd name="T124" fmla="*/ 440 w 567"/>
                <a:gd name="T125" fmla="*/ 0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567" h="312">
                  <a:moveTo>
                    <a:pt x="440" y="0"/>
                  </a:moveTo>
                  <a:lnTo>
                    <a:pt x="437" y="0"/>
                  </a:lnTo>
                  <a:lnTo>
                    <a:pt x="434" y="1"/>
                  </a:lnTo>
                  <a:lnTo>
                    <a:pt x="430" y="3"/>
                  </a:lnTo>
                  <a:lnTo>
                    <a:pt x="426" y="6"/>
                  </a:lnTo>
                  <a:lnTo>
                    <a:pt x="422" y="11"/>
                  </a:lnTo>
                  <a:lnTo>
                    <a:pt x="409" y="31"/>
                  </a:lnTo>
                  <a:lnTo>
                    <a:pt x="405" y="43"/>
                  </a:lnTo>
                  <a:lnTo>
                    <a:pt x="403" y="72"/>
                  </a:lnTo>
                  <a:lnTo>
                    <a:pt x="401" y="78"/>
                  </a:lnTo>
                  <a:lnTo>
                    <a:pt x="399" y="84"/>
                  </a:lnTo>
                  <a:lnTo>
                    <a:pt x="396" y="88"/>
                  </a:lnTo>
                  <a:lnTo>
                    <a:pt x="383" y="98"/>
                  </a:lnTo>
                  <a:lnTo>
                    <a:pt x="378" y="101"/>
                  </a:lnTo>
                  <a:lnTo>
                    <a:pt x="368" y="110"/>
                  </a:lnTo>
                  <a:lnTo>
                    <a:pt x="363" y="117"/>
                  </a:lnTo>
                  <a:lnTo>
                    <a:pt x="359" y="127"/>
                  </a:lnTo>
                  <a:lnTo>
                    <a:pt x="333" y="192"/>
                  </a:lnTo>
                  <a:lnTo>
                    <a:pt x="310" y="235"/>
                  </a:lnTo>
                  <a:lnTo>
                    <a:pt x="307" y="241"/>
                  </a:lnTo>
                  <a:lnTo>
                    <a:pt x="303" y="245"/>
                  </a:lnTo>
                  <a:lnTo>
                    <a:pt x="298" y="248"/>
                  </a:lnTo>
                  <a:lnTo>
                    <a:pt x="292" y="250"/>
                  </a:lnTo>
                  <a:lnTo>
                    <a:pt x="285" y="249"/>
                  </a:lnTo>
                  <a:lnTo>
                    <a:pt x="277" y="245"/>
                  </a:lnTo>
                  <a:lnTo>
                    <a:pt x="214" y="189"/>
                  </a:lnTo>
                  <a:lnTo>
                    <a:pt x="202" y="182"/>
                  </a:lnTo>
                  <a:lnTo>
                    <a:pt x="175" y="170"/>
                  </a:lnTo>
                  <a:lnTo>
                    <a:pt x="115" y="155"/>
                  </a:lnTo>
                  <a:lnTo>
                    <a:pt x="88" y="150"/>
                  </a:lnTo>
                  <a:lnTo>
                    <a:pt x="51" y="150"/>
                  </a:lnTo>
                  <a:lnTo>
                    <a:pt x="19" y="155"/>
                  </a:lnTo>
                  <a:lnTo>
                    <a:pt x="11" y="158"/>
                  </a:lnTo>
                  <a:lnTo>
                    <a:pt x="5" y="160"/>
                  </a:lnTo>
                  <a:lnTo>
                    <a:pt x="1" y="163"/>
                  </a:lnTo>
                  <a:lnTo>
                    <a:pt x="0" y="166"/>
                  </a:lnTo>
                  <a:lnTo>
                    <a:pt x="0" y="169"/>
                  </a:lnTo>
                  <a:lnTo>
                    <a:pt x="0" y="173"/>
                  </a:lnTo>
                  <a:lnTo>
                    <a:pt x="2" y="177"/>
                  </a:lnTo>
                  <a:lnTo>
                    <a:pt x="27" y="211"/>
                  </a:lnTo>
                  <a:lnTo>
                    <a:pt x="39" y="222"/>
                  </a:lnTo>
                  <a:lnTo>
                    <a:pt x="46" y="226"/>
                  </a:lnTo>
                  <a:lnTo>
                    <a:pt x="52" y="229"/>
                  </a:lnTo>
                  <a:lnTo>
                    <a:pt x="61" y="231"/>
                  </a:lnTo>
                  <a:lnTo>
                    <a:pt x="77" y="230"/>
                  </a:lnTo>
                  <a:lnTo>
                    <a:pt x="96" y="227"/>
                  </a:lnTo>
                  <a:lnTo>
                    <a:pt x="117" y="226"/>
                  </a:lnTo>
                  <a:lnTo>
                    <a:pt x="126" y="227"/>
                  </a:lnTo>
                  <a:lnTo>
                    <a:pt x="147" y="233"/>
                  </a:lnTo>
                  <a:lnTo>
                    <a:pt x="209" y="258"/>
                  </a:lnTo>
                  <a:lnTo>
                    <a:pt x="269" y="294"/>
                  </a:lnTo>
                  <a:lnTo>
                    <a:pt x="297" y="307"/>
                  </a:lnTo>
                  <a:lnTo>
                    <a:pt x="310" y="311"/>
                  </a:lnTo>
                  <a:lnTo>
                    <a:pt x="316" y="312"/>
                  </a:lnTo>
                  <a:lnTo>
                    <a:pt x="321" y="311"/>
                  </a:lnTo>
                  <a:lnTo>
                    <a:pt x="325" y="309"/>
                  </a:lnTo>
                  <a:lnTo>
                    <a:pt x="329" y="307"/>
                  </a:lnTo>
                  <a:lnTo>
                    <a:pt x="332" y="304"/>
                  </a:lnTo>
                  <a:lnTo>
                    <a:pt x="338" y="295"/>
                  </a:lnTo>
                  <a:lnTo>
                    <a:pt x="344" y="283"/>
                  </a:lnTo>
                  <a:lnTo>
                    <a:pt x="374" y="189"/>
                  </a:lnTo>
                  <a:lnTo>
                    <a:pt x="391" y="150"/>
                  </a:lnTo>
                  <a:lnTo>
                    <a:pt x="397" y="142"/>
                  </a:lnTo>
                  <a:lnTo>
                    <a:pt x="400" y="139"/>
                  </a:lnTo>
                  <a:lnTo>
                    <a:pt x="404" y="136"/>
                  </a:lnTo>
                  <a:lnTo>
                    <a:pt x="409" y="135"/>
                  </a:lnTo>
                  <a:lnTo>
                    <a:pt x="412" y="135"/>
                  </a:lnTo>
                  <a:lnTo>
                    <a:pt x="413" y="137"/>
                  </a:lnTo>
                  <a:lnTo>
                    <a:pt x="419" y="142"/>
                  </a:lnTo>
                  <a:lnTo>
                    <a:pt x="429" y="152"/>
                  </a:lnTo>
                  <a:lnTo>
                    <a:pt x="474" y="194"/>
                  </a:lnTo>
                  <a:lnTo>
                    <a:pt x="500" y="223"/>
                  </a:lnTo>
                  <a:lnTo>
                    <a:pt x="513" y="234"/>
                  </a:lnTo>
                  <a:lnTo>
                    <a:pt x="518" y="237"/>
                  </a:lnTo>
                  <a:lnTo>
                    <a:pt x="522" y="238"/>
                  </a:lnTo>
                  <a:lnTo>
                    <a:pt x="527" y="238"/>
                  </a:lnTo>
                  <a:lnTo>
                    <a:pt x="531" y="238"/>
                  </a:lnTo>
                  <a:lnTo>
                    <a:pt x="535" y="236"/>
                  </a:lnTo>
                  <a:lnTo>
                    <a:pt x="543" y="228"/>
                  </a:lnTo>
                  <a:lnTo>
                    <a:pt x="544" y="225"/>
                  </a:lnTo>
                  <a:lnTo>
                    <a:pt x="544" y="222"/>
                  </a:lnTo>
                  <a:lnTo>
                    <a:pt x="543" y="218"/>
                  </a:lnTo>
                  <a:lnTo>
                    <a:pt x="539" y="209"/>
                  </a:lnTo>
                  <a:lnTo>
                    <a:pt x="527" y="191"/>
                  </a:lnTo>
                  <a:lnTo>
                    <a:pt x="519" y="186"/>
                  </a:lnTo>
                  <a:lnTo>
                    <a:pt x="495" y="175"/>
                  </a:lnTo>
                  <a:lnTo>
                    <a:pt x="492" y="172"/>
                  </a:lnTo>
                  <a:lnTo>
                    <a:pt x="481" y="159"/>
                  </a:lnTo>
                  <a:lnTo>
                    <a:pt x="478" y="153"/>
                  </a:lnTo>
                  <a:lnTo>
                    <a:pt x="477" y="148"/>
                  </a:lnTo>
                  <a:lnTo>
                    <a:pt x="479" y="144"/>
                  </a:lnTo>
                  <a:lnTo>
                    <a:pt x="484" y="141"/>
                  </a:lnTo>
                  <a:lnTo>
                    <a:pt x="489" y="139"/>
                  </a:lnTo>
                  <a:lnTo>
                    <a:pt x="496" y="141"/>
                  </a:lnTo>
                  <a:lnTo>
                    <a:pt x="501" y="144"/>
                  </a:lnTo>
                  <a:lnTo>
                    <a:pt x="537" y="172"/>
                  </a:lnTo>
                  <a:lnTo>
                    <a:pt x="541" y="175"/>
                  </a:lnTo>
                  <a:lnTo>
                    <a:pt x="546" y="175"/>
                  </a:lnTo>
                  <a:lnTo>
                    <a:pt x="551" y="175"/>
                  </a:lnTo>
                  <a:lnTo>
                    <a:pt x="560" y="172"/>
                  </a:lnTo>
                  <a:lnTo>
                    <a:pt x="566" y="166"/>
                  </a:lnTo>
                  <a:lnTo>
                    <a:pt x="567" y="163"/>
                  </a:lnTo>
                  <a:lnTo>
                    <a:pt x="567" y="160"/>
                  </a:lnTo>
                  <a:lnTo>
                    <a:pt x="564" y="150"/>
                  </a:lnTo>
                  <a:lnTo>
                    <a:pt x="555" y="139"/>
                  </a:lnTo>
                  <a:lnTo>
                    <a:pt x="543" y="126"/>
                  </a:lnTo>
                  <a:lnTo>
                    <a:pt x="537" y="121"/>
                  </a:lnTo>
                  <a:lnTo>
                    <a:pt x="530" y="117"/>
                  </a:lnTo>
                  <a:lnTo>
                    <a:pt x="522" y="115"/>
                  </a:lnTo>
                  <a:lnTo>
                    <a:pt x="514" y="113"/>
                  </a:lnTo>
                  <a:lnTo>
                    <a:pt x="468" y="109"/>
                  </a:lnTo>
                  <a:lnTo>
                    <a:pt x="461" y="107"/>
                  </a:lnTo>
                  <a:lnTo>
                    <a:pt x="450" y="103"/>
                  </a:lnTo>
                  <a:lnTo>
                    <a:pt x="441" y="99"/>
                  </a:lnTo>
                  <a:lnTo>
                    <a:pt x="434" y="92"/>
                  </a:lnTo>
                  <a:lnTo>
                    <a:pt x="433" y="88"/>
                  </a:lnTo>
                  <a:lnTo>
                    <a:pt x="432" y="84"/>
                  </a:lnTo>
                  <a:lnTo>
                    <a:pt x="433" y="78"/>
                  </a:lnTo>
                  <a:lnTo>
                    <a:pt x="435" y="71"/>
                  </a:lnTo>
                  <a:lnTo>
                    <a:pt x="452" y="37"/>
                  </a:lnTo>
                  <a:lnTo>
                    <a:pt x="456" y="24"/>
                  </a:lnTo>
                  <a:lnTo>
                    <a:pt x="456" y="19"/>
                  </a:lnTo>
                  <a:lnTo>
                    <a:pt x="453" y="10"/>
                  </a:lnTo>
                  <a:lnTo>
                    <a:pt x="450" y="6"/>
                  </a:lnTo>
                  <a:lnTo>
                    <a:pt x="443" y="1"/>
                  </a:lnTo>
                  <a:lnTo>
                    <a:pt x="44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0"/>
            <p:cNvSpPr>
              <a:spLocks/>
            </p:cNvSpPr>
            <p:nvPr/>
          </p:nvSpPr>
          <p:spPr bwMode="auto">
            <a:xfrm>
              <a:off x="3384550" y="3244850"/>
              <a:ext cx="792163" cy="354012"/>
            </a:xfrm>
            <a:custGeom>
              <a:avLst/>
              <a:gdLst>
                <a:gd name="T0" fmla="*/ 43 w 499"/>
                <a:gd name="T1" fmla="*/ 2 h 223"/>
                <a:gd name="T2" fmla="*/ 34 w 499"/>
                <a:gd name="T3" fmla="*/ 10 h 223"/>
                <a:gd name="T4" fmla="*/ 31 w 499"/>
                <a:gd name="T5" fmla="*/ 19 h 223"/>
                <a:gd name="T6" fmla="*/ 38 w 499"/>
                <a:gd name="T7" fmla="*/ 34 h 223"/>
                <a:gd name="T8" fmla="*/ 90 w 499"/>
                <a:gd name="T9" fmla="*/ 87 h 223"/>
                <a:gd name="T10" fmla="*/ 88 w 499"/>
                <a:gd name="T11" fmla="*/ 92 h 223"/>
                <a:gd name="T12" fmla="*/ 68 w 499"/>
                <a:gd name="T13" fmla="*/ 100 h 223"/>
                <a:gd name="T14" fmla="*/ 31 w 499"/>
                <a:gd name="T15" fmla="*/ 122 h 223"/>
                <a:gd name="T16" fmla="*/ 7 w 499"/>
                <a:gd name="T17" fmla="*/ 153 h 223"/>
                <a:gd name="T18" fmla="*/ 0 w 499"/>
                <a:gd name="T19" fmla="*/ 170 h 223"/>
                <a:gd name="T20" fmla="*/ 4 w 499"/>
                <a:gd name="T21" fmla="*/ 178 h 223"/>
                <a:gd name="T22" fmla="*/ 12 w 499"/>
                <a:gd name="T23" fmla="*/ 185 h 223"/>
                <a:gd name="T24" fmla="*/ 21 w 499"/>
                <a:gd name="T25" fmla="*/ 189 h 223"/>
                <a:gd name="T26" fmla="*/ 29 w 499"/>
                <a:gd name="T27" fmla="*/ 189 h 223"/>
                <a:gd name="T28" fmla="*/ 35 w 499"/>
                <a:gd name="T29" fmla="*/ 182 h 223"/>
                <a:gd name="T30" fmla="*/ 52 w 499"/>
                <a:gd name="T31" fmla="*/ 148 h 223"/>
                <a:gd name="T32" fmla="*/ 63 w 499"/>
                <a:gd name="T33" fmla="*/ 138 h 223"/>
                <a:gd name="T34" fmla="*/ 83 w 499"/>
                <a:gd name="T35" fmla="*/ 132 h 223"/>
                <a:gd name="T36" fmla="*/ 87 w 499"/>
                <a:gd name="T37" fmla="*/ 137 h 223"/>
                <a:gd name="T38" fmla="*/ 86 w 499"/>
                <a:gd name="T39" fmla="*/ 144 h 223"/>
                <a:gd name="T40" fmla="*/ 80 w 499"/>
                <a:gd name="T41" fmla="*/ 165 h 223"/>
                <a:gd name="T42" fmla="*/ 76 w 499"/>
                <a:gd name="T43" fmla="*/ 179 h 223"/>
                <a:gd name="T44" fmla="*/ 68 w 499"/>
                <a:gd name="T45" fmla="*/ 196 h 223"/>
                <a:gd name="T46" fmla="*/ 69 w 499"/>
                <a:gd name="T47" fmla="*/ 203 h 223"/>
                <a:gd name="T48" fmla="*/ 75 w 499"/>
                <a:gd name="T49" fmla="*/ 211 h 223"/>
                <a:gd name="T50" fmla="*/ 84 w 499"/>
                <a:gd name="T51" fmla="*/ 218 h 223"/>
                <a:gd name="T52" fmla="*/ 99 w 499"/>
                <a:gd name="T53" fmla="*/ 223 h 223"/>
                <a:gd name="T54" fmla="*/ 106 w 499"/>
                <a:gd name="T55" fmla="*/ 221 h 223"/>
                <a:gd name="T56" fmla="*/ 111 w 499"/>
                <a:gd name="T57" fmla="*/ 208 h 223"/>
                <a:gd name="T58" fmla="*/ 121 w 499"/>
                <a:gd name="T59" fmla="*/ 138 h 223"/>
                <a:gd name="T60" fmla="*/ 126 w 499"/>
                <a:gd name="T61" fmla="*/ 123 h 223"/>
                <a:gd name="T62" fmla="*/ 134 w 499"/>
                <a:gd name="T63" fmla="*/ 116 h 223"/>
                <a:gd name="T64" fmla="*/ 150 w 499"/>
                <a:gd name="T65" fmla="*/ 115 h 223"/>
                <a:gd name="T66" fmla="*/ 190 w 499"/>
                <a:gd name="T67" fmla="*/ 128 h 223"/>
                <a:gd name="T68" fmla="*/ 257 w 499"/>
                <a:gd name="T69" fmla="*/ 172 h 223"/>
                <a:gd name="T70" fmla="*/ 298 w 499"/>
                <a:gd name="T71" fmla="*/ 195 h 223"/>
                <a:gd name="T72" fmla="*/ 317 w 499"/>
                <a:gd name="T73" fmla="*/ 196 h 223"/>
                <a:gd name="T74" fmla="*/ 334 w 499"/>
                <a:gd name="T75" fmla="*/ 191 h 223"/>
                <a:gd name="T76" fmla="*/ 438 w 499"/>
                <a:gd name="T77" fmla="*/ 125 h 223"/>
                <a:gd name="T78" fmla="*/ 492 w 499"/>
                <a:gd name="T79" fmla="*/ 79 h 223"/>
                <a:gd name="T80" fmla="*/ 499 w 499"/>
                <a:gd name="T81" fmla="*/ 60 h 223"/>
                <a:gd name="T82" fmla="*/ 485 w 499"/>
                <a:gd name="T83" fmla="*/ 21 h 223"/>
                <a:gd name="T84" fmla="*/ 470 w 499"/>
                <a:gd name="T85" fmla="*/ 3 h 223"/>
                <a:gd name="T86" fmla="*/ 462 w 499"/>
                <a:gd name="T87" fmla="*/ 2 h 223"/>
                <a:gd name="T88" fmla="*/ 452 w 499"/>
                <a:gd name="T89" fmla="*/ 8 h 223"/>
                <a:gd name="T90" fmla="*/ 416 w 499"/>
                <a:gd name="T91" fmla="*/ 49 h 223"/>
                <a:gd name="T92" fmla="*/ 356 w 499"/>
                <a:gd name="T93" fmla="*/ 132 h 223"/>
                <a:gd name="T94" fmla="*/ 339 w 499"/>
                <a:gd name="T95" fmla="*/ 145 h 223"/>
                <a:gd name="T96" fmla="*/ 326 w 499"/>
                <a:gd name="T97" fmla="*/ 148 h 223"/>
                <a:gd name="T98" fmla="*/ 300 w 499"/>
                <a:gd name="T99" fmla="*/ 143 h 223"/>
                <a:gd name="T100" fmla="*/ 189 w 499"/>
                <a:gd name="T101" fmla="*/ 83 h 223"/>
                <a:gd name="T102" fmla="*/ 164 w 499"/>
                <a:gd name="T103" fmla="*/ 72 h 223"/>
                <a:gd name="T104" fmla="*/ 145 w 499"/>
                <a:gd name="T105" fmla="*/ 74 h 223"/>
                <a:gd name="T106" fmla="*/ 136 w 499"/>
                <a:gd name="T107" fmla="*/ 73 h 223"/>
                <a:gd name="T108" fmla="*/ 119 w 499"/>
                <a:gd name="T109" fmla="*/ 58 h 223"/>
                <a:gd name="T110" fmla="*/ 71 w 499"/>
                <a:gd name="T111" fmla="*/ 7 h 223"/>
                <a:gd name="T112" fmla="*/ 53 w 499"/>
                <a:gd name="T113" fmla="*/ 0 h 2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499" h="223">
                  <a:moveTo>
                    <a:pt x="46" y="0"/>
                  </a:moveTo>
                  <a:lnTo>
                    <a:pt x="43" y="2"/>
                  </a:lnTo>
                  <a:lnTo>
                    <a:pt x="39" y="4"/>
                  </a:lnTo>
                  <a:lnTo>
                    <a:pt x="34" y="10"/>
                  </a:lnTo>
                  <a:lnTo>
                    <a:pt x="32" y="15"/>
                  </a:lnTo>
                  <a:lnTo>
                    <a:pt x="31" y="19"/>
                  </a:lnTo>
                  <a:lnTo>
                    <a:pt x="34" y="29"/>
                  </a:lnTo>
                  <a:lnTo>
                    <a:pt x="38" y="34"/>
                  </a:lnTo>
                  <a:lnTo>
                    <a:pt x="87" y="81"/>
                  </a:lnTo>
                  <a:lnTo>
                    <a:pt x="90" y="87"/>
                  </a:lnTo>
                  <a:lnTo>
                    <a:pt x="90" y="90"/>
                  </a:lnTo>
                  <a:lnTo>
                    <a:pt x="88" y="92"/>
                  </a:lnTo>
                  <a:lnTo>
                    <a:pt x="72" y="98"/>
                  </a:lnTo>
                  <a:lnTo>
                    <a:pt x="68" y="100"/>
                  </a:lnTo>
                  <a:lnTo>
                    <a:pt x="42" y="114"/>
                  </a:lnTo>
                  <a:lnTo>
                    <a:pt x="31" y="122"/>
                  </a:lnTo>
                  <a:lnTo>
                    <a:pt x="27" y="127"/>
                  </a:lnTo>
                  <a:lnTo>
                    <a:pt x="7" y="153"/>
                  </a:lnTo>
                  <a:lnTo>
                    <a:pt x="1" y="165"/>
                  </a:lnTo>
                  <a:lnTo>
                    <a:pt x="0" y="170"/>
                  </a:lnTo>
                  <a:lnTo>
                    <a:pt x="1" y="174"/>
                  </a:lnTo>
                  <a:lnTo>
                    <a:pt x="4" y="178"/>
                  </a:lnTo>
                  <a:lnTo>
                    <a:pt x="8" y="182"/>
                  </a:lnTo>
                  <a:lnTo>
                    <a:pt x="12" y="185"/>
                  </a:lnTo>
                  <a:lnTo>
                    <a:pt x="16" y="188"/>
                  </a:lnTo>
                  <a:lnTo>
                    <a:pt x="21" y="189"/>
                  </a:lnTo>
                  <a:lnTo>
                    <a:pt x="25" y="190"/>
                  </a:lnTo>
                  <a:lnTo>
                    <a:pt x="29" y="189"/>
                  </a:lnTo>
                  <a:lnTo>
                    <a:pt x="32" y="187"/>
                  </a:lnTo>
                  <a:lnTo>
                    <a:pt x="35" y="182"/>
                  </a:lnTo>
                  <a:lnTo>
                    <a:pt x="48" y="154"/>
                  </a:lnTo>
                  <a:lnTo>
                    <a:pt x="52" y="148"/>
                  </a:lnTo>
                  <a:lnTo>
                    <a:pt x="55" y="144"/>
                  </a:lnTo>
                  <a:lnTo>
                    <a:pt x="63" y="138"/>
                  </a:lnTo>
                  <a:lnTo>
                    <a:pt x="77" y="132"/>
                  </a:lnTo>
                  <a:lnTo>
                    <a:pt x="83" y="132"/>
                  </a:lnTo>
                  <a:lnTo>
                    <a:pt x="86" y="134"/>
                  </a:lnTo>
                  <a:lnTo>
                    <a:pt x="87" y="137"/>
                  </a:lnTo>
                  <a:lnTo>
                    <a:pt x="87" y="141"/>
                  </a:lnTo>
                  <a:lnTo>
                    <a:pt x="86" y="144"/>
                  </a:lnTo>
                  <a:lnTo>
                    <a:pt x="85" y="150"/>
                  </a:lnTo>
                  <a:lnTo>
                    <a:pt x="80" y="165"/>
                  </a:lnTo>
                  <a:lnTo>
                    <a:pt x="79" y="170"/>
                  </a:lnTo>
                  <a:lnTo>
                    <a:pt x="76" y="179"/>
                  </a:lnTo>
                  <a:lnTo>
                    <a:pt x="72" y="188"/>
                  </a:lnTo>
                  <a:lnTo>
                    <a:pt x="68" y="196"/>
                  </a:lnTo>
                  <a:lnTo>
                    <a:pt x="68" y="200"/>
                  </a:lnTo>
                  <a:lnTo>
                    <a:pt x="69" y="203"/>
                  </a:lnTo>
                  <a:lnTo>
                    <a:pt x="72" y="207"/>
                  </a:lnTo>
                  <a:lnTo>
                    <a:pt x="75" y="211"/>
                  </a:lnTo>
                  <a:lnTo>
                    <a:pt x="80" y="215"/>
                  </a:lnTo>
                  <a:lnTo>
                    <a:pt x="84" y="218"/>
                  </a:lnTo>
                  <a:lnTo>
                    <a:pt x="95" y="222"/>
                  </a:lnTo>
                  <a:lnTo>
                    <a:pt x="99" y="223"/>
                  </a:lnTo>
                  <a:lnTo>
                    <a:pt x="102" y="222"/>
                  </a:lnTo>
                  <a:lnTo>
                    <a:pt x="106" y="221"/>
                  </a:lnTo>
                  <a:lnTo>
                    <a:pt x="108" y="218"/>
                  </a:lnTo>
                  <a:lnTo>
                    <a:pt x="111" y="208"/>
                  </a:lnTo>
                  <a:lnTo>
                    <a:pt x="117" y="184"/>
                  </a:lnTo>
                  <a:lnTo>
                    <a:pt x="121" y="138"/>
                  </a:lnTo>
                  <a:lnTo>
                    <a:pt x="124" y="127"/>
                  </a:lnTo>
                  <a:lnTo>
                    <a:pt x="126" y="123"/>
                  </a:lnTo>
                  <a:lnTo>
                    <a:pt x="129" y="121"/>
                  </a:lnTo>
                  <a:lnTo>
                    <a:pt x="134" y="116"/>
                  </a:lnTo>
                  <a:lnTo>
                    <a:pt x="141" y="115"/>
                  </a:lnTo>
                  <a:lnTo>
                    <a:pt x="150" y="115"/>
                  </a:lnTo>
                  <a:lnTo>
                    <a:pt x="162" y="117"/>
                  </a:lnTo>
                  <a:lnTo>
                    <a:pt x="190" y="128"/>
                  </a:lnTo>
                  <a:lnTo>
                    <a:pt x="226" y="148"/>
                  </a:lnTo>
                  <a:lnTo>
                    <a:pt x="257" y="172"/>
                  </a:lnTo>
                  <a:lnTo>
                    <a:pt x="285" y="189"/>
                  </a:lnTo>
                  <a:lnTo>
                    <a:pt x="298" y="195"/>
                  </a:lnTo>
                  <a:lnTo>
                    <a:pt x="308" y="197"/>
                  </a:lnTo>
                  <a:lnTo>
                    <a:pt x="317" y="196"/>
                  </a:lnTo>
                  <a:lnTo>
                    <a:pt x="322" y="196"/>
                  </a:lnTo>
                  <a:lnTo>
                    <a:pt x="334" y="191"/>
                  </a:lnTo>
                  <a:lnTo>
                    <a:pt x="355" y="180"/>
                  </a:lnTo>
                  <a:lnTo>
                    <a:pt x="438" y="125"/>
                  </a:lnTo>
                  <a:lnTo>
                    <a:pt x="482" y="90"/>
                  </a:lnTo>
                  <a:lnTo>
                    <a:pt x="492" y="79"/>
                  </a:lnTo>
                  <a:lnTo>
                    <a:pt x="499" y="67"/>
                  </a:lnTo>
                  <a:lnTo>
                    <a:pt x="499" y="60"/>
                  </a:lnTo>
                  <a:lnTo>
                    <a:pt x="495" y="41"/>
                  </a:lnTo>
                  <a:lnTo>
                    <a:pt x="485" y="21"/>
                  </a:lnTo>
                  <a:lnTo>
                    <a:pt x="475" y="6"/>
                  </a:lnTo>
                  <a:lnTo>
                    <a:pt x="470" y="3"/>
                  </a:lnTo>
                  <a:lnTo>
                    <a:pt x="466" y="2"/>
                  </a:lnTo>
                  <a:lnTo>
                    <a:pt x="462" y="2"/>
                  </a:lnTo>
                  <a:lnTo>
                    <a:pt x="457" y="4"/>
                  </a:lnTo>
                  <a:lnTo>
                    <a:pt x="452" y="8"/>
                  </a:lnTo>
                  <a:lnTo>
                    <a:pt x="441" y="18"/>
                  </a:lnTo>
                  <a:lnTo>
                    <a:pt x="416" y="49"/>
                  </a:lnTo>
                  <a:lnTo>
                    <a:pt x="380" y="105"/>
                  </a:lnTo>
                  <a:lnTo>
                    <a:pt x="356" y="132"/>
                  </a:lnTo>
                  <a:lnTo>
                    <a:pt x="344" y="142"/>
                  </a:lnTo>
                  <a:lnTo>
                    <a:pt x="339" y="145"/>
                  </a:lnTo>
                  <a:lnTo>
                    <a:pt x="333" y="148"/>
                  </a:lnTo>
                  <a:lnTo>
                    <a:pt x="326" y="148"/>
                  </a:lnTo>
                  <a:lnTo>
                    <a:pt x="309" y="146"/>
                  </a:lnTo>
                  <a:lnTo>
                    <a:pt x="300" y="143"/>
                  </a:lnTo>
                  <a:lnTo>
                    <a:pt x="242" y="114"/>
                  </a:lnTo>
                  <a:lnTo>
                    <a:pt x="189" y="83"/>
                  </a:lnTo>
                  <a:lnTo>
                    <a:pt x="171" y="74"/>
                  </a:lnTo>
                  <a:lnTo>
                    <a:pt x="164" y="72"/>
                  </a:lnTo>
                  <a:lnTo>
                    <a:pt x="154" y="72"/>
                  </a:lnTo>
                  <a:lnTo>
                    <a:pt x="145" y="74"/>
                  </a:lnTo>
                  <a:lnTo>
                    <a:pt x="141" y="74"/>
                  </a:lnTo>
                  <a:lnTo>
                    <a:pt x="136" y="73"/>
                  </a:lnTo>
                  <a:lnTo>
                    <a:pt x="131" y="69"/>
                  </a:lnTo>
                  <a:lnTo>
                    <a:pt x="119" y="58"/>
                  </a:lnTo>
                  <a:lnTo>
                    <a:pt x="87" y="19"/>
                  </a:lnTo>
                  <a:lnTo>
                    <a:pt x="71" y="7"/>
                  </a:lnTo>
                  <a:lnTo>
                    <a:pt x="61" y="3"/>
                  </a:lnTo>
                  <a:lnTo>
                    <a:pt x="53" y="0"/>
                  </a:lnTo>
                  <a:lnTo>
                    <a:pt x="4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11"/>
            <p:cNvSpPr>
              <a:spLocks/>
            </p:cNvSpPr>
            <p:nvPr/>
          </p:nvSpPr>
          <p:spPr bwMode="auto">
            <a:xfrm>
              <a:off x="4322763" y="3849688"/>
              <a:ext cx="365125" cy="876300"/>
            </a:xfrm>
            <a:custGeom>
              <a:avLst/>
              <a:gdLst>
                <a:gd name="T0" fmla="*/ 167 w 230"/>
                <a:gd name="T1" fmla="*/ 198 h 552"/>
                <a:gd name="T2" fmla="*/ 143 w 230"/>
                <a:gd name="T3" fmla="*/ 127 h 552"/>
                <a:gd name="T4" fmla="*/ 74 w 230"/>
                <a:gd name="T5" fmla="*/ 14 h 552"/>
                <a:gd name="T6" fmla="*/ 54 w 230"/>
                <a:gd name="T7" fmla="*/ 0 h 552"/>
                <a:gd name="T8" fmla="*/ 38 w 230"/>
                <a:gd name="T9" fmla="*/ 3 h 552"/>
                <a:gd name="T10" fmla="*/ 15 w 230"/>
                <a:gd name="T11" fmla="*/ 16 h 552"/>
                <a:gd name="T12" fmla="*/ 3 w 230"/>
                <a:gd name="T13" fmla="*/ 32 h 552"/>
                <a:gd name="T14" fmla="*/ 0 w 230"/>
                <a:gd name="T15" fmla="*/ 52 h 552"/>
                <a:gd name="T16" fmla="*/ 11 w 230"/>
                <a:gd name="T17" fmla="*/ 96 h 552"/>
                <a:gd name="T18" fmla="*/ 25 w 230"/>
                <a:gd name="T19" fmla="*/ 119 h 552"/>
                <a:gd name="T20" fmla="*/ 84 w 230"/>
                <a:gd name="T21" fmla="*/ 176 h 552"/>
                <a:gd name="T22" fmla="*/ 103 w 230"/>
                <a:gd name="T23" fmla="*/ 215 h 552"/>
                <a:gd name="T24" fmla="*/ 104 w 230"/>
                <a:gd name="T25" fmla="*/ 236 h 552"/>
                <a:gd name="T26" fmla="*/ 81 w 230"/>
                <a:gd name="T27" fmla="*/ 290 h 552"/>
                <a:gd name="T28" fmla="*/ 55 w 230"/>
                <a:gd name="T29" fmla="*/ 342 h 552"/>
                <a:gd name="T30" fmla="*/ 10 w 230"/>
                <a:gd name="T31" fmla="*/ 483 h 552"/>
                <a:gd name="T32" fmla="*/ 11 w 230"/>
                <a:gd name="T33" fmla="*/ 514 h 552"/>
                <a:gd name="T34" fmla="*/ 20 w 230"/>
                <a:gd name="T35" fmla="*/ 526 h 552"/>
                <a:gd name="T36" fmla="*/ 38 w 230"/>
                <a:gd name="T37" fmla="*/ 531 h 552"/>
                <a:gd name="T38" fmla="*/ 100 w 230"/>
                <a:gd name="T39" fmla="*/ 523 h 552"/>
                <a:gd name="T40" fmla="*/ 132 w 230"/>
                <a:gd name="T41" fmla="*/ 527 h 552"/>
                <a:gd name="T42" fmla="*/ 182 w 230"/>
                <a:gd name="T43" fmla="*/ 550 h 552"/>
                <a:gd name="T44" fmla="*/ 201 w 230"/>
                <a:gd name="T45" fmla="*/ 552 h 552"/>
                <a:gd name="T46" fmla="*/ 209 w 230"/>
                <a:gd name="T47" fmla="*/ 550 h 552"/>
                <a:gd name="T48" fmla="*/ 226 w 230"/>
                <a:gd name="T49" fmla="*/ 534 h 552"/>
                <a:gd name="T50" fmla="*/ 230 w 230"/>
                <a:gd name="T51" fmla="*/ 518 h 552"/>
                <a:gd name="T52" fmla="*/ 224 w 230"/>
                <a:gd name="T53" fmla="*/ 510 h 552"/>
                <a:gd name="T54" fmla="*/ 200 w 230"/>
                <a:gd name="T55" fmla="*/ 497 h 552"/>
                <a:gd name="T56" fmla="*/ 135 w 230"/>
                <a:gd name="T57" fmla="*/ 484 h 552"/>
                <a:gd name="T58" fmla="*/ 71 w 230"/>
                <a:gd name="T59" fmla="*/ 484 h 552"/>
                <a:gd name="T60" fmla="*/ 64 w 230"/>
                <a:gd name="T61" fmla="*/ 480 h 552"/>
                <a:gd name="T62" fmla="*/ 57 w 230"/>
                <a:gd name="T63" fmla="*/ 465 h 552"/>
                <a:gd name="T64" fmla="*/ 62 w 230"/>
                <a:gd name="T65" fmla="*/ 421 h 552"/>
                <a:gd name="T66" fmla="*/ 74 w 230"/>
                <a:gd name="T67" fmla="*/ 389 h 552"/>
                <a:gd name="T68" fmla="*/ 162 w 230"/>
                <a:gd name="T69" fmla="*/ 267 h 552"/>
                <a:gd name="T70" fmla="*/ 170 w 230"/>
                <a:gd name="T71" fmla="*/ 235 h 5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230" h="552">
                  <a:moveTo>
                    <a:pt x="170" y="223"/>
                  </a:moveTo>
                  <a:lnTo>
                    <a:pt x="167" y="198"/>
                  </a:lnTo>
                  <a:lnTo>
                    <a:pt x="160" y="172"/>
                  </a:lnTo>
                  <a:lnTo>
                    <a:pt x="143" y="127"/>
                  </a:lnTo>
                  <a:lnTo>
                    <a:pt x="103" y="54"/>
                  </a:lnTo>
                  <a:lnTo>
                    <a:pt x="74" y="14"/>
                  </a:lnTo>
                  <a:lnTo>
                    <a:pt x="67" y="7"/>
                  </a:lnTo>
                  <a:lnTo>
                    <a:pt x="54" y="0"/>
                  </a:lnTo>
                  <a:lnTo>
                    <a:pt x="48" y="0"/>
                  </a:lnTo>
                  <a:lnTo>
                    <a:pt x="38" y="3"/>
                  </a:lnTo>
                  <a:lnTo>
                    <a:pt x="24" y="9"/>
                  </a:lnTo>
                  <a:lnTo>
                    <a:pt x="15" y="16"/>
                  </a:lnTo>
                  <a:lnTo>
                    <a:pt x="7" y="26"/>
                  </a:lnTo>
                  <a:lnTo>
                    <a:pt x="3" y="32"/>
                  </a:lnTo>
                  <a:lnTo>
                    <a:pt x="0" y="45"/>
                  </a:lnTo>
                  <a:lnTo>
                    <a:pt x="0" y="52"/>
                  </a:lnTo>
                  <a:lnTo>
                    <a:pt x="3" y="69"/>
                  </a:lnTo>
                  <a:lnTo>
                    <a:pt x="11" y="96"/>
                  </a:lnTo>
                  <a:lnTo>
                    <a:pt x="19" y="112"/>
                  </a:lnTo>
                  <a:lnTo>
                    <a:pt x="25" y="119"/>
                  </a:lnTo>
                  <a:lnTo>
                    <a:pt x="68" y="156"/>
                  </a:lnTo>
                  <a:lnTo>
                    <a:pt x="84" y="176"/>
                  </a:lnTo>
                  <a:lnTo>
                    <a:pt x="98" y="200"/>
                  </a:lnTo>
                  <a:lnTo>
                    <a:pt x="103" y="215"/>
                  </a:lnTo>
                  <a:lnTo>
                    <a:pt x="104" y="222"/>
                  </a:lnTo>
                  <a:lnTo>
                    <a:pt x="104" y="236"/>
                  </a:lnTo>
                  <a:lnTo>
                    <a:pt x="102" y="241"/>
                  </a:lnTo>
                  <a:lnTo>
                    <a:pt x="81" y="290"/>
                  </a:lnTo>
                  <a:lnTo>
                    <a:pt x="63" y="323"/>
                  </a:lnTo>
                  <a:lnTo>
                    <a:pt x="55" y="342"/>
                  </a:lnTo>
                  <a:lnTo>
                    <a:pt x="26" y="442"/>
                  </a:lnTo>
                  <a:lnTo>
                    <a:pt x="10" y="483"/>
                  </a:lnTo>
                  <a:lnTo>
                    <a:pt x="8" y="495"/>
                  </a:lnTo>
                  <a:lnTo>
                    <a:pt x="11" y="514"/>
                  </a:lnTo>
                  <a:lnTo>
                    <a:pt x="14" y="521"/>
                  </a:lnTo>
                  <a:lnTo>
                    <a:pt x="20" y="526"/>
                  </a:lnTo>
                  <a:lnTo>
                    <a:pt x="29" y="529"/>
                  </a:lnTo>
                  <a:lnTo>
                    <a:pt x="38" y="531"/>
                  </a:lnTo>
                  <a:lnTo>
                    <a:pt x="57" y="531"/>
                  </a:lnTo>
                  <a:lnTo>
                    <a:pt x="100" y="523"/>
                  </a:lnTo>
                  <a:lnTo>
                    <a:pt x="117" y="523"/>
                  </a:lnTo>
                  <a:lnTo>
                    <a:pt x="132" y="527"/>
                  </a:lnTo>
                  <a:lnTo>
                    <a:pt x="159" y="543"/>
                  </a:lnTo>
                  <a:lnTo>
                    <a:pt x="182" y="550"/>
                  </a:lnTo>
                  <a:lnTo>
                    <a:pt x="192" y="552"/>
                  </a:lnTo>
                  <a:lnTo>
                    <a:pt x="201" y="552"/>
                  </a:lnTo>
                  <a:lnTo>
                    <a:pt x="205" y="551"/>
                  </a:lnTo>
                  <a:lnTo>
                    <a:pt x="209" y="550"/>
                  </a:lnTo>
                  <a:lnTo>
                    <a:pt x="213" y="547"/>
                  </a:lnTo>
                  <a:lnTo>
                    <a:pt x="226" y="534"/>
                  </a:lnTo>
                  <a:lnTo>
                    <a:pt x="230" y="523"/>
                  </a:lnTo>
                  <a:lnTo>
                    <a:pt x="230" y="518"/>
                  </a:lnTo>
                  <a:lnTo>
                    <a:pt x="228" y="514"/>
                  </a:lnTo>
                  <a:lnTo>
                    <a:pt x="224" y="510"/>
                  </a:lnTo>
                  <a:lnTo>
                    <a:pt x="218" y="505"/>
                  </a:lnTo>
                  <a:lnTo>
                    <a:pt x="200" y="497"/>
                  </a:lnTo>
                  <a:lnTo>
                    <a:pt x="159" y="485"/>
                  </a:lnTo>
                  <a:lnTo>
                    <a:pt x="135" y="484"/>
                  </a:lnTo>
                  <a:lnTo>
                    <a:pt x="82" y="487"/>
                  </a:lnTo>
                  <a:lnTo>
                    <a:pt x="71" y="484"/>
                  </a:lnTo>
                  <a:lnTo>
                    <a:pt x="67" y="483"/>
                  </a:lnTo>
                  <a:lnTo>
                    <a:pt x="64" y="480"/>
                  </a:lnTo>
                  <a:lnTo>
                    <a:pt x="60" y="474"/>
                  </a:lnTo>
                  <a:lnTo>
                    <a:pt x="57" y="465"/>
                  </a:lnTo>
                  <a:lnTo>
                    <a:pt x="57" y="444"/>
                  </a:lnTo>
                  <a:lnTo>
                    <a:pt x="62" y="421"/>
                  </a:lnTo>
                  <a:lnTo>
                    <a:pt x="69" y="399"/>
                  </a:lnTo>
                  <a:lnTo>
                    <a:pt x="74" y="389"/>
                  </a:lnTo>
                  <a:lnTo>
                    <a:pt x="117" y="334"/>
                  </a:lnTo>
                  <a:lnTo>
                    <a:pt x="162" y="267"/>
                  </a:lnTo>
                  <a:lnTo>
                    <a:pt x="166" y="257"/>
                  </a:lnTo>
                  <a:lnTo>
                    <a:pt x="170" y="235"/>
                  </a:lnTo>
                  <a:lnTo>
                    <a:pt x="170" y="22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12"/>
            <p:cNvSpPr>
              <a:spLocks/>
            </p:cNvSpPr>
            <p:nvPr/>
          </p:nvSpPr>
          <p:spPr bwMode="auto">
            <a:xfrm>
              <a:off x="3937000" y="3859213"/>
              <a:ext cx="333375" cy="973137"/>
            </a:xfrm>
            <a:custGeom>
              <a:avLst/>
              <a:gdLst>
                <a:gd name="T0" fmla="*/ 95 w 210"/>
                <a:gd name="T1" fmla="*/ 91 h 613"/>
                <a:gd name="T2" fmla="*/ 69 w 210"/>
                <a:gd name="T3" fmla="*/ 167 h 613"/>
                <a:gd name="T4" fmla="*/ 61 w 210"/>
                <a:gd name="T5" fmla="*/ 277 h 613"/>
                <a:gd name="T6" fmla="*/ 83 w 210"/>
                <a:gd name="T7" fmla="*/ 349 h 613"/>
                <a:gd name="T8" fmla="*/ 134 w 210"/>
                <a:gd name="T9" fmla="*/ 450 h 613"/>
                <a:gd name="T10" fmla="*/ 135 w 210"/>
                <a:gd name="T11" fmla="*/ 491 h 613"/>
                <a:gd name="T12" fmla="*/ 125 w 210"/>
                <a:gd name="T13" fmla="*/ 508 h 613"/>
                <a:gd name="T14" fmla="*/ 105 w 210"/>
                <a:gd name="T15" fmla="*/ 521 h 613"/>
                <a:gd name="T16" fmla="*/ 26 w 210"/>
                <a:gd name="T17" fmla="*/ 556 h 613"/>
                <a:gd name="T18" fmla="*/ 1 w 210"/>
                <a:gd name="T19" fmla="*/ 577 h 613"/>
                <a:gd name="T20" fmla="*/ 0 w 210"/>
                <a:gd name="T21" fmla="*/ 587 h 613"/>
                <a:gd name="T22" fmla="*/ 3 w 210"/>
                <a:gd name="T23" fmla="*/ 596 h 613"/>
                <a:gd name="T24" fmla="*/ 10 w 210"/>
                <a:gd name="T25" fmla="*/ 603 h 613"/>
                <a:gd name="T26" fmla="*/ 27 w 210"/>
                <a:gd name="T27" fmla="*/ 612 h 613"/>
                <a:gd name="T28" fmla="*/ 45 w 210"/>
                <a:gd name="T29" fmla="*/ 613 h 613"/>
                <a:gd name="T30" fmla="*/ 63 w 210"/>
                <a:gd name="T31" fmla="*/ 608 h 613"/>
                <a:gd name="T32" fmla="*/ 74 w 210"/>
                <a:gd name="T33" fmla="*/ 599 h 613"/>
                <a:gd name="T34" fmla="*/ 106 w 210"/>
                <a:gd name="T35" fmla="*/ 560 h 613"/>
                <a:gd name="T36" fmla="*/ 148 w 210"/>
                <a:gd name="T37" fmla="*/ 546 h 613"/>
                <a:gd name="T38" fmla="*/ 169 w 210"/>
                <a:gd name="T39" fmla="*/ 537 h 613"/>
                <a:gd name="T40" fmla="*/ 181 w 210"/>
                <a:gd name="T41" fmla="*/ 522 h 613"/>
                <a:gd name="T42" fmla="*/ 182 w 210"/>
                <a:gd name="T43" fmla="*/ 507 h 613"/>
                <a:gd name="T44" fmla="*/ 116 w 210"/>
                <a:gd name="T45" fmla="*/ 270 h 613"/>
                <a:gd name="T46" fmla="*/ 117 w 210"/>
                <a:gd name="T47" fmla="*/ 241 h 613"/>
                <a:gd name="T48" fmla="*/ 169 w 210"/>
                <a:gd name="T49" fmla="*/ 123 h 613"/>
                <a:gd name="T50" fmla="*/ 207 w 210"/>
                <a:gd name="T51" fmla="*/ 59 h 613"/>
                <a:gd name="T52" fmla="*/ 210 w 210"/>
                <a:gd name="T53" fmla="*/ 40 h 613"/>
                <a:gd name="T54" fmla="*/ 199 w 210"/>
                <a:gd name="T55" fmla="*/ 13 h 613"/>
                <a:gd name="T56" fmla="*/ 191 w 210"/>
                <a:gd name="T57" fmla="*/ 3 h 613"/>
                <a:gd name="T58" fmla="*/ 182 w 210"/>
                <a:gd name="T59" fmla="*/ 0 h 613"/>
                <a:gd name="T60" fmla="*/ 170 w 210"/>
                <a:gd name="T61" fmla="*/ 1 h 613"/>
                <a:gd name="T62" fmla="*/ 155 w 210"/>
                <a:gd name="T63" fmla="*/ 6 h 613"/>
                <a:gd name="T64" fmla="*/ 127 w 210"/>
                <a:gd name="T65" fmla="*/ 34 h 6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10" h="613">
                  <a:moveTo>
                    <a:pt x="127" y="34"/>
                  </a:moveTo>
                  <a:lnTo>
                    <a:pt x="95" y="91"/>
                  </a:lnTo>
                  <a:lnTo>
                    <a:pt x="82" y="122"/>
                  </a:lnTo>
                  <a:lnTo>
                    <a:pt x="69" y="167"/>
                  </a:lnTo>
                  <a:lnTo>
                    <a:pt x="61" y="228"/>
                  </a:lnTo>
                  <a:lnTo>
                    <a:pt x="61" y="277"/>
                  </a:lnTo>
                  <a:lnTo>
                    <a:pt x="69" y="314"/>
                  </a:lnTo>
                  <a:lnTo>
                    <a:pt x="83" y="349"/>
                  </a:lnTo>
                  <a:lnTo>
                    <a:pt x="130" y="438"/>
                  </a:lnTo>
                  <a:lnTo>
                    <a:pt x="134" y="450"/>
                  </a:lnTo>
                  <a:lnTo>
                    <a:pt x="138" y="477"/>
                  </a:lnTo>
                  <a:lnTo>
                    <a:pt x="135" y="491"/>
                  </a:lnTo>
                  <a:lnTo>
                    <a:pt x="133" y="497"/>
                  </a:lnTo>
                  <a:lnTo>
                    <a:pt x="125" y="508"/>
                  </a:lnTo>
                  <a:lnTo>
                    <a:pt x="119" y="512"/>
                  </a:lnTo>
                  <a:lnTo>
                    <a:pt x="105" y="521"/>
                  </a:lnTo>
                  <a:lnTo>
                    <a:pt x="68" y="533"/>
                  </a:lnTo>
                  <a:lnTo>
                    <a:pt x="26" y="556"/>
                  </a:lnTo>
                  <a:lnTo>
                    <a:pt x="5" y="572"/>
                  </a:lnTo>
                  <a:lnTo>
                    <a:pt x="1" y="577"/>
                  </a:lnTo>
                  <a:lnTo>
                    <a:pt x="0" y="582"/>
                  </a:lnTo>
                  <a:lnTo>
                    <a:pt x="0" y="587"/>
                  </a:lnTo>
                  <a:lnTo>
                    <a:pt x="0" y="591"/>
                  </a:lnTo>
                  <a:lnTo>
                    <a:pt x="3" y="596"/>
                  </a:lnTo>
                  <a:lnTo>
                    <a:pt x="6" y="600"/>
                  </a:lnTo>
                  <a:lnTo>
                    <a:pt x="10" y="603"/>
                  </a:lnTo>
                  <a:lnTo>
                    <a:pt x="18" y="608"/>
                  </a:lnTo>
                  <a:lnTo>
                    <a:pt x="27" y="612"/>
                  </a:lnTo>
                  <a:lnTo>
                    <a:pt x="38" y="613"/>
                  </a:lnTo>
                  <a:lnTo>
                    <a:pt x="45" y="613"/>
                  </a:lnTo>
                  <a:lnTo>
                    <a:pt x="57" y="611"/>
                  </a:lnTo>
                  <a:lnTo>
                    <a:pt x="63" y="608"/>
                  </a:lnTo>
                  <a:lnTo>
                    <a:pt x="68" y="604"/>
                  </a:lnTo>
                  <a:lnTo>
                    <a:pt x="74" y="599"/>
                  </a:lnTo>
                  <a:lnTo>
                    <a:pt x="100" y="565"/>
                  </a:lnTo>
                  <a:lnTo>
                    <a:pt x="106" y="560"/>
                  </a:lnTo>
                  <a:lnTo>
                    <a:pt x="112" y="556"/>
                  </a:lnTo>
                  <a:lnTo>
                    <a:pt x="148" y="546"/>
                  </a:lnTo>
                  <a:lnTo>
                    <a:pt x="155" y="544"/>
                  </a:lnTo>
                  <a:lnTo>
                    <a:pt x="169" y="537"/>
                  </a:lnTo>
                  <a:lnTo>
                    <a:pt x="175" y="532"/>
                  </a:lnTo>
                  <a:lnTo>
                    <a:pt x="181" y="522"/>
                  </a:lnTo>
                  <a:lnTo>
                    <a:pt x="182" y="517"/>
                  </a:lnTo>
                  <a:lnTo>
                    <a:pt x="182" y="507"/>
                  </a:lnTo>
                  <a:lnTo>
                    <a:pt x="148" y="371"/>
                  </a:lnTo>
                  <a:lnTo>
                    <a:pt x="116" y="270"/>
                  </a:lnTo>
                  <a:lnTo>
                    <a:pt x="115" y="257"/>
                  </a:lnTo>
                  <a:lnTo>
                    <a:pt x="117" y="241"/>
                  </a:lnTo>
                  <a:lnTo>
                    <a:pt x="129" y="206"/>
                  </a:lnTo>
                  <a:lnTo>
                    <a:pt x="169" y="123"/>
                  </a:lnTo>
                  <a:lnTo>
                    <a:pt x="179" y="104"/>
                  </a:lnTo>
                  <a:lnTo>
                    <a:pt x="207" y="59"/>
                  </a:lnTo>
                  <a:lnTo>
                    <a:pt x="209" y="52"/>
                  </a:lnTo>
                  <a:lnTo>
                    <a:pt x="210" y="40"/>
                  </a:lnTo>
                  <a:lnTo>
                    <a:pt x="206" y="25"/>
                  </a:lnTo>
                  <a:lnTo>
                    <a:pt x="199" y="13"/>
                  </a:lnTo>
                  <a:lnTo>
                    <a:pt x="195" y="7"/>
                  </a:lnTo>
                  <a:lnTo>
                    <a:pt x="191" y="3"/>
                  </a:lnTo>
                  <a:lnTo>
                    <a:pt x="186" y="1"/>
                  </a:lnTo>
                  <a:lnTo>
                    <a:pt x="182" y="0"/>
                  </a:lnTo>
                  <a:lnTo>
                    <a:pt x="176" y="0"/>
                  </a:lnTo>
                  <a:lnTo>
                    <a:pt x="170" y="1"/>
                  </a:lnTo>
                  <a:lnTo>
                    <a:pt x="163" y="3"/>
                  </a:lnTo>
                  <a:lnTo>
                    <a:pt x="155" y="6"/>
                  </a:lnTo>
                  <a:lnTo>
                    <a:pt x="141" y="17"/>
                  </a:lnTo>
                  <a:lnTo>
                    <a:pt x="127" y="3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xmlns="" val="2940585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Federal Forms &amp; Fees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763000" cy="4525963"/>
          </a:xfrm>
        </p:spPr>
        <p:txBody>
          <a:bodyPr/>
          <a:lstStyle/>
          <a:p>
            <a:r>
              <a:rPr lang="en-US" dirty="0" smtClean="0"/>
              <a:t>Form Information</a:t>
            </a:r>
          </a:p>
          <a:p>
            <a:pPr indent="0">
              <a:spcAft>
                <a:spcPts val="1800"/>
              </a:spcAft>
              <a:buNone/>
            </a:pPr>
            <a:r>
              <a:rPr lang="en-US" sz="2400" dirty="0" smtClean="0">
                <a:hlinkClick r:id="rId2"/>
              </a:rPr>
              <a:t>http://www.irs.gov/charities/article/0,,</a:t>
            </a:r>
            <a:r>
              <a:rPr lang="en-US" sz="2400" dirty="0" smtClean="0">
                <a:hlinkClick r:id="rId2"/>
              </a:rPr>
              <a:t>id=96109,00.html</a:t>
            </a:r>
            <a:endParaRPr lang="en-US" sz="2400" dirty="0" smtClean="0"/>
          </a:p>
          <a:p>
            <a:pPr indent="0">
              <a:spcAft>
                <a:spcPts val="1800"/>
              </a:spcAft>
            </a:pPr>
            <a:r>
              <a:rPr lang="en-US" sz="2400" dirty="0" smtClean="0"/>
              <a:t> </a:t>
            </a:r>
            <a:r>
              <a:rPr lang="en-US" sz="2400" dirty="0" smtClean="0"/>
              <a:t>  </a:t>
            </a:r>
            <a:r>
              <a:rPr lang="en-US" dirty="0" smtClean="0"/>
              <a:t>Form</a:t>
            </a:r>
            <a:endParaRPr lang="en-US" dirty="0" smtClean="0"/>
          </a:p>
          <a:p>
            <a:pPr marL="0" indent="0">
              <a:spcAft>
                <a:spcPts val="1800"/>
              </a:spcAft>
              <a:buNone/>
            </a:pPr>
            <a:r>
              <a:rPr lang="en-US" sz="2400" dirty="0">
                <a:hlinkClick r:id="rId3"/>
              </a:rPr>
              <a:t>http://</a:t>
            </a:r>
            <a:r>
              <a:rPr lang="en-US" sz="2400" dirty="0" smtClean="0">
                <a:hlinkClick r:id="rId3"/>
              </a:rPr>
              <a:t>www.irs.gov/pub/irs-pdf/f1023.pdf</a:t>
            </a:r>
            <a:r>
              <a:rPr lang="en-US" sz="2400" dirty="0" smtClean="0"/>
              <a:t> </a:t>
            </a:r>
          </a:p>
          <a:p>
            <a:r>
              <a:rPr lang="en-US" dirty="0" smtClean="0"/>
              <a:t>Fees</a:t>
            </a:r>
          </a:p>
          <a:p>
            <a:pPr indent="0">
              <a:buNone/>
            </a:pPr>
            <a:r>
              <a:rPr lang="en-US" dirty="0" smtClean="0">
                <a:hlinkClick r:id="rId4"/>
              </a:rPr>
              <a:t>http://www.irs.gov/charities/article/0,,</a:t>
            </a:r>
            <a:r>
              <a:rPr lang="en-US" dirty="0" smtClean="0">
                <a:hlinkClick r:id="rId4"/>
              </a:rPr>
              <a:t>id=139504,00.html</a:t>
            </a:r>
            <a:r>
              <a:rPr lang="en-US" dirty="0" smtClean="0"/>
              <a:t>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3743303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3. Florida Tax Exemption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178968"/>
          </a:xfrm>
        </p:spPr>
        <p:txBody>
          <a:bodyPr/>
          <a:lstStyle/>
          <a:p>
            <a:pPr>
              <a:spcAft>
                <a:spcPts val="1800"/>
              </a:spcAft>
            </a:pPr>
            <a:r>
              <a:rPr lang="en-US" sz="3200" dirty="0" smtClean="0"/>
              <a:t>Consumer’s Certificate of Exemption</a:t>
            </a:r>
          </a:p>
          <a:p>
            <a:pPr lvl="1">
              <a:spcAft>
                <a:spcPts val="1800"/>
              </a:spcAft>
            </a:pPr>
            <a:r>
              <a:rPr lang="en-US" sz="2800" dirty="0" smtClean="0"/>
              <a:t>Must be 501(c)3</a:t>
            </a:r>
          </a:p>
          <a:p>
            <a:pPr lvl="1"/>
            <a:r>
              <a:rPr lang="en-US" sz="2800" dirty="0" smtClean="0"/>
              <a:t>Apply to the Florida Department </a:t>
            </a:r>
            <a:r>
              <a:rPr lang="en-US" sz="2800" dirty="0"/>
              <a:t>of </a:t>
            </a:r>
            <a:r>
              <a:rPr lang="en-US" sz="2800" dirty="0" smtClean="0"/>
              <a:t>Revenue</a:t>
            </a:r>
          </a:p>
          <a:p>
            <a:pPr marL="457200" lvl="1" indent="0">
              <a:buNone/>
            </a:pPr>
            <a:r>
              <a:rPr lang="en-US" sz="2800" dirty="0" smtClean="0">
                <a:hlinkClick r:id="rId2"/>
              </a:rPr>
              <a:t>http</a:t>
            </a:r>
            <a:r>
              <a:rPr lang="en-US" sz="2800" dirty="0">
                <a:hlinkClick r:id="rId2"/>
              </a:rPr>
              <a:t>://</a:t>
            </a:r>
            <a:r>
              <a:rPr lang="en-US" sz="2800" dirty="0" smtClean="0">
                <a:hlinkClick r:id="rId2"/>
              </a:rPr>
              <a:t>dor.myflorida.com/dor/forms/2003/dr5.pdf</a:t>
            </a:r>
          </a:p>
          <a:p>
            <a:pPr marL="457200" lvl="1" indent="0">
              <a:buNone/>
            </a:pPr>
            <a:r>
              <a:rPr lang="en-US" dirty="0" smtClean="0">
                <a:hlinkClick r:id="rId2"/>
              </a:rPr>
              <a:t>  </a:t>
            </a:r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  <a:p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24000" y="3962400"/>
            <a:ext cx="1359940" cy="23790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959922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04800"/>
            <a:ext cx="8686800" cy="12954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We’re Tax Exempt</a:t>
            </a:r>
            <a:br>
              <a:rPr lang="en-US" dirty="0" smtClean="0">
                <a:solidFill>
                  <a:schemeClr val="tx2"/>
                </a:solidFill>
              </a:rPr>
            </a:br>
            <a:r>
              <a:rPr lang="en-US" dirty="0" smtClean="0">
                <a:solidFill>
                  <a:schemeClr val="tx2"/>
                </a:solidFill>
              </a:rPr>
              <a:t>What are Our Tax Responsibilities?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419600"/>
          </a:xfrm>
        </p:spPr>
        <p:txBody>
          <a:bodyPr>
            <a:normAutofit/>
          </a:bodyPr>
          <a:lstStyle/>
          <a:p>
            <a:pPr>
              <a:spcAft>
                <a:spcPts val="1800"/>
              </a:spcAft>
            </a:pPr>
            <a:r>
              <a:rPr lang="en-US" sz="3200" dirty="0" smtClean="0"/>
              <a:t>Employment Taxes - compensated employees</a:t>
            </a:r>
          </a:p>
          <a:p>
            <a:pPr lvl="1">
              <a:spcAft>
                <a:spcPts val="1800"/>
              </a:spcAft>
            </a:pPr>
            <a:r>
              <a:rPr lang="en-US" sz="2800" dirty="0" smtClean="0"/>
              <a:t>Income</a:t>
            </a:r>
          </a:p>
          <a:p>
            <a:pPr lvl="1">
              <a:spcAft>
                <a:spcPts val="1800"/>
              </a:spcAft>
            </a:pPr>
            <a:r>
              <a:rPr lang="en-US" sz="2800" dirty="0" smtClean="0"/>
              <a:t>Social Securit</a:t>
            </a:r>
            <a:r>
              <a:rPr lang="en-US" sz="2800" dirty="0"/>
              <a:t>y</a:t>
            </a:r>
            <a:endParaRPr lang="en-US" sz="2800" dirty="0" smtClean="0"/>
          </a:p>
          <a:p>
            <a:pPr lvl="1">
              <a:spcAft>
                <a:spcPts val="1800"/>
              </a:spcAft>
            </a:pPr>
            <a:r>
              <a:rPr lang="en-US" sz="2800" dirty="0" smtClean="0"/>
              <a:t>Medicare</a:t>
            </a:r>
          </a:p>
          <a:p>
            <a:pPr lvl="1">
              <a:spcAft>
                <a:spcPts val="1800"/>
              </a:spcAft>
            </a:pPr>
            <a:r>
              <a:rPr lang="en-US" sz="2800" dirty="0" smtClean="0"/>
              <a:t>Other employment expenses </a:t>
            </a:r>
          </a:p>
          <a:p>
            <a:pPr lvl="1">
              <a:spcAft>
                <a:spcPts val="1800"/>
              </a:spcAft>
            </a:pPr>
            <a:r>
              <a:rPr lang="en-US" sz="2800" dirty="0" smtClean="0"/>
              <a:t>(See Non-Profit Employees &amp; Volunteers topic for more details)</a:t>
            </a:r>
          </a:p>
        </p:txBody>
      </p:sp>
    </p:spTree>
    <p:extLst>
      <p:ext uri="{BB962C8B-B14F-4D97-AF65-F5344CB8AC3E}">
        <p14:creationId xmlns:p14="http://schemas.microsoft.com/office/powerpoint/2010/main" xmlns="" val="1324048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ue fade">
  <a:themeElements>
    <a:clrScheme name="Custom 13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C00000"/>
      </a:hlink>
      <a:folHlink>
        <a:srgbClr val="800080"/>
      </a:folHlink>
    </a:clrScheme>
    <a:fontScheme name="Human">
      <a:majorFont>
        <a:latin typeface="Candara"/>
        <a:ea typeface=""/>
        <a:cs typeface=""/>
        <a:font script="Jpan" typeface="ＭＳ Ｐゴシック"/>
        <a:font script="Hang" typeface="HY견명조"/>
        <a:font script="Hans" typeface="华文新魏"/>
        <a:font script="Hant" typeface="新細明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andara"/>
        <a:ea typeface=""/>
        <a:cs typeface=""/>
        <a:font script="Jpan" typeface="ＭＳ Ｐゴシック"/>
        <a:font script="Hang" typeface="HY견명조"/>
        <a:font script="Hans" typeface="华文楷体"/>
        <a:font script="Hant" typeface="新細明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Human">
      <a:fillStyleLst>
        <a:solidFill>
          <a:schemeClr val="phClr"/>
        </a:solidFill>
        <a:gradFill>
          <a:gsLst>
            <a:gs pos="0">
              <a:schemeClr val="phClr">
                <a:tint val="30000"/>
                <a:satMod val="175000"/>
              </a:schemeClr>
            </a:gs>
            <a:gs pos="50000">
              <a:schemeClr val="phClr">
                <a:tint val="55000"/>
                <a:satMod val="200000"/>
              </a:schemeClr>
            </a:gs>
            <a:gs pos="70000">
              <a:schemeClr val="phClr">
                <a:tint val="70000"/>
                <a:satMod val="175000"/>
              </a:schemeClr>
            </a:gs>
            <a:gs pos="100000">
              <a:schemeClr val="phClr">
                <a:tint val="85000"/>
                <a:satMod val="175000"/>
              </a:schemeClr>
            </a:gs>
          </a:gsLst>
          <a:lin ang="8000000" scaled="1"/>
        </a:gradFill>
        <a:gradFill>
          <a:gsLst>
            <a:gs pos="0">
              <a:schemeClr val="phClr">
                <a:shade val="100000"/>
                <a:satMod val="140000"/>
              </a:schemeClr>
            </a:gs>
            <a:gs pos="40000">
              <a:schemeClr val="phClr">
                <a:shade val="65000"/>
                <a:satMod val="140000"/>
              </a:schemeClr>
            </a:gs>
            <a:gs pos="70000">
              <a:schemeClr val="phClr">
                <a:shade val="40000"/>
                <a:satMod val="115000"/>
              </a:schemeClr>
            </a:gs>
            <a:gs pos="100000">
              <a:schemeClr val="phClr">
                <a:shade val="20000"/>
                <a:satMod val="115000"/>
              </a:schemeClr>
            </a:gs>
          </a:gsLst>
          <a:lin ang="8000000" scaled="1"/>
        </a:gradFill>
      </a:fillStyleLst>
      <a:lnStyleLst>
        <a:ln w="5000" cap="rnd" cmpd="sng" algn="ctr">
          <a:solidFill>
            <a:schemeClr val="phClr"/>
          </a:solidFill>
          <a:prstDash val="solid"/>
        </a:ln>
        <a:ln w="12700" cap="rnd" cmpd="sng" algn="ctr">
          <a:solidFill>
            <a:schemeClr val="phClr"/>
          </a:solidFill>
          <a:prstDash val="solid"/>
        </a:ln>
        <a:ln w="2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9000" dist="25400" dir="9000000" rotWithShape="0">
              <a:srgbClr val="1A0000">
                <a:alpha val="35000"/>
              </a:srgbClr>
            </a:outerShdw>
          </a:effectLst>
        </a:effectStyle>
        <a:effectStyle>
          <a:effectLst>
            <a:outerShdw blurRad="39000" dist="25400" dir="9000000" rotWithShape="0">
              <a:srgbClr val="1A0000">
                <a:alpha val="40000"/>
              </a:srgbClr>
            </a:outerShdw>
          </a:effectLst>
        </a:effectStyle>
        <a:effectStyle>
          <a:effectLst>
            <a:outerShdw blurRad="39000" dist="25400" dir="90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brightRoom" dir="tr">
              <a:rot lat="0" lon="0" rev="3540000"/>
            </a:lightRig>
          </a:scene3d>
          <a:sp3d prstMaterial="matte">
            <a:bevelT w="190500" h="44450" prst="cross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275000"/>
              </a:schemeClr>
            </a:gs>
            <a:gs pos="3000">
              <a:schemeClr val="phClr">
                <a:tint val="87000"/>
                <a:satMod val="275000"/>
              </a:schemeClr>
            </a:gs>
            <a:gs pos="10000">
              <a:schemeClr val="phClr">
                <a:tint val="90000"/>
                <a:satMod val="275000"/>
              </a:schemeClr>
            </a:gs>
            <a:gs pos="70000">
              <a:schemeClr val="phClr">
                <a:shade val="38000"/>
                <a:satMod val="275000"/>
              </a:schemeClr>
            </a:gs>
            <a:gs pos="90000">
              <a:schemeClr val="phClr">
                <a:shade val="25000"/>
                <a:satMod val="300000"/>
              </a:schemeClr>
            </a:gs>
            <a:gs pos="100000">
              <a:schemeClr val="phClr">
                <a:shade val="22000"/>
                <a:satMod val="300000"/>
              </a:schemeClr>
            </a:gs>
          </a:gsLst>
          <a:path path="circle">
            <a:fillToRect l="60000" t="-3300" b="200000"/>
          </a:path>
        </a:gradFill>
        <a:gradFill rotWithShape="1">
          <a:gsLst>
            <a:gs pos="0">
              <a:schemeClr val="phClr">
                <a:tint val="57000"/>
                <a:satMod val="400000"/>
              </a:schemeClr>
            </a:gs>
            <a:gs pos="100000">
              <a:schemeClr val="phClr">
                <a:tint val="87000"/>
                <a:shade val="40000"/>
                <a:satMod val="5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Blue fade</Template>
  <TotalTime>2988</TotalTime>
  <Words>799</Words>
  <Application>Microsoft Office PowerPoint</Application>
  <PresentationFormat>On-screen Show (4:3)</PresentationFormat>
  <Paragraphs>150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Blue fade</vt:lpstr>
      <vt:lpstr>Tax Exempt Status</vt:lpstr>
      <vt:lpstr>What Does Tax Exempt Really Mean?</vt:lpstr>
      <vt:lpstr>Tax Exempt Status Begins With a Non-Profit Corporation</vt:lpstr>
      <vt:lpstr>Steps for Tax Exempt Status</vt:lpstr>
      <vt:lpstr>1. Forming a Non-Profit  Corporation In Florida</vt:lpstr>
      <vt:lpstr>2. Federal Tax Exemption 501(c)3</vt:lpstr>
      <vt:lpstr>Federal Forms &amp; Fees</vt:lpstr>
      <vt:lpstr>3. Florida Tax Exemption</vt:lpstr>
      <vt:lpstr>We’re Tax Exempt What are Our Tax Responsibilities?</vt:lpstr>
      <vt:lpstr>Florida Taxes</vt:lpstr>
      <vt:lpstr>Florida Sales Tax for Purchases</vt:lpstr>
      <vt:lpstr>Florida Tax for Sales</vt:lpstr>
      <vt:lpstr>Florida Use Tax </vt:lpstr>
      <vt:lpstr> Exempt Florida Use Tax for Purchases</vt:lpstr>
      <vt:lpstr>“Related” Non-Profit Income</vt:lpstr>
      <vt:lpstr>“Unrelated” Non-Profit Income</vt:lpstr>
      <vt:lpstr>Restrictions on 501(c)3 Corporations</vt:lpstr>
      <vt:lpstr>Reminders</vt:lpstr>
      <vt:lpstr>Other Topics in this Series</vt:lpstr>
      <vt:lpstr>This presentation provides information, not legal advice.</vt:lpstr>
    </vt:vector>
  </TitlesOfParts>
  <Company>Stetson University College of Law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Tax Exempt Status</dc:title>
  <dc:creator>Windows User</dc:creator>
  <cp:lastModifiedBy>Office of Information Technology</cp:lastModifiedBy>
  <cp:revision>51</cp:revision>
  <cp:lastPrinted>2011-10-02T15:18:47Z</cp:lastPrinted>
  <dcterms:created xsi:type="dcterms:W3CDTF">2011-09-28T11:26:16Z</dcterms:created>
  <dcterms:modified xsi:type="dcterms:W3CDTF">2011-10-04T20:51:09Z</dcterms:modified>
</cp:coreProperties>
</file>