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258" r:id="rId4"/>
    <p:sldId id="263" r:id="rId5"/>
    <p:sldId id="267" r:id="rId6"/>
    <p:sldId id="259" r:id="rId7"/>
    <p:sldId id="260" r:id="rId8"/>
    <p:sldId id="261" r:id="rId9"/>
    <p:sldId id="268" r:id="rId10"/>
    <p:sldId id="262"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5223CF-ADEA-EA4E-97B0-589EB9662270}" v="1" dt="2024-08-21T15:23:32.3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1"/>
    <p:restoredTop sz="94728"/>
  </p:normalViewPr>
  <p:slideViewPr>
    <p:cSldViewPr snapToGrid="0">
      <p:cViewPr varScale="1">
        <p:scale>
          <a:sx n="99" d="100"/>
          <a:sy n="99" d="100"/>
        </p:scale>
        <p:origin x="68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B74956-8A51-B444-8F6C-AEB7BC85CDE5}" type="datetimeFigureOut">
              <a:rPr lang="en-GB" smtClean="0"/>
              <a:t>06/11/2024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443A3C-C90E-8047-9F45-8AE8517F3346}" type="slidenum">
              <a:rPr lang="en-GB" smtClean="0"/>
              <a:t>‹#›</a:t>
            </a:fld>
            <a:endParaRPr lang="en-GB"/>
          </a:p>
        </p:txBody>
      </p:sp>
    </p:spTree>
    <p:extLst>
      <p:ext uri="{BB962C8B-B14F-4D97-AF65-F5344CB8AC3E}">
        <p14:creationId xmlns:p14="http://schemas.microsoft.com/office/powerpoint/2010/main" val="3103352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Feedback: Rearrange</a:t>
            </a:r>
          </a:p>
        </p:txBody>
      </p:sp>
      <p:sp>
        <p:nvSpPr>
          <p:cNvPr id="4" name="Slide Number Placeholder 3"/>
          <p:cNvSpPr>
            <a:spLocks noGrp="1"/>
          </p:cNvSpPr>
          <p:nvPr>
            <p:ph type="sldNum" sz="quarter" idx="5"/>
          </p:nvPr>
        </p:nvSpPr>
        <p:spPr/>
        <p:txBody>
          <a:bodyPr/>
          <a:lstStyle/>
          <a:p>
            <a:fld id="{BE443A3C-C90E-8047-9F45-8AE8517F3346}" type="slidenum">
              <a:rPr lang="en-GB" smtClean="0"/>
              <a:t>3</a:t>
            </a:fld>
            <a:endParaRPr lang="en-GB"/>
          </a:p>
        </p:txBody>
      </p:sp>
    </p:spTree>
    <p:extLst>
      <p:ext uri="{BB962C8B-B14F-4D97-AF65-F5344CB8AC3E}">
        <p14:creationId xmlns:p14="http://schemas.microsoft.com/office/powerpoint/2010/main" val="2337776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E443A3C-C90E-8047-9F45-8AE8517F3346}" type="slidenum">
              <a:rPr lang="en-GB" smtClean="0"/>
              <a:t>5</a:t>
            </a:fld>
            <a:endParaRPr lang="en-GB"/>
          </a:p>
        </p:txBody>
      </p:sp>
    </p:spTree>
    <p:extLst>
      <p:ext uri="{BB962C8B-B14F-4D97-AF65-F5344CB8AC3E}">
        <p14:creationId xmlns:p14="http://schemas.microsoft.com/office/powerpoint/2010/main" val="1117311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E443A3C-C90E-8047-9F45-8AE8517F3346}" type="slidenum">
              <a:rPr lang="en-GB" smtClean="0"/>
              <a:t>6</a:t>
            </a:fld>
            <a:endParaRPr lang="en-GB"/>
          </a:p>
        </p:txBody>
      </p:sp>
    </p:spTree>
    <p:extLst>
      <p:ext uri="{BB962C8B-B14F-4D97-AF65-F5344CB8AC3E}">
        <p14:creationId xmlns:p14="http://schemas.microsoft.com/office/powerpoint/2010/main" val="97591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E443A3C-C90E-8047-9F45-8AE8517F3346}" type="slidenum">
              <a:rPr lang="en-GB" smtClean="0"/>
              <a:t>7</a:t>
            </a:fld>
            <a:endParaRPr lang="en-GB"/>
          </a:p>
        </p:txBody>
      </p:sp>
    </p:spTree>
    <p:extLst>
      <p:ext uri="{BB962C8B-B14F-4D97-AF65-F5344CB8AC3E}">
        <p14:creationId xmlns:p14="http://schemas.microsoft.com/office/powerpoint/2010/main" val="1328878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E443A3C-C90E-8047-9F45-8AE8517F3346}" type="slidenum">
              <a:rPr lang="en-GB" smtClean="0"/>
              <a:t>8</a:t>
            </a:fld>
            <a:endParaRPr lang="en-GB"/>
          </a:p>
        </p:txBody>
      </p:sp>
    </p:spTree>
    <p:extLst>
      <p:ext uri="{BB962C8B-B14F-4D97-AF65-F5344CB8AC3E}">
        <p14:creationId xmlns:p14="http://schemas.microsoft.com/office/powerpoint/2010/main" val="1053097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E443A3C-C90E-8047-9F45-8AE8517F3346}" type="slidenum">
              <a:rPr lang="en-GB" smtClean="0"/>
              <a:t>10</a:t>
            </a:fld>
            <a:endParaRPr lang="en-GB"/>
          </a:p>
        </p:txBody>
      </p:sp>
    </p:spTree>
    <p:extLst>
      <p:ext uri="{BB962C8B-B14F-4D97-AF65-F5344CB8AC3E}">
        <p14:creationId xmlns:p14="http://schemas.microsoft.com/office/powerpoint/2010/main" val="2363060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E443A3C-C90E-8047-9F45-8AE8517F3346}" type="slidenum">
              <a:rPr lang="en-GB" smtClean="0"/>
              <a:t>11</a:t>
            </a:fld>
            <a:endParaRPr lang="en-GB"/>
          </a:p>
        </p:txBody>
      </p:sp>
    </p:spTree>
    <p:extLst>
      <p:ext uri="{BB962C8B-B14F-4D97-AF65-F5344CB8AC3E}">
        <p14:creationId xmlns:p14="http://schemas.microsoft.com/office/powerpoint/2010/main" val="974481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E2867-79E6-8410-D502-3D2CDA19A90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0304AC22-8761-FC86-D046-1E9B359F11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9C503B2F-A65A-49D1-EBF8-25B584C532BD}"/>
              </a:ext>
            </a:extLst>
          </p:cNvPr>
          <p:cNvSpPr>
            <a:spLocks noGrp="1"/>
          </p:cNvSpPr>
          <p:nvPr>
            <p:ph type="dt" sz="half" idx="10"/>
          </p:nvPr>
        </p:nvSpPr>
        <p:spPr/>
        <p:txBody>
          <a:bodyPr/>
          <a:lstStyle/>
          <a:p>
            <a:fld id="{A0F0773E-AA58-4641-ABF7-B81E3EB6A9CE}" type="datetimeFigureOut">
              <a:rPr lang="en-GB" smtClean="0"/>
              <a:t>06/11/2024</a:t>
            </a:fld>
            <a:endParaRPr lang="en-GB"/>
          </a:p>
        </p:txBody>
      </p:sp>
      <p:sp>
        <p:nvSpPr>
          <p:cNvPr id="5" name="Footer Placeholder 4">
            <a:extLst>
              <a:ext uri="{FF2B5EF4-FFF2-40B4-BE49-F238E27FC236}">
                <a16:creationId xmlns:a16="http://schemas.microsoft.com/office/drawing/2014/main" id="{28569D0D-70EB-08F7-D89D-F55F96F1D8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D45937-E1A5-7403-1A32-FF690B4ED65B}"/>
              </a:ext>
            </a:extLst>
          </p:cNvPr>
          <p:cNvSpPr>
            <a:spLocks noGrp="1"/>
          </p:cNvSpPr>
          <p:nvPr>
            <p:ph type="sldNum" sz="quarter" idx="12"/>
          </p:nvPr>
        </p:nvSpPr>
        <p:spPr/>
        <p:txBody>
          <a:bodyPr/>
          <a:lstStyle/>
          <a:p>
            <a:fld id="{983FA757-E129-BB42-882D-8DD6970CBE31}" type="slidenum">
              <a:rPr lang="en-GB" smtClean="0"/>
              <a:t>‹#›</a:t>
            </a:fld>
            <a:endParaRPr lang="en-GB"/>
          </a:p>
        </p:txBody>
      </p:sp>
    </p:spTree>
    <p:extLst>
      <p:ext uri="{BB962C8B-B14F-4D97-AF65-F5344CB8AC3E}">
        <p14:creationId xmlns:p14="http://schemas.microsoft.com/office/powerpoint/2010/main" val="4159723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F91EF-A71C-5375-2775-6C6A513D3DAF}"/>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3D74CC13-6292-B660-904F-8CF0523FBA1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7B2824F-4417-4944-BCEB-A602AF8EBA06}"/>
              </a:ext>
            </a:extLst>
          </p:cNvPr>
          <p:cNvSpPr>
            <a:spLocks noGrp="1"/>
          </p:cNvSpPr>
          <p:nvPr>
            <p:ph type="dt" sz="half" idx="10"/>
          </p:nvPr>
        </p:nvSpPr>
        <p:spPr/>
        <p:txBody>
          <a:bodyPr/>
          <a:lstStyle/>
          <a:p>
            <a:fld id="{A0F0773E-AA58-4641-ABF7-B81E3EB6A9CE}" type="datetimeFigureOut">
              <a:rPr lang="en-GB" smtClean="0"/>
              <a:t>06/11/2024</a:t>
            </a:fld>
            <a:endParaRPr lang="en-GB"/>
          </a:p>
        </p:txBody>
      </p:sp>
      <p:sp>
        <p:nvSpPr>
          <p:cNvPr id="5" name="Footer Placeholder 4">
            <a:extLst>
              <a:ext uri="{FF2B5EF4-FFF2-40B4-BE49-F238E27FC236}">
                <a16:creationId xmlns:a16="http://schemas.microsoft.com/office/drawing/2014/main" id="{2121FA80-22DF-1D46-184C-9CBDC8CDE3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A9A6EF-83CE-0EAB-1481-1970E6962723}"/>
              </a:ext>
            </a:extLst>
          </p:cNvPr>
          <p:cNvSpPr>
            <a:spLocks noGrp="1"/>
          </p:cNvSpPr>
          <p:nvPr>
            <p:ph type="sldNum" sz="quarter" idx="12"/>
          </p:nvPr>
        </p:nvSpPr>
        <p:spPr/>
        <p:txBody>
          <a:bodyPr/>
          <a:lstStyle/>
          <a:p>
            <a:fld id="{983FA757-E129-BB42-882D-8DD6970CBE31}" type="slidenum">
              <a:rPr lang="en-GB" smtClean="0"/>
              <a:t>‹#›</a:t>
            </a:fld>
            <a:endParaRPr lang="en-GB"/>
          </a:p>
        </p:txBody>
      </p:sp>
    </p:spTree>
    <p:extLst>
      <p:ext uri="{BB962C8B-B14F-4D97-AF65-F5344CB8AC3E}">
        <p14:creationId xmlns:p14="http://schemas.microsoft.com/office/powerpoint/2010/main" val="666190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61CFF3-81A5-0461-43BF-EFBE2DFBD1D2}"/>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DA04C413-16B6-037F-379A-875F8CF237D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AD3D9D6-C6B6-AF4D-CE52-E2C18CB12FEF}"/>
              </a:ext>
            </a:extLst>
          </p:cNvPr>
          <p:cNvSpPr>
            <a:spLocks noGrp="1"/>
          </p:cNvSpPr>
          <p:nvPr>
            <p:ph type="dt" sz="half" idx="10"/>
          </p:nvPr>
        </p:nvSpPr>
        <p:spPr/>
        <p:txBody>
          <a:bodyPr/>
          <a:lstStyle/>
          <a:p>
            <a:fld id="{A0F0773E-AA58-4641-ABF7-B81E3EB6A9CE}" type="datetimeFigureOut">
              <a:rPr lang="en-GB" smtClean="0"/>
              <a:t>06/11/2024</a:t>
            </a:fld>
            <a:endParaRPr lang="en-GB"/>
          </a:p>
        </p:txBody>
      </p:sp>
      <p:sp>
        <p:nvSpPr>
          <p:cNvPr id="5" name="Footer Placeholder 4">
            <a:extLst>
              <a:ext uri="{FF2B5EF4-FFF2-40B4-BE49-F238E27FC236}">
                <a16:creationId xmlns:a16="http://schemas.microsoft.com/office/drawing/2014/main" id="{16F8CF84-7BDE-88B9-885D-049EA7B94A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15795D-CD57-989C-D6A8-8066CC8CB3B5}"/>
              </a:ext>
            </a:extLst>
          </p:cNvPr>
          <p:cNvSpPr>
            <a:spLocks noGrp="1"/>
          </p:cNvSpPr>
          <p:nvPr>
            <p:ph type="sldNum" sz="quarter" idx="12"/>
          </p:nvPr>
        </p:nvSpPr>
        <p:spPr/>
        <p:txBody>
          <a:bodyPr/>
          <a:lstStyle/>
          <a:p>
            <a:fld id="{983FA757-E129-BB42-882D-8DD6970CBE31}" type="slidenum">
              <a:rPr lang="en-GB" smtClean="0"/>
              <a:t>‹#›</a:t>
            </a:fld>
            <a:endParaRPr lang="en-GB"/>
          </a:p>
        </p:txBody>
      </p:sp>
    </p:spTree>
    <p:extLst>
      <p:ext uri="{BB962C8B-B14F-4D97-AF65-F5344CB8AC3E}">
        <p14:creationId xmlns:p14="http://schemas.microsoft.com/office/powerpoint/2010/main" val="2818288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EA2AA-7C50-D51F-0057-1D9F5641AF11}"/>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DE62F86-705C-C99C-E8BA-0ED2C946937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506E530-E98E-25CB-1EF0-6973EDF028F1}"/>
              </a:ext>
            </a:extLst>
          </p:cNvPr>
          <p:cNvSpPr>
            <a:spLocks noGrp="1"/>
          </p:cNvSpPr>
          <p:nvPr>
            <p:ph type="dt" sz="half" idx="10"/>
          </p:nvPr>
        </p:nvSpPr>
        <p:spPr/>
        <p:txBody>
          <a:bodyPr/>
          <a:lstStyle/>
          <a:p>
            <a:fld id="{A0F0773E-AA58-4641-ABF7-B81E3EB6A9CE}" type="datetimeFigureOut">
              <a:rPr lang="en-GB" smtClean="0"/>
              <a:t>06/11/2024</a:t>
            </a:fld>
            <a:endParaRPr lang="en-GB"/>
          </a:p>
        </p:txBody>
      </p:sp>
      <p:sp>
        <p:nvSpPr>
          <p:cNvPr id="5" name="Footer Placeholder 4">
            <a:extLst>
              <a:ext uri="{FF2B5EF4-FFF2-40B4-BE49-F238E27FC236}">
                <a16:creationId xmlns:a16="http://schemas.microsoft.com/office/drawing/2014/main" id="{521512B9-D328-B5D2-6838-A733C7921C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5FF3C4-B1CE-7086-49E3-F223EAB0C2A5}"/>
              </a:ext>
            </a:extLst>
          </p:cNvPr>
          <p:cNvSpPr>
            <a:spLocks noGrp="1"/>
          </p:cNvSpPr>
          <p:nvPr>
            <p:ph type="sldNum" sz="quarter" idx="12"/>
          </p:nvPr>
        </p:nvSpPr>
        <p:spPr/>
        <p:txBody>
          <a:bodyPr/>
          <a:lstStyle/>
          <a:p>
            <a:fld id="{983FA757-E129-BB42-882D-8DD6970CBE31}" type="slidenum">
              <a:rPr lang="en-GB" smtClean="0"/>
              <a:t>‹#›</a:t>
            </a:fld>
            <a:endParaRPr lang="en-GB"/>
          </a:p>
        </p:txBody>
      </p:sp>
    </p:spTree>
    <p:extLst>
      <p:ext uri="{BB962C8B-B14F-4D97-AF65-F5344CB8AC3E}">
        <p14:creationId xmlns:p14="http://schemas.microsoft.com/office/powerpoint/2010/main" val="351357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9EBE1-7680-2DA8-06D8-9AE96B68B95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99C0F2AD-68DA-5587-5499-EBD5B8B8839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A1C826D-BAA3-A783-8538-7A36B37A0429}"/>
              </a:ext>
            </a:extLst>
          </p:cNvPr>
          <p:cNvSpPr>
            <a:spLocks noGrp="1"/>
          </p:cNvSpPr>
          <p:nvPr>
            <p:ph type="dt" sz="half" idx="10"/>
          </p:nvPr>
        </p:nvSpPr>
        <p:spPr/>
        <p:txBody>
          <a:bodyPr/>
          <a:lstStyle/>
          <a:p>
            <a:fld id="{A0F0773E-AA58-4641-ABF7-B81E3EB6A9CE}" type="datetimeFigureOut">
              <a:rPr lang="en-GB" smtClean="0"/>
              <a:t>06/11/2024</a:t>
            </a:fld>
            <a:endParaRPr lang="en-GB"/>
          </a:p>
        </p:txBody>
      </p:sp>
      <p:sp>
        <p:nvSpPr>
          <p:cNvPr id="5" name="Footer Placeholder 4">
            <a:extLst>
              <a:ext uri="{FF2B5EF4-FFF2-40B4-BE49-F238E27FC236}">
                <a16:creationId xmlns:a16="http://schemas.microsoft.com/office/drawing/2014/main" id="{14B869F3-0DD3-2895-4F52-BF9156D5F5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DFF0CF-87AC-0FD8-7681-F96D09B8138C}"/>
              </a:ext>
            </a:extLst>
          </p:cNvPr>
          <p:cNvSpPr>
            <a:spLocks noGrp="1"/>
          </p:cNvSpPr>
          <p:nvPr>
            <p:ph type="sldNum" sz="quarter" idx="12"/>
          </p:nvPr>
        </p:nvSpPr>
        <p:spPr/>
        <p:txBody>
          <a:bodyPr/>
          <a:lstStyle/>
          <a:p>
            <a:fld id="{983FA757-E129-BB42-882D-8DD6970CBE31}" type="slidenum">
              <a:rPr lang="en-GB" smtClean="0"/>
              <a:t>‹#›</a:t>
            </a:fld>
            <a:endParaRPr lang="en-GB"/>
          </a:p>
        </p:txBody>
      </p:sp>
    </p:spTree>
    <p:extLst>
      <p:ext uri="{BB962C8B-B14F-4D97-AF65-F5344CB8AC3E}">
        <p14:creationId xmlns:p14="http://schemas.microsoft.com/office/powerpoint/2010/main" val="49135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9E575-D6B6-5835-6597-DB81A1923C6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54FDC198-E244-9D67-5745-AA5A586072E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54920DA3-0D97-2749-0737-5E0168BF76A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E2A85CE7-0CA9-8D2A-3234-C2705CD2C80A}"/>
              </a:ext>
            </a:extLst>
          </p:cNvPr>
          <p:cNvSpPr>
            <a:spLocks noGrp="1"/>
          </p:cNvSpPr>
          <p:nvPr>
            <p:ph type="dt" sz="half" idx="10"/>
          </p:nvPr>
        </p:nvSpPr>
        <p:spPr/>
        <p:txBody>
          <a:bodyPr/>
          <a:lstStyle/>
          <a:p>
            <a:fld id="{A0F0773E-AA58-4641-ABF7-B81E3EB6A9CE}" type="datetimeFigureOut">
              <a:rPr lang="en-GB" smtClean="0"/>
              <a:t>06/11/2024</a:t>
            </a:fld>
            <a:endParaRPr lang="en-GB"/>
          </a:p>
        </p:txBody>
      </p:sp>
      <p:sp>
        <p:nvSpPr>
          <p:cNvPr id="6" name="Footer Placeholder 5">
            <a:extLst>
              <a:ext uri="{FF2B5EF4-FFF2-40B4-BE49-F238E27FC236}">
                <a16:creationId xmlns:a16="http://schemas.microsoft.com/office/drawing/2014/main" id="{B508E04B-5952-279D-FC24-9A6A1BBBDE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399C37-6144-7DAA-8E54-DCC74C5A8BEF}"/>
              </a:ext>
            </a:extLst>
          </p:cNvPr>
          <p:cNvSpPr>
            <a:spLocks noGrp="1"/>
          </p:cNvSpPr>
          <p:nvPr>
            <p:ph type="sldNum" sz="quarter" idx="12"/>
          </p:nvPr>
        </p:nvSpPr>
        <p:spPr/>
        <p:txBody>
          <a:bodyPr/>
          <a:lstStyle/>
          <a:p>
            <a:fld id="{983FA757-E129-BB42-882D-8DD6970CBE31}" type="slidenum">
              <a:rPr lang="en-GB" smtClean="0"/>
              <a:t>‹#›</a:t>
            </a:fld>
            <a:endParaRPr lang="en-GB"/>
          </a:p>
        </p:txBody>
      </p:sp>
    </p:spTree>
    <p:extLst>
      <p:ext uri="{BB962C8B-B14F-4D97-AF65-F5344CB8AC3E}">
        <p14:creationId xmlns:p14="http://schemas.microsoft.com/office/powerpoint/2010/main" val="3922939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CADAC-5695-15D9-0EBC-A0F8B5ED7C8E}"/>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7E6A3AB6-459D-926A-FFEC-F77B0859D3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D8ABEAB-CE92-E169-33D7-4D5DAEB1311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5FCB901-D083-E499-4D76-55E562DF6B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2B1E339-0027-8011-FCF4-E61F154C713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AF38E70A-D3EC-3517-1D1F-77209671434B}"/>
              </a:ext>
            </a:extLst>
          </p:cNvPr>
          <p:cNvSpPr>
            <a:spLocks noGrp="1"/>
          </p:cNvSpPr>
          <p:nvPr>
            <p:ph type="dt" sz="half" idx="10"/>
          </p:nvPr>
        </p:nvSpPr>
        <p:spPr/>
        <p:txBody>
          <a:bodyPr/>
          <a:lstStyle/>
          <a:p>
            <a:fld id="{A0F0773E-AA58-4641-ABF7-B81E3EB6A9CE}" type="datetimeFigureOut">
              <a:rPr lang="en-GB" smtClean="0"/>
              <a:t>06/11/2024</a:t>
            </a:fld>
            <a:endParaRPr lang="en-GB"/>
          </a:p>
        </p:txBody>
      </p:sp>
      <p:sp>
        <p:nvSpPr>
          <p:cNvPr id="8" name="Footer Placeholder 7">
            <a:extLst>
              <a:ext uri="{FF2B5EF4-FFF2-40B4-BE49-F238E27FC236}">
                <a16:creationId xmlns:a16="http://schemas.microsoft.com/office/drawing/2014/main" id="{E22D495F-2C2F-3CA0-6A35-A90B58C67EF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450612C-C6E1-96FF-4BF9-CB55C330CBB5}"/>
              </a:ext>
            </a:extLst>
          </p:cNvPr>
          <p:cNvSpPr>
            <a:spLocks noGrp="1"/>
          </p:cNvSpPr>
          <p:nvPr>
            <p:ph type="sldNum" sz="quarter" idx="12"/>
          </p:nvPr>
        </p:nvSpPr>
        <p:spPr/>
        <p:txBody>
          <a:bodyPr/>
          <a:lstStyle/>
          <a:p>
            <a:fld id="{983FA757-E129-BB42-882D-8DD6970CBE31}" type="slidenum">
              <a:rPr lang="en-GB" smtClean="0"/>
              <a:t>‹#›</a:t>
            </a:fld>
            <a:endParaRPr lang="en-GB"/>
          </a:p>
        </p:txBody>
      </p:sp>
    </p:spTree>
    <p:extLst>
      <p:ext uri="{BB962C8B-B14F-4D97-AF65-F5344CB8AC3E}">
        <p14:creationId xmlns:p14="http://schemas.microsoft.com/office/powerpoint/2010/main" val="664941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17276-EDB0-A7CC-A935-3B047C058A51}"/>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69335833-0078-B96D-3DBB-7B6B0CE01366}"/>
              </a:ext>
            </a:extLst>
          </p:cNvPr>
          <p:cNvSpPr>
            <a:spLocks noGrp="1"/>
          </p:cNvSpPr>
          <p:nvPr>
            <p:ph type="dt" sz="half" idx="10"/>
          </p:nvPr>
        </p:nvSpPr>
        <p:spPr/>
        <p:txBody>
          <a:bodyPr/>
          <a:lstStyle/>
          <a:p>
            <a:fld id="{A0F0773E-AA58-4641-ABF7-B81E3EB6A9CE}" type="datetimeFigureOut">
              <a:rPr lang="en-GB" smtClean="0"/>
              <a:t>06/11/2024</a:t>
            </a:fld>
            <a:endParaRPr lang="en-GB"/>
          </a:p>
        </p:txBody>
      </p:sp>
      <p:sp>
        <p:nvSpPr>
          <p:cNvPr id="4" name="Footer Placeholder 3">
            <a:extLst>
              <a:ext uri="{FF2B5EF4-FFF2-40B4-BE49-F238E27FC236}">
                <a16:creationId xmlns:a16="http://schemas.microsoft.com/office/drawing/2014/main" id="{52C025CF-8A2D-25F4-33D5-4F5EA0C0397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B6DFDD2-8FA8-A0E1-6610-7CF5E64727F4}"/>
              </a:ext>
            </a:extLst>
          </p:cNvPr>
          <p:cNvSpPr>
            <a:spLocks noGrp="1"/>
          </p:cNvSpPr>
          <p:nvPr>
            <p:ph type="sldNum" sz="quarter" idx="12"/>
          </p:nvPr>
        </p:nvSpPr>
        <p:spPr/>
        <p:txBody>
          <a:bodyPr/>
          <a:lstStyle/>
          <a:p>
            <a:fld id="{983FA757-E129-BB42-882D-8DD6970CBE31}" type="slidenum">
              <a:rPr lang="en-GB" smtClean="0"/>
              <a:t>‹#›</a:t>
            </a:fld>
            <a:endParaRPr lang="en-GB"/>
          </a:p>
        </p:txBody>
      </p:sp>
    </p:spTree>
    <p:extLst>
      <p:ext uri="{BB962C8B-B14F-4D97-AF65-F5344CB8AC3E}">
        <p14:creationId xmlns:p14="http://schemas.microsoft.com/office/powerpoint/2010/main" val="1341974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2165EC-60F0-604C-AE2C-058E75D6B85F}"/>
              </a:ext>
            </a:extLst>
          </p:cNvPr>
          <p:cNvSpPr>
            <a:spLocks noGrp="1"/>
          </p:cNvSpPr>
          <p:nvPr>
            <p:ph type="dt" sz="half" idx="10"/>
          </p:nvPr>
        </p:nvSpPr>
        <p:spPr/>
        <p:txBody>
          <a:bodyPr/>
          <a:lstStyle/>
          <a:p>
            <a:fld id="{A0F0773E-AA58-4641-ABF7-B81E3EB6A9CE}" type="datetimeFigureOut">
              <a:rPr lang="en-GB" smtClean="0"/>
              <a:t>06/11/2024</a:t>
            </a:fld>
            <a:endParaRPr lang="en-GB"/>
          </a:p>
        </p:txBody>
      </p:sp>
      <p:sp>
        <p:nvSpPr>
          <p:cNvPr id="3" name="Footer Placeholder 2">
            <a:extLst>
              <a:ext uri="{FF2B5EF4-FFF2-40B4-BE49-F238E27FC236}">
                <a16:creationId xmlns:a16="http://schemas.microsoft.com/office/drawing/2014/main" id="{05800B42-74D8-F714-76FC-5A50015C333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2014D80-53BA-453B-221F-FAA0C38D2F49}"/>
              </a:ext>
            </a:extLst>
          </p:cNvPr>
          <p:cNvSpPr>
            <a:spLocks noGrp="1"/>
          </p:cNvSpPr>
          <p:nvPr>
            <p:ph type="sldNum" sz="quarter" idx="12"/>
          </p:nvPr>
        </p:nvSpPr>
        <p:spPr/>
        <p:txBody>
          <a:bodyPr/>
          <a:lstStyle/>
          <a:p>
            <a:fld id="{983FA757-E129-BB42-882D-8DD6970CBE31}" type="slidenum">
              <a:rPr lang="en-GB" smtClean="0"/>
              <a:t>‹#›</a:t>
            </a:fld>
            <a:endParaRPr lang="en-GB"/>
          </a:p>
        </p:txBody>
      </p:sp>
    </p:spTree>
    <p:extLst>
      <p:ext uri="{BB962C8B-B14F-4D97-AF65-F5344CB8AC3E}">
        <p14:creationId xmlns:p14="http://schemas.microsoft.com/office/powerpoint/2010/main" val="334557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DA4FD-A91A-B4C2-56EA-A81360BB94A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F0C3BAAF-4343-9F0D-5B23-F31E5D3551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D2783DCA-69CD-F818-A851-D5CED7878B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B5AD078-EE82-70C7-19E0-2DDDDC0BB000}"/>
              </a:ext>
            </a:extLst>
          </p:cNvPr>
          <p:cNvSpPr>
            <a:spLocks noGrp="1"/>
          </p:cNvSpPr>
          <p:nvPr>
            <p:ph type="dt" sz="half" idx="10"/>
          </p:nvPr>
        </p:nvSpPr>
        <p:spPr/>
        <p:txBody>
          <a:bodyPr/>
          <a:lstStyle/>
          <a:p>
            <a:fld id="{A0F0773E-AA58-4641-ABF7-B81E3EB6A9CE}" type="datetimeFigureOut">
              <a:rPr lang="en-GB" smtClean="0"/>
              <a:t>06/11/2024</a:t>
            </a:fld>
            <a:endParaRPr lang="en-GB"/>
          </a:p>
        </p:txBody>
      </p:sp>
      <p:sp>
        <p:nvSpPr>
          <p:cNvPr id="6" name="Footer Placeholder 5">
            <a:extLst>
              <a:ext uri="{FF2B5EF4-FFF2-40B4-BE49-F238E27FC236}">
                <a16:creationId xmlns:a16="http://schemas.microsoft.com/office/drawing/2014/main" id="{269DC379-781D-19EB-03DD-E155780AE3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6C1E1F-9703-B016-7593-CCBF9C48FE7C}"/>
              </a:ext>
            </a:extLst>
          </p:cNvPr>
          <p:cNvSpPr>
            <a:spLocks noGrp="1"/>
          </p:cNvSpPr>
          <p:nvPr>
            <p:ph type="sldNum" sz="quarter" idx="12"/>
          </p:nvPr>
        </p:nvSpPr>
        <p:spPr/>
        <p:txBody>
          <a:bodyPr/>
          <a:lstStyle/>
          <a:p>
            <a:fld id="{983FA757-E129-BB42-882D-8DD6970CBE31}" type="slidenum">
              <a:rPr lang="en-GB" smtClean="0"/>
              <a:t>‹#›</a:t>
            </a:fld>
            <a:endParaRPr lang="en-GB"/>
          </a:p>
        </p:txBody>
      </p:sp>
    </p:spTree>
    <p:extLst>
      <p:ext uri="{BB962C8B-B14F-4D97-AF65-F5344CB8AC3E}">
        <p14:creationId xmlns:p14="http://schemas.microsoft.com/office/powerpoint/2010/main" val="3083974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031DC-C532-71B2-018A-6CA23A9068B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8438035B-51B6-6579-28A0-D00C409614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7C81CCC-1BB5-7202-1126-5B49B39422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7F22A84-0000-3914-AF59-BC2766F923A2}"/>
              </a:ext>
            </a:extLst>
          </p:cNvPr>
          <p:cNvSpPr>
            <a:spLocks noGrp="1"/>
          </p:cNvSpPr>
          <p:nvPr>
            <p:ph type="dt" sz="half" idx="10"/>
          </p:nvPr>
        </p:nvSpPr>
        <p:spPr/>
        <p:txBody>
          <a:bodyPr/>
          <a:lstStyle/>
          <a:p>
            <a:fld id="{A0F0773E-AA58-4641-ABF7-B81E3EB6A9CE}" type="datetimeFigureOut">
              <a:rPr lang="en-GB" smtClean="0"/>
              <a:t>06/11/2024</a:t>
            </a:fld>
            <a:endParaRPr lang="en-GB"/>
          </a:p>
        </p:txBody>
      </p:sp>
      <p:sp>
        <p:nvSpPr>
          <p:cNvPr id="6" name="Footer Placeholder 5">
            <a:extLst>
              <a:ext uri="{FF2B5EF4-FFF2-40B4-BE49-F238E27FC236}">
                <a16:creationId xmlns:a16="http://schemas.microsoft.com/office/drawing/2014/main" id="{C749A4F2-B0AF-D6D7-2CE1-81E75E79418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F44FB-A856-9CC3-20A2-C962D6603D94}"/>
              </a:ext>
            </a:extLst>
          </p:cNvPr>
          <p:cNvSpPr>
            <a:spLocks noGrp="1"/>
          </p:cNvSpPr>
          <p:nvPr>
            <p:ph type="sldNum" sz="quarter" idx="12"/>
          </p:nvPr>
        </p:nvSpPr>
        <p:spPr/>
        <p:txBody>
          <a:bodyPr/>
          <a:lstStyle/>
          <a:p>
            <a:fld id="{983FA757-E129-BB42-882D-8DD6970CBE31}" type="slidenum">
              <a:rPr lang="en-GB" smtClean="0"/>
              <a:t>‹#›</a:t>
            </a:fld>
            <a:endParaRPr lang="en-GB"/>
          </a:p>
        </p:txBody>
      </p:sp>
    </p:spTree>
    <p:extLst>
      <p:ext uri="{BB962C8B-B14F-4D97-AF65-F5344CB8AC3E}">
        <p14:creationId xmlns:p14="http://schemas.microsoft.com/office/powerpoint/2010/main" val="4037510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D33F94-CEEA-7459-2782-2AFBD07131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58A95921-7E80-A523-975B-E5341E960D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98C83E2-B851-73A7-BA0F-68CB3CF80C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0F0773E-AA58-4641-ABF7-B81E3EB6A9CE}" type="datetimeFigureOut">
              <a:rPr lang="en-GB" smtClean="0"/>
              <a:t>06/11/2024</a:t>
            </a:fld>
            <a:endParaRPr lang="en-GB"/>
          </a:p>
        </p:txBody>
      </p:sp>
      <p:sp>
        <p:nvSpPr>
          <p:cNvPr id="5" name="Footer Placeholder 4">
            <a:extLst>
              <a:ext uri="{FF2B5EF4-FFF2-40B4-BE49-F238E27FC236}">
                <a16:creationId xmlns:a16="http://schemas.microsoft.com/office/drawing/2014/main" id="{EA02AF6D-A573-0FCC-3746-6BE7056533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ED4E2CAF-9304-2DE7-4843-6679A1F158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83FA757-E129-BB42-882D-8DD6970CBE31}" type="slidenum">
              <a:rPr lang="en-GB" smtClean="0"/>
              <a:t>‹#›</a:t>
            </a:fld>
            <a:endParaRPr lang="en-GB"/>
          </a:p>
        </p:txBody>
      </p:sp>
    </p:spTree>
    <p:extLst>
      <p:ext uri="{BB962C8B-B14F-4D97-AF65-F5344CB8AC3E}">
        <p14:creationId xmlns:p14="http://schemas.microsoft.com/office/powerpoint/2010/main" val="3308244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jcpc.uk/cases/jcpc-2022-0066.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judicial.ky/general-public/licensed-attorney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f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fif"/><Relationship Id="rId2" Type="http://schemas.openxmlformats.org/officeDocument/2006/relationships/hyperlink" Target="https://www.judicial.ky/general-public/applying-for-civil-legal-ai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6" name="Rectangle 1045">
            <a:extLst>
              <a:ext uri="{FF2B5EF4-FFF2-40B4-BE49-F238E27FC236}">
                <a16:creationId xmlns:a16="http://schemas.microsoft.com/office/drawing/2014/main" id="{E18F6E8B-15ED-43C7-94BA-91549A651C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E6399D-21EA-71CD-C5BB-75F3433C8BC6}"/>
              </a:ext>
            </a:extLst>
          </p:cNvPr>
          <p:cNvSpPr>
            <a:spLocks noGrp="1"/>
          </p:cNvSpPr>
          <p:nvPr>
            <p:ph type="ctrTitle"/>
          </p:nvPr>
        </p:nvSpPr>
        <p:spPr>
          <a:xfrm>
            <a:off x="1113810" y="3023754"/>
            <a:ext cx="4900144" cy="2736965"/>
          </a:xfrm>
        </p:spPr>
        <p:txBody>
          <a:bodyPr anchor="t">
            <a:normAutofit/>
          </a:bodyPr>
          <a:lstStyle/>
          <a:p>
            <a:pPr algn="l"/>
            <a:r>
              <a:rPr lang="en-GB" sz="5400"/>
              <a:t>Cayman Islands</a:t>
            </a:r>
          </a:p>
        </p:txBody>
      </p:sp>
      <p:sp>
        <p:nvSpPr>
          <p:cNvPr id="3" name="Subtitle 2">
            <a:extLst>
              <a:ext uri="{FF2B5EF4-FFF2-40B4-BE49-F238E27FC236}">
                <a16:creationId xmlns:a16="http://schemas.microsoft.com/office/drawing/2014/main" id="{2E28B649-5C24-E3C5-C3EB-A63D442EC8E3}"/>
              </a:ext>
            </a:extLst>
          </p:cNvPr>
          <p:cNvSpPr>
            <a:spLocks noGrp="1"/>
          </p:cNvSpPr>
          <p:nvPr>
            <p:ph type="subTitle" idx="1"/>
          </p:nvPr>
        </p:nvSpPr>
        <p:spPr>
          <a:xfrm>
            <a:off x="1113809" y="1016076"/>
            <a:ext cx="4900143" cy="1709849"/>
          </a:xfrm>
        </p:spPr>
        <p:txBody>
          <a:bodyPr anchor="b">
            <a:normAutofit/>
          </a:bodyPr>
          <a:lstStyle/>
          <a:p>
            <a:pPr algn="l"/>
            <a:r>
              <a:rPr lang="en-GB" sz="2000" dirty="0"/>
              <a:t>© 2024</a:t>
            </a:r>
            <a:br>
              <a:rPr lang="en-GB" sz="2000" dirty="0"/>
            </a:br>
            <a:r>
              <a:rPr lang="en-GB" sz="2000" dirty="0"/>
              <a:t>D. McDaniel</a:t>
            </a:r>
            <a:br>
              <a:rPr lang="en-GB" sz="2000" dirty="0"/>
            </a:br>
            <a:r>
              <a:rPr lang="en-GB" sz="2000" dirty="0"/>
              <a:t>SUCOL - ICLP</a:t>
            </a:r>
          </a:p>
        </p:txBody>
      </p:sp>
      <p:grpSp>
        <p:nvGrpSpPr>
          <p:cNvPr id="1047" name="Group 1046">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048031"/>
            <a:ext cx="731521" cy="673460"/>
            <a:chOff x="3940602" y="308034"/>
            <a:chExt cx="2116791" cy="3428999"/>
          </a:xfrm>
          <a:solidFill>
            <a:schemeClr val="accent4"/>
          </a:solidFill>
        </p:grpSpPr>
        <p:sp>
          <p:nvSpPr>
            <p:cNvPr id="1048" name="Rectangle 1047">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9" name="Rectangle 1048">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0" name="Rectangle 1049">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1" name="Rectangle 1050">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2" name="Rectangle 1051">
            <a:extLst>
              <a:ext uri="{FF2B5EF4-FFF2-40B4-BE49-F238E27FC236}">
                <a16:creationId xmlns:a16="http://schemas.microsoft.com/office/drawing/2014/main" id="{B089A89A-1E9C-4761-9DFF-53C275FBF8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0" y="257770"/>
            <a:ext cx="4837176" cy="297996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A map of the cayman islands&#10;&#10;Description automatically generated">
            <a:extLst>
              <a:ext uri="{FF2B5EF4-FFF2-40B4-BE49-F238E27FC236}">
                <a16:creationId xmlns:a16="http://schemas.microsoft.com/office/drawing/2014/main" id="{1B924FD8-6BCD-AD83-C117-0862F287DD2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733034" y="471748"/>
            <a:ext cx="3087105" cy="2552007"/>
          </a:xfrm>
          <a:prstGeom prst="rect">
            <a:avLst/>
          </a:prstGeom>
          <a:noFill/>
          <a:extLst>
            <a:ext uri="{909E8E84-426E-40DD-AFC4-6F175D3DCCD1}">
              <a14:hiddenFill xmlns:a14="http://schemas.microsoft.com/office/drawing/2010/main">
                <a:solidFill>
                  <a:srgbClr val="FFFFFF"/>
                </a:solidFill>
              </a14:hiddenFill>
            </a:ext>
          </a:extLst>
        </p:spPr>
      </p:pic>
      <p:sp>
        <p:nvSpPr>
          <p:cNvPr id="1053" name="Rectangle 1052">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0" y="3462252"/>
            <a:ext cx="4837176" cy="297996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A flag with a red white and blue flag with a green and blue flag with a red star and a green frog on it&#10;&#10;Description automatically generated">
            <a:extLst>
              <a:ext uri="{FF2B5EF4-FFF2-40B4-BE49-F238E27FC236}">
                <a16:creationId xmlns:a16="http://schemas.microsoft.com/office/drawing/2014/main" id="{97293003-D939-D427-99DA-ACB42C0DB46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114162" y="3871021"/>
            <a:ext cx="4324849" cy="2162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5907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8E297-292F-D676-8CCE-40E600DD09A6}"/>
              </a:ext>
            </a:extLst>
          </p:cNvPr>
          <p:cNvSpPr>
            <a:spLocks noGrp="1"/>
          </p:cNvSpPr>
          <p:nvPr>
            <p:ph type="title"/>
          </p:nvPr>
        </p:nvSpPr>
        <p:spPr>
          <a:xfrm>
            <a:off x="838200" y="0"/>
            <a:ext cx="10515600" cy="983974"/>
          </a:xfrm>
        </p:spPr>
        <p:txBody>
          <a:bodyPr/>
          <a:lstStyle/>
          <a:p>
            <a:r>
              <a:rPr lang="en-GB" dirty="0"/>
              <a:t>Legal Aid</a:t>
            </a:r>
          </a:p>
        </p:txBody>
      </p:sp>
      <p:sp>
        <p:nvSpPr>
          <p:cNvPr id="3" name="Content Placeholder 2">
            <a:extLst>
              <a:ext uri="{FF2B5EF4-FFF2-40B4-BE49-F238E27FC236}">
                <a16:creationId xmlns:a16="http://schemas.microsoft.com/office/drawing/2014/main" id="{72A20A52-4934-40D1-6C3B-54AB6FEC4F04}"/>
              </a:ext>
            </a:extLst>
          </p:cNvPr>
          <p:cNvSpPr>
            <a:spLocks noGrp="1"/>
          </p:cNvSpPr>
          <p:nvPr>
            <p:ph idx="1"/>
          </p:nvPr>
        </p:nvSpPr>
        <p:spPr>
          <a:xfrm>
            <a:off x="838200" y="1093304"/>
            <a:ext cx="10515600" cy="5933661"/>
          </a:xfrm>
          <a:noFill/>
        </p:spPr>
        <p:txBody>
          <a:bodyPr>
            <a:normAutofit fontScale="92500" lnSpcReduction="20000"/>
          </a:bodyPr>
          <a:lstStyle/>
          <a:p>
            <a:pPr algn="l"/>
            <a:endParaRPr lang="en-GB" i="0" dirty="0">
              <a:solidFill>
                <a:srgbClr val="424242"/>
              </a:solidFill>
              <a:effectLst/>
            </a:endParaRPr>
          </a:p>
          <a:p>
            <a:pPr algn="l"/>
            <a:r>
              <a:rPr lang="en-GB" i="0" dirty="0">
                <a:solidFill>
                  <a:srgbClr val="424242"/>
                </a:solidFill>
                <a:effectLst/>
              </a:rPr>
              <a:t>All applicants mus</a:t>
            </a:r>
            <a:r>
              <a:rPr lang="en-GB" dirty="0">
                <a:solidFill>
                  <a:srgbClr val="424242"/>
                </a:solidFill>
              </a:rPr>
              <a:t>t complete an application form and a statement of means. </a:t>
            </a:r>
          </a:p>
          <a:p>
            <a:pPr algn="l"/>
            <a:r>
              <a:rPr lang="en-GB" i="0" dirty="0">
                <a:solidFill>
                  <a:srgbClr val="424242"/>
                </a:solidFill>
                <a:effectLst/>
              </a:rPr>
              <a:t>Applicants will be interviewed by the Legal Aid Officer.</a:t>
            </a:r>
          </a:p>
          <a:p>
            <a:pPr algn="l"/>
            <a:r>
              <a:rPr lang="en-GB" i="0" dirty="0">
                <a:solidFill>
                  <a:srgbClr val="424242"/>
                </a:solidFill>
                <a:effectLst/>
              </a:rPr>
              <a:t>The Legal Aid Officer verifies finances, assets, and expenses.</a:t>
            </a:r>
          </a:p>
          <a:p>
            <a:pPr lvl="1"/>
            <a:r>
              <a:rPr lang="en-GB" i="0" dirty="0">
                <a:solidFill>
                  <a:srgbClr val="424242"/>
                </a:solidFill>
                <a:effectLst/>
              </a:rPr>
              <a:t>Where relevant, proof of earnings and bank accounts will be requested.</a:t>
            </a:r>
          </a:p>
          <a:p>
            <a:pPr lvl="1"/>
            <a:r>
              <a:rPr lang="en-GB" i="0" dirty="0">
                <a:solidFill>
                  <a:srgbClr val="424242"/>
                </a:solidFill>
                <a:effectLst/>
              </a:rPr>
              <a:t>In civil cases the applicant should be able to describe the nature of the proceeding; for example, debt, property dispute, personal injury claim. Copies of any relevant documents, such as medical reports or contracts will be required.</a:t>
            </a:r>
          </a:p>
          <a:p>
            <a:pPr lvl="1"/>
            <a:r>
              <a:rPr lang="en-GB" i="0" dirty="0">
                <a:solidFill>
                  <a:srgbClr val="424242"/>
                </a:solidFill>
                <a:effectLst/>
              </a:rPr>
              <a:t>In divorce cases a history of the marriage such as length of marriage, when separated, children, reason for separation, any violence, value of matrimonial property. If violence is involved a copy of police reports will be required where applicable.</a:t>
            </a:r>
          </a:p>
          <a:p>
            <a:pPr lvl="1"/>
            <a:r>
              <a:rPr lang="en-GB" i="0" dirty="0">
                <a:solidFill>
                  <a:srgbClr val="424242"/>
                </a:solidFill>
                <a:effectLst/>
              </a:rPr>
              <a:t>In Youth Court cases, the parent will be questioned as to his/her earnings.</a:t>
            </a:r>
          </a:p>
          <a:p>
            <a:pPr lvl="1"/>
            <a:r>
              <a:rPr lang="en-GB" i="0" dirty="0">
                <a:solidFill>
                  <a:srgbClr val="424242"/>
                </a:solidFill>
                <a:effectLst/>
              </a:rPr>
              <a:t>If documents have been requested no further action will be taken until these documents are provided.</a:t>
            </a:r>
          </a:p>
          <a:p>
            <a:pPr algn="l"/>
            <a:r>
              <a:rPr lang="en-GB" i="0" dirty="0">
                <a:solidFill>
                  <a:srgbClr val="424242"/>
                </a:solidFill>
                <a:effectLst/>
              </a:rPr>
              <a:t>Legal Aid for Divorce is limited</a:t>
            </a:r>
            <a:r>
              <a:rPr lang="en-GB" i="0" dirty="0">
                <a:solidFill>
                  <a:srgbClr val="424242"/>
                </a:solidFill>
                <a:effectLst/>
                <a:highlight>
                  <a:srgbClr val="FFFFFF"/>
                </a:highlight>
              </a:rPr>
              <a:t>.</a:t>
            </a:r>
          </a:p>
          <a:p>
            <a:pPr algn="l"/>
            <a:r>
              <a:rPr lang="en-GB" dirty="0">
                <a:solidFill>
                  <a:srgbClr val="424242"/>
                </a:solidFill>
                <a:highlight>
                  <a:srgbClr val="FFFFFF"/>
                </a:highlight>
              </a:rPr>
              <a:t>A parent may apply for legal aid on behalf of an accused child. </a:t>
            </a:r>
            <a:endParaRPr lang="en-GB" i="0" dirty="0">
              <a:solidFill>
                <a:srgbClr val="424242"/>
              </a:solidFill>
              <a:effectLst/>
              <a:highlight>
                <a:srgbClr val="FFFFFF"/>
              </a:highlight>
            </a:endParaRPr>
          </a:p>
          <a:p>
            <a:pPr algn="l"/>
            <a:endParaRPr lang="en-GB" i="0" dirty="0">
              <a:solidFill>
                <a:srgbClr val="424242"/>
              </a:solidFill>
              <a:effectLst/>
              <a:highlight>
                <a:srgbClr val="FFFFFF"/>
              </a:highlight>
            </a:endParaRPr>
          </a:p>
          <a:p>
            <a:endParaRPr lang="en-GB" dirty="0"/>
          </a:p>
        </p:txBody>
      </p:sp>
      <p:pic>
        <p:nvPicPr>
          <p:cNvPr id="7" name="Picture 6" descr="A yellow text on a white background&#10;&#10;Description automatically generated">
            <a:extLst>
              <a:ext uri="{FF2B5EF4-FFF2-40B4-BE49-F238E27FC236}">
                <a16:creationId xmlns:a16="http://schemas.microsoft.com/office/drawing/2014/main" id="{B1083B4E-F8EB-0002-E198-3F572D15D9EF}"/>
              </a:ext>
            </a:extLst>
          </p:cNvPr>
          <p:cNvPicPr>
            <a:picLocks noChangeAspect="1"/>
          </p:cNvPicPr>
          <p:nvPr/>
        </p:nvPicPr>
        <p:blipFill>
          <a:blip r:embed="rId3"/>
          <a:stretch>
            <a:fillRect/>
          </a:stretch>
        </p:blipFill>
        <p:spPr>
          <a:xfrm>
            <a:off x="5645243" y="140804"/>
            <a:ext cx="4048125" cy="952500"/>
          </a:xfrm>
          <a:prstGeom prst="rect">
            <a:avLst/>
          </a:prstGeom>
          <a:gradFill flip="none" rotWithShape="1">
            <a:gsLst>
              <a:gs pos="0">
                <a:schemeClr val="accent2">
                  <a:lumMod val="50000"/>
                </a:schemeClr>
              </a:gs>
              <a:gs pos="97000">
                <a:srgbClr val="C00000"/>
              </a:gs>
              <a:gs pos="83000">
                <a:schemeClr val="accent1">
                  <a:lumMod val="45000"/>
                  <a:lumOff val="55000"/>
                </a:schemeClr>
              </a:gs>
              <a:gs pos="100000">
                <a:schemeClr val="accent1">
                  <a:lumMod val="30000"/>
                  <a:lumOff val="70000"/>
                </a:schemeClr>
              </a:gs>
            </a:gsLst>
            <a:path path="shape">
              <a:fillToRect l="50000" t="50000" r="50000" b="50000"/>
            </a:path>
            <a:tileRect/>
          </a:gradFill>
        </p:spPr>
      </p:pic>
    </p:spTree>
    <p:extLst>
      <p:ext uri="{BB962C8B-B14F-4D97-AF65-F5344CB8AC3E}">
        <p14:creationId xmlns:p14="http://schemas.microsoft.com/office/powerpoint/2010/main" val="4213650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B4522-E460-1616-5CC6-0877987F0648}"/>
              </a:ext>
            </a:extLst>
          </p:cNvPr>
          <p:cNvSpPr>
            <a:spLocks noGrp="1"/>
          </p:cNvSpPr>
          <p:nvPr>
            <p:ph type="title"/>
          </p:nvPr>
        </p:nvSpPr>
        <p:spPr/>
        <p:txBody>
          <a:bodyPr/>
          <a:lstStyle/>
          <a:p>
            <a:r>
              <a:rPr lang="en-GB" dirty="0"/>
              <a:t>Legal News</a:t>
            </a:r>
          </a:p>
        </p:txBody>
      </p:sp>
      <p:sp>
        <p:nvSpPr>
          <p:cNvPr id="3" name="Content Placeholder 2">
            <a:extLst>
              <a:ext uri="{FF2B5EF4-FFF2-40B4-BE49-F238E27FC236}">
                <a16:creationId xmlns:a16="http://schemas.microsoft.com/office/drawing/2014/main" id="{728ED564-E3EC-6A78-1D77-95081683CB7B}"/>
              </a:ext>
            </a:extLst>
          </p:cNvPr>
          <p:cNvSpPr>
            <a:spLocks noGrp="1"/>
          </p:cNvSpPr>
          <p:nvPr>
            <p:ph idx="1"/>
          </p:nvPr>
        </p:nvSpPr>
        <p:spPr>
          <a:xfrm>
            <a:off x="838200" y="1825624"/>
            <a:ext cx="10515600" cy="5032375"/>
          </a:xfrm>
          <a:solidFill>
            <a:schemeClr val="bg1"/>
          </a:solidFill>
        </p:spPr>
        <p:txBody>
          <a:bodyPr>
            <a:normAutofit lnSpcReduction="10000"/>
          </a:bodyPr>
          <a:lstStyle/>
          <a:p>
            <a:r>
              <a:rPr lang="en-GB" dirty="0"/>
              <a:t>Justin </a:t>
            </a:r>
            <a:r>
              <a:rPr lang="en-GB" dirty="0" err="1"/>
              <a:t>Ramoon</a:t>
            </a:r>
            <a:r>
              <a:rPr lang="en-GB" dirty="0"/>
              <a:t> v. Governor of the Cayman</a:t>
            </a:r>
          </a:p>
          <a:p>
            <a:pPr lvl="1"/>
            <a:r>
              <a:rPr lang="en-GB" dirty="0"/>
              <a:t>The JCPC ruled that the Cayman courts do not have jurisdiction to conduct a closed material procedure without legislation to that effect. “Today, the Privy Council have determined that it is “…simply not open to [the courts] to invent a CMP for the Cayman Islands.” The Board explained that due to the inherent unfairness of CMPs to individuals, Parliament is better placed to “…assess the policy considerations relating to the necessity for such a procedure…and to make detailed procedural rules to regulate the procedure.” Dismissing the Respondents’ request to strike out the claim, the Board held that the claim should now proceed to trial, solely on the basis of the material which the Respondents were willing to disclose.” </a:t>
            </a:r>
          </a:p>
          <a:p>
            <a:pPr marL="457200" lvl="1" indent="0">
              <a:buNone/>
            </a:pPr>
            <a:endParaRPr lang="en-GB" dirty="0"/>
          </a:p>
          <a:p>
            <a:pPr lvl="1"/>
            <a:r>
              <a:rPr lang="en-GB" dirty="0">
                <a:hlinkClick r:id="rId3"/>
              </a:rPr>
              <a:t>https://www.jcpc.uk/cases/jcpc-2022-0066.html</a:t>
            </a:r>
            <a:r>
              <a:rPr lang="en-GB" dirty="0"/>
              <a:t>, https://</a:t>
            </a:r>
            <a:r>
              <a:rPr lang="en-GB" dirty="0" err="1"/>
              <a:t>deathpenaltyproject.org</a:t>
            </a:r>
            <a:r>
              <a:rPr lang="en-GB" dirty="0"/>
              <a:t>/privy-council-refuses-to-allow-cayman-government-to-hold-secret-hearings-in-prisoner-transfer-case/</a:t>
            </a:r>
          </a:p>
        </p:txBody>
      </p:sp>
      <p:pic>
        <p:nvPicPr>
          <p:cNvPr id="5" name="Picture 4" descr="A newspaper with a cup of coffee and glasses&#10;&#10;Description automatically generated">
            <a:extLst>
              <a:ext uri="{FF2B5EF4-FFF2-40B4-BE49-F238E27FC236}">
                <a16:creationId xmlns:a16="http://schemas.microsoft.com/office/drawing/2014/main" id="{3F2AD9C7-6B87-92C6-B3ED-D5A967510673}"/>
              </a:ext>
            </a:extLst>
          </p:cNvPr>
          <p:cNvPicPr>
            <a:picLocks noChangeAspect="1"/>
          </p:cNvPicPr>
          <p:nvPr/>
        </p:nvPicPr>
        <p:blipFill>
          <a:blip r:embed="rId4"/>
          <a:stretch>
            <a:fillRect/>
          </a:stretch>
        </p:blipFill>
        <p:spPr>
          <a:xfrm>
            <a:off x="9277350" y="56356"/>
            <a:ext cx="2914650" cy="1943100"/>
          </a:xfrm>
          <a:prstGeom prst="rect">
            <a:avLst/>
          </a:prstGeom>
        </p:spPr>
      </p:pic>
    </p:spTree>
    <p:extLst>
      <p:ext uri="{BB962C8B-B14F-4D97-AF65-F5344CB8AC3E}">
        <p14:creationId xmlns:p14="http://schemas.microsoft.com/office/powerpoint/2010/main" val="4210105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C2A1A-F9FC-DA63-803D-BD33C882A8A3}"/>
              </a:ext>
            </a:extLst>
          </p:cNvPr>
          <p:cNvSpPr>
            <a:spLocks noGrp="1"/>
          </p:cNvSpPr>
          <p:nvPr>
            <p:ph type="title"/>
          </p:nvPr>
        </p:nvSpPr>
        <p:spPr/>
        <p:txBody>
          <a:bodyPr/>
          <a:lstStyle/>
          <a:p>
            <a:r>
              <a:rPr lang="en-GB" dirty="0"/>
              <a:t>Overview</a:t>
            </a:r>
          </a:p>
        </p:txBody>
      </p:sp>
      <p:sp>
        <p:nvSpPr>
          <p:cNvPr id="3" name="Content Placeholder 2">
            <a:extLst>
              <a:ext uri="{FF2B5EF4-FFF2-40B4-BE49-F238E27FC236}">
                <a16:creationId xmlns:a16="http://schemas.microsoft.com/office/drawing/2014/main" id="{3F563ACA-4EB2-6DFD-7C83-81E47D982939}"/>
              </a:ext>
            </a:extLst>
          </p:cNvPr>
          <p:cNvSpPr>
            <a:spLocks noGrp="1"/>
          </p:cNvSpPr>
          <p:nvPr>
            <p:ph idx="1"/>
          </p:nvPr>
        </p:nvSpPr>
        <p:spPr/>
        <p:txBody>
          <a:bodyPr>
            <a:normAutofit fontScale="92500"/>
          </a:bodyPr>
          <a:lstStyle/>
          <a:p>
            <a:r>
              <a:rPr lang="en-GB" dirty="0"/>
              <a:t>Cayman Islands is an island group and overseas territory of the United Kingdom in the Caribbean Sea, comprised of Grand Cayman, Little Cayman, and Cayman </a:t>
            </a:r>
            <a:r>
              <a:rPr lang="en-GB" dirty="0" err="1"/>
              <a:t>Brac</a:t>
            </a:r>
            <a:r>
              <a:rPr lang="en-GB" dirty="0"/>
              <a:t>, situated about 180 miles northwest of Jamaica. The capital is George Town, on Grand Cayman. </a:t>
            </a:r>
          </a:p>
          <a:p>
            <a:r>
              <a:rPr lang="en-GB" dirty="0"/>
              <a:t>The population as of 2024 is 76,100. The official language is English. </a:t>
            </a:r>
          </a:p>
          <a:p>
            <a:r>
              <a:rPr lang="en-GB" dirty="0"/>
              <a:t>According to the Cayman Islands Judicial Administration there are 1152 Licensed Attorneys. (</a:t>
            </a:r>
            <a:r>
              <a:rPr lang="en-GB" dirty="0">
                <a:hlinkClick r:id="rId2"/>
              </a:rPr>
              <a:t>https://www.judicial.ky/general-public/licensed-attorneys</a:t>
            </a:r>
            <a:r>
              <a:rPr lang="en-GB" dirty="0"/>
              <a:t>)</a:t>
            </a:r>
          </a:p>
          <a:p>
            <a:r>
              <a:rPr lang="en-GB" dirty="0"/>
              <a:t>Lawyers can specialize in areas such as civil law, criminal justice, and immigration services. </a:t>
            </a:r>
          </a:p>
        </p:txBody>
      </p:sp>
      <p:pic>
        <p:nvPicPr>
          <p:cNvPr id="5" name="Picture 4" descr="A logo with a graphic design and text&#10;&#10;Description automatically generated">
            <a:extLst>
              <a:ext uri="{FF2B5EF4-FFF2-40B4-BE49-F238E27FC236}">
                <a16:creationId xmlns:a16="http://schemas.microsoft.com/office/drawing/2014/main" id="{87B27673-18F3-3E50-DB3A-513D20C1767B}"/>
              </a:ext>
            </a:extLst>
          </p:cNvPr>
          <p:cNvPicPr>
            <a:picLocks noChangeAspect="1"/>
          </p:cNvPicPr>
          <p:nvPr/>
        </p:nvPicPr>
        <p:blipFill>
          <a:blip r:embed="rId3"/>
          <a:stretch>
            <a:fillRect/>
          </a:stretch>
        </p:blipFill>
        <p:spPr>
          <a:xfrm>
            <a:off x="10286456" y="34925"/>
            <a:ext cx="1790700" cy="1790700"/>
          </a:xfrm>
          <a:prstGeom prst="rect">
            <a:avLst/>
          </a:prstGeom>
        </p:spPr>
      </p:pic>
    </p:spTree>
    <p:extLst>
      <p:ext uri="{BB962C8B-B14F-4D97-AF65-F5344CB8AC3E}">
        <p14:creationId xmlns:p14="http://schemas.microsoft.com/office/powerpoint/2010/main" val="4181908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4073E-448F-12B2-474D-476813B61062}"/>
              </a:ext>
            </a:extLst>
          </p:cNvPr>
          <p:cNvSpPr>
            <a:spLocks noGrp="1"/>
          </p:cNvSpPr>
          <p:nvPr>
            <p:ph type="title"/>
          </p:nvPr>
        </p:nvSpPr>
        <p:spPr>
          <a:xfrm>
            <a:off x="838200" y="1"/>
            <a:ext cx="10515600" cy="894522"/>
          </a:xfrm>
        </p:spPr>
        <p:txBody>
          <a:bodyPr>
            <a:normAutofit/>
          </a:bodyPr>
          <a:lstStyle/>
          <a:p>
            <a:r>
              <a:rPr lang="en-GB" dirty="0"/>
              <a:t>Education</a:t>
            </a:r>
          </a:p>
        </p:txBody>
      </p:sp>
      <p:sp>
        <p:nvSpPr>
          <p:cNvPr id="3" name="Content Placeholder 2">
            <a:extLst>
              <a:ext uri="{FF2B5EF4-FFF2-40B4-BE49-F238E27FC236}">
                <a16:creationId xmlns:a16="http://schemas.microsoft.com/office/drawing/2014/main" id="{47808F56-556F-3B3C-9AFC-6BB8073965B0}"/>
              </a:ext>
            </a:extLst>
          </p:cNvPr>
          <p:cNvSpPr>
            <a:spLocks noGrp="1"/>
          </p:cNvSpPr>
          <p:nvPr>
            <p:ph idx="1"/>
          </p:nvPr>
        </p:nvSpPr>
        <p:spPr>
          <a:xfrm>
            <a:off x="296091" y="1663337"/>
            <a:ext cx="11469189" cy="5065454"/>
          </a:xfrm>
        </p:spPr>
        <p:txBody>
          <a:bodyPr>
            <a:normAutofit fontScale="77500" lnSpcReduction="20000"/>
          </a:bodyPr>
          <a:lstStyle/>
          <a:p>
            <a:r>
              <a:rPr lang="en-GB" b="0" i="0" dirty="0">
                <a:solidFill>
                  <a:srgbClr val="1A1A1A"/>
                </a:solidFill>
                <a:effectLst/>
                <a:highlight>
                  <a:srgbClr val="FFFFFF"/>
                </a:highlight>
              </a:rPr>
              <a:t>Education is compulsory for children between ages 5 and 16 and is provided free in government primary schools. The government also operates three secondary schools. Institutions of higher education are the International College of the Cayman Islands (1970), the University College of the Cayman Islands (1975; formerly Community College of the Cayman Islands), and the Cayman Islands Law School (1982), all located in George Town.</a:t>
            </a:r>
          </a:p>
          <a:p>
            <a:pPr algn="l"/>
            <a:r>
              <a:rPr lang="en-GB" b="0" i="0" dirty="0">
                <a:solidFill>
                  <a:srgbClr val="333333"/>
                </a:solidFill>
                <a:effectLst/>
                <a:highlight>
                  <a:srgbClr val="F9F9F9"/>
                </a:highlight>
              </a:rPr>
              <a:t>Caymanian students have the option to go to a Government school (it is decided by catchment area) or a private school. If a Caymanian chooses to send their child to a Government primary or high school, then the Government has an obligation to educate that child from the age of five to 17. All three Government high schools end at Year 11 (age 16), but because the Government mandates that education is compulsory to Year 12 (or the age of 17), all children who go through the Government school system will officially be </a:t>
            </a:r>
            <a:r>
              <a:rPr lang="en-GB" b="0" i="0" dirty="0" err="1">
                <a:solidFill>
                  <a:srgbClr val="333333"/>
                </a:solidFill>
                <a:effectLst/>
                <a:highlight>
                  <a:srgbClr val="F9F9F9"/>
                </a:highlight>
              </a:rPr>
              <a:t>enroled</a:t>
            </a:r>
            <a:r>
              <a:rPr lang="en-GB" b="0" i="0" dirty="0">
                <a:solidFill>
                  <a:srgbClr val="333333"/>
                </a:solidFill>
                <a:effectLst/>
                <a:highlight>
                  <a:srgbClr val="F9F9F9"/>
                </a:highlight>
              </a:rPr>
              <a:t> in the</a:t>
            </a:r>
            <a:r>
              <a:rPr lang="en-GB" b="1" i="0" dirty="0">
                <a:solidFill>
                  <a:srgbClr val="333333"/>
                </a:solidFill>
                <a:effectLst/>
                <a:highlight>
                  <a:srgbClr val="F9F9F9"/>
                </a:highlight>
              </a:rPr>
              <a:t> </a:t>
            </a:r>
            <a:r>
              <a:rPr lang="en-GB" i="0" dirty="0">
                <a:solidFill>
                  <a:srgbClr val="333333"/>
                </a:solidFill>
                <a:effectLst/>
                <a:highlight>
                  <a:srgbClr val="F9F9F9"/>
                </a:highlight>
              </a:rPr>
              <a:t>Cayman Islands Further Education Centre (CIFEC) </a:t>
            </a:r>
            <a:r>
              <a:rPr lang="en-GB" b="0" i="0" dirty="0">
                <a:solidFill>
                  <a:srgbClr val="333333"/>
                </a:solidFill>
                <a:effectLst/>
                <a:highlight>
                  <a:srgbClr val="F9F9F9"/>
                </a:highlight>
              </a:rPr>
              <a:t>for Year 12 where they can take CXCs, GCSEs or a BTEC work experience programme.</a:t>
            </a:r>
          </a:p>
          <a:p>
            <a:pPr algn="l"/>
            <a:r>
              <a:rPr lang="en-GB" b="0" i="0" dirty="0">
                <a:solidFill>
                  <a:srgbClr val="333333"/>
                </a:solidFill>
                <a:effectLst/>
                <a:highlight>
                  <a:srgbClr val="F9F9F9"/>
                </a:highlight>
              </a:rPr>
              <a:t>However, if your child wants to go to a private school (overseas or in Cayman) so that they can get sufficient external exams (SATs, A Levels, APs or BTECs) to get into an overseas university, then their move must be approved by the Director of Education Services (DES) and they will be given what is called 'Dual Entry'. Without this designation, their previous time at a Government high school will not apply to their graduation criteria.</a:t>
            </a:r>
          </a:p>
          <a:p>
            <a:endParaRPr lang="en-GB" dirty="0"/>
          </a:p>
        </p:txBody>
      </p:sp>
      <p:pic>
        <p:nvPicPr>
          <p:cNvPr id="5" name="Picture 4" descr="A black text on a white background&#10;&#10;Description automatically generated">
            <a:extLst>
              <a:ext uri="{FF2B5EF4-FFF2-40B4-BE49-F238E27FC236}">
                <a16:creationId xmlns:a16="http://schemas.microsoft.com/office/drawing/2014/main" id="{7B47E37C-4279-3964-DD0A-DF57CB01CB11}"/>
              </a:ext>
            </a:extLst>
          </p:cNvPr>
          <p:cNvPicPr>
            <a:picLocks noChangeAspect="1"/>
          </p:cNvPicPr>
          <p:nvPr/>
        </p:nvPicPr>
        <p:blipFill>
          <a:blip r:embed="rId3"/>
          <a:stretch>
            <a:fillRect/>
          </a:stretch>
        </p:blipFill>
        <p:spPr>
          <a:xfrm>
            <a:off x="8117205" y="265873"/>
            <a:ext cx="3648075" cy="1257300"/>
          </a:xfrm>
          <a:prstGeom prst="rect">
            <a:avLst/>
          </a:prstGeom>
        </p:spPr>
      </p:pic>
    </p:spTree>
    <p:extLst>
      <p:ext uri="{BB962C8B-B14F-4D97-AF65-F5344CB8AC3E}">
        <p14:creationId xmlns:p14="http://schemas.microsoft.com/office/powerpoint/2010/main" val="4065273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D13CC36-B950-4F02-9BAF-9A7EB26739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F2E2428-58BA-458D-AA54-05502E63F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748215" cy="6857999"/>
          </a:xfrm>
          <a:custGeom>
            <a:avLst/>
            <a:gdLst>
              <a:gd name="connsiteX0" fmla="*/ 0 w 9024730"/>
              <a:gd name="connsiteY0" fmla="*/ 0 h 6857999"/>
              <a:gd name="connsiteX1" fmla="*/ 9024730 w 9024730"/>
              <a:gd name="connsiteY1" fmla="*/ 0 h 6857999"/>
              <a:gd name="connsiteX2" fmla="*/ 9024730 w 9024730"/>
              <a:gd name="connsiteY2" fmla="*/ 2 h 6857999"/>
              <a:gd name="connsiteX3" fmla="*/ 8447016 w 9024730"/>
              <a:gd name="connsiteY3" fmla="*/ 2 h 6857999"/>
              <a:gd name="connsiteX4" fmla="*/ 8441214 w 9024730"/>
              <a:gd name="connsiteY4" fmla="*/ 14562 h 6857999"/>
              <a:gd name="connsiteX5" fmla="*/ 8445389 w 9024730"/>
              <a:gd name="connsiteY5" fmla="*/ 59077 h 6857999"/>
              <a:gd name="connsiteX6" fmla="*/ 8437086 w 9024730"/>
              <a:gd name="connsiteY6" fmla="*/ 107668 h 6857999"/>
              <a:gd name="connsiteX7" fmla="*/ 8458599 w 9024730"/>
              <a:gd name="connsiteY7" fmla="*/ 246136 h 6857999"/>
              <a:gd name="connsiteX8" fmla="*/ 8433237 w 9024730"/>
              <a:gd name="connsiteY8" fmla="*/ 372908 h 6857999"/>
              <a:gd name="connsiteX9" fmla="*/ 8430194 w 9024730"/>
              <a:gd name="connsiteY9" fmla="*/ 450607 h 6857999"/>
              <a:gd name="connsiteX10" fmla="*/ 8443315 w 9024730"/>
              <a:gd name="connsiteY10" fmla="*/ 812800 h 6857999"/>
              <a:gd name="connsiteX11" fmla="*/ 8453042 w 9024730"/>
              <a:gd name="connsiteY11" fmla="*/ 912727 h 6857999"/>
              <a:gd name="connsiteX12" fmla="*/ 8451649 w 9024730"/>
              <a:gd name="connsiteY12" fmla="*/ 989950 h 6857999"/>
              <a:gd name="connsiteX13" fmla="*/ 8455592 w 9024730"/>
              <a:gd name="connsiteY13" fmla="*/ 1141745 h 6857999"/>
              <a:gd name="connsiteX14" fmla="*/ 8470203 w 9024730"/>
              <a:gd name="connsiteY14" fmla="*/ 1265454 h 6857999"/>
              <a:gd name="connsiteX15" fmla="*/ 8499638 w 9024730"/>
              <a:gd name="connsiteY15" fmla="*/ 1385480 h 6857999"/>
              <a:gd name="connsiteX16" fmla="*/ 8518660 w 9024730"/>
              <a:gd name="connsiteY16" fmla="*/ 1458060 h 6857999"/>
              <a:gd name="connsiteX17" fmla="*/ 8539125 w 9024730"/>
              <a:gd name="connsiteY17" fmla="*/ 1513175 h 6857999"/>
              <a:gd name="connsiteX18" fmla="*/ 8570281 w 9024730"/>
              <a:gd name="connsiteY18" fmla="*/ 1570809 h 6857999"/>
              <a:gd name="connsiteX19" fmla="*/ 8605212 w 9024730"/>
              <a:gd name="connsiteY19" fmla="*/ 1638391 h 6857999"/>
              <a:gd name="connsiteX20" fmla="*/ 8626457 w 9024730"/>
              <a:gd name="connsiteY20" fmla="*/ 1742490 h 6857999"/>
              <a:gd name="connsiteX21" fmla="*/ 8654861 w 9024730"/>
              <a:gd name="connsiteY21" fmla="*/ 1818229 h 6857999"/>
              <a:gd name="connsiteX22" fmla="*/ 8648005 w 9024730"/>
              <a:gd name="connsiteY22" fmla="*/ 1862723 h 6857999"/>
              <a:gd name="connsiteX23" fmla="*/ 8654469 w 9024730"/>
              <a:gd name="connsiteY23" fmla="*/ 1917476 h 6857999"/>
              <a:gd name="connsiteX24" fmla="*/ 8649702 w 9024730"/>
              <a:gd name="connsiteY24" fmla="*/ 1972204 h 6857999"/>
              <a:gd name="connsiteX25" fmla="*/ 8656357 w 9024730"/>
              <a:gd name="connsiteY25" fmla="*/ 2054291 h 6857999"/>
              <a:gd name="connsiteX26" fmla="*/ 8648660 w 9024730"/>
              <a:gd name="connsiteY26" fmla="*/ 2227417 h 6857999"/>
              <a:gd name="connsiteX27" fmla="*/ 8607609 w 9024730"/>
              <a:gd name="connsiteY27" fmla="*/ 2510933 h 6857999"/>
              <a:gd name="connsiteX28" fmla="*/ 8608432 w 9024730"/>
              <a:gd name="connsiteY28" fmla="*/ 2741866 h 6857999"/>
              <a:gd name="connsiteX29" fmla="*/ 8619112 w 9024730"/>
              <a:gd name="connsiteY29" fmla="*/ 2864935 h 6857999"/>
              <a:gd name="connsiteX30" fmla="*/ 8627742 w 9024730"/>
              <a:gd name="connsiteY30" fmla="*/ 2950807 h 6857999"/>
              <a:gd name="connsiteX31" fmla="*/ 8611822 w 9024730"/>
              <a:gd name="connsiteY31" fmla="*/ 2978246 h 6857999"/>
              <a:gd name="connsiteX32" fmla="*/ 8608239 w 9024730"/>
              <a:gd name="connsiteY32" fmla="*/ 2995916 h 6857999"/>
              <a:gd name="connsiteX33" fmla="*/ 8598647 w 9024730"/>
              <a:gd name="connsiteY33" fmla="*/ 2998648 h 6857999"/>
              <a:gd name="connsiteX34" fmla="*/ 8587108 w 9024730"/>
              <a:gd name="connsiteY34" fmla="*/ 3023630 h 6857999"/>
              <a:gd name="connsiteX35" fmla="*/ 8577885 w 9024730"/>
              <a:gd name="connsiteY35" fmla="*/ 3096975 h 6857999"/>
              <a:gd name="connsiteX36" fmla="*/ 8557492 w 9024730"/>
              <a:gd name="connsiteY36" fmla="*/ 3216657 h 6857999"/>
              <a:gd name="connsiteX37" fmla="*/ 8560894 w 9024730"/>
              <a:gd name="connsiteY37" fmla="*/ 3310980 h 6857999"/>
              <a:gd name="connsiteX38" fmla="*/ 8547852 w 9024730"/>
              <a:gd name="connsiteY38" fmla="*/ 3344725 h 6857999"/>
              <a:gd name="connsiteX39" fmla="*/ 8535427 w 9024730"/>
              <a:gd name="connsiteY39" fmla="*/ 3393250 h 6857999"/>
              <a:gd name="connsiteX40" fmla="*/ 8520092 w 9024730"/>
              <a:gd name="connsiteY40" fmla="*/ 3514536 h 6857999"/>
              <a:gd name="connsiteX41" fmla="*/ 8497231 w 9024730"/>
              <a:gd name="connsiteY41" fmla="*/ 3686149 h 6857999"/>
              <a:gd name="connsiteX42" fmla="*/ 8489799 w 9024730"/>
              <a:gd name="connsiteY42" fmla="*/ 3692208 h 6857999"/>
              <a:gd name="connsiteX43" fmla="*/ 8475804 w 9024730"/>
              <a:gd name="connsiteY43" fmla="*/ 3776022 h 6857999"/>
              <a:gd name="connsiteX44" fmla="*/ 8471279 w 9024730"/>
              <a:gd name="connsiteY44" fmla="*/ 3977138 h 6857999"/>
              <a:gd name="connsiteX45" fmla="*/ 8408913 w 9024730"/>
              <a:gd name="connsiteY45" fmla="*/ 4222149 h 6857999"/>
              <a:gd name="connsiteX46" fmla="*/ 8402112 w 9024730"/>
              <a:gd name="connsiteY46" fmla="*/ 4364683 h 6857999"/>
              <a:gd name="connsiteX47" fmla="*/ 8393355 w 9024730"/>
              <a:gd name="connsiteY47" fmla="*/ 4462471 h 6857999"/>
              <a:gd name="connsiteX48" fmla="*/ 8376166 w 9024730"/>
              <a:gd name="connsiteY48" fmla="*/ 4574052 h 6857999"/>
              <a:gd name="connsiteX49" fmla="*/ 8341678 w 9024730"/>
              <a:gd name="connsiteY49" fmla="*/ 4667756 h 6857999"/>
              <a:gd name="connsiteX50" fmla="*/ 8273661 w 9024730"/>
              <a:gd name="connsiteY50" fmla="*/ 4799019 h 6857999"/>
              <a:gd name="connsiteX51" fmla="*/ 8256132 w 9024730"/>
              <a:gd name="connsiteY51" fmla="*/ 4849614 h 6857999"/>
              <a:gd name="connsiteX52" fmla="*/ 8226804 w 9024730"/>
              <a:gd name="connsiteY52" fmla="*/ 4919971 h 6857999"/>
              <a:gd name="connsiteX53" fmla="*/ 8171825 w 9024730"/>
              <a:gd name="connsiteY53" fmla="*/ 5010766 h 6857999"/>
              <a:gd name="connsiteX54" fmla="*/ 8143172 w 9024730"/>
              <a:gd name="connsiteY54" fmla="*/ 5088190 h 6857999"/>
              <a:gd name="connsiteX55" fmla="*/ 8126363 w 9024730"/>
              <a:gd name="connsiteY55" fmla="*/ 5143922 h 6857999"/>
              <a:gd name="connsiteX56" fmla="*/ 8103782 w 9024730"/>
              <a:gd name="connsiteY56" fmla="*/ 5284346 h 6857999"/>
              <a:gd name="connsiteX57" fmla="*/ 8084361 w 9024730"/>
              <a:gd name="connsiteY57" fmla="*/ 5390948 h 6857999"/>
              <a:gd name="connsiteX58" fmla="*/ 8062552 w 9024730"/>
              <a:gd name="connsiteY58" fmla="*/ 5470854 h 6857999"/>
              <a:gd name="connsiteX59" fmla="*/ 8057342 w 9024730"/>
              <a:gd name="connsiteY59" fmla="*/ 5529643 h 6857999"/>
              <a:gd name="connsiteX60" fmla="*/ 8044923 w 9024730"/>
              <a:gd name="connsiteY60" fmla="*/ 5597292 h 6857999"/>
              <a:gd name="connsiteX61" fmla="*/ 8035233 w 9024730"/>
              <a:gd name="connsiteY61" fmla="*/ 5608899 h 6857999"/>
              <a:gd name="connsiteX62" fmla="*/ 8018178 w 9024730"/>
              <a:gd name="connsiteY62" fmla="*/ 5684911 h 6857999"/>
              <a:gd name="connsiteX63" fmla="*/ 8018018 w 9024730"/>
              <a:gd name="connsiteY63" fmla="*/ 5755776 h 6857999"/>
              <a:gd name="connsiteX64" fmla="*/ 8008640 w 9024730"/>
              <a:gd name="connsiteY64" fmla="*/ 5889599 h 6857999"/>
              <a:gd name="connsiteX65" fmla="*/ 8013542 w 9024730"/>
              <a:gd name="connsiteY65" fmla="*/ 5989744 h 6857999"/>
              <a:gd name="connsiteX66" fmla="*/ 7980757 w 9024730"/>
              <a:gd name="connsiteY66" fmla="*/ 6084926 h 6857999"/>
              <a:gd name="connsiteX67" fmla="*/ 7975907 w 9024730"/>
              <a:gd name="connsiteY67" fmla="*/ 6346549 h 6857999"/>
              <a:gd name="connsiteX68" fmla="*/ 7974221 w 9024730"/>
              <a:gd name="connsiteY68" fmla="*/ 6527527 h 6857999"/>
              <a:gd name="connsiteX69" fmla="*/ 7979135 w 9024730"/>
              <a:gd name="connsiteY69" fmla="*/ 6627129 h 6857999"/>
              <a:gd name="connsiteX70" fmla="*/ 7979404 w 9024730"/>
              <a:gd name="connsiteY70" fmla="*/ 6694819 h 6857999"/>
              <a:gd name="connsiteX71" fmla="*/ 8009526 w 9024730"/>
              <a:gd name="connsiteY71" fmla="*/ 6765445 h 6857999"/>
              <a:gd name="connsiteX72" fmla="*/ 8018211 w 9024730"/>
              <a:gd name="connsiteY72" fmla="*/ 6844697 h 6857999"/>
              <a:gd name="connsiteX73" fmla="*/ 8019608 w 9024730"/>
              <a:gd name="connsiteY73" fmla="*/ 6857999 h 6857999"/>
              <a:gd name="connsiteX74" fmla="*/ 0 w 9024730"/>
              <a:gd name="connsiteY74"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9024730" h="6857999">
                <a:moveTo>
                  <a:pt x="0" y="0"/>
                </a:moveTo>
                <a:lnTo>
                  <a:pt x="9024730" y="0"/>
                </a:lnTo>
                <a:lnTo>
                  <a:pt x="9024730" y="2"/>
                </a:lnTo>
                <a:lnTo>
                  <a:pt x="8447016" y="2"/>
                </a:lnTo>
                <a:lnTo>
                  <a:pt x="8441214" y="14562"/>
                </a:lnTo>
                <a:lnTo>
                  <a:pt x="8445389" y="59077"/>
                </a:lnTo>
                <a:cubicBezTo>
                  <a:pt x="8445971" y="76949"/>
                  <a:pt x="8436504" y="89796"/>
                  <a:pt x="8437086" y="107668"/>
                </a:cubicBezTo>
                <a:cubicBezTo>
                  <a:pt x="8417947" y="138162"/>
                  <a:pt x="8459241" y="201929"/>
                  <a:pt x="8458599" y="246136"/>
                </a:cubicBezTo>
                <a:cubicBezTo>
                  <a:pt x="8457958" y="290343"/>
                  <a:pt x="8471649" y="364179"/>
                  <a:pt x="8433237" y="372908"/>
                </a:cubicBezTo>
                <a:cubicBezTo>
                  <a:pt x="8426916" y="431308"/>
                  <a:pt x="8438389" y="357606"/>
                  <a:pt x="8430194" y="450607"/>
                </a:cubicBezTo>
                <a:cubicBezTo>
                  <a:pt x="8466727" y="551950"/>
                  <a:pt x="8430182" y="787036"/>
                  <a:pt x="8443315" y="812800"/>
                </a:cubicBezTo>
                <a:cubicBezTo>
                  <a:pt x="8478999" y="860799"/>
                  <a:pt x="8435788" y="854953"/>
                  <a:pt x="8453042" y="912727"/>
                </a:cubicBezTo>
                <a:cubicBezTo>
                  <a:pt x="8462900" y="945986"/>
                  <a:pt x="8451223" y="951781"/>
                  <a:pt x="8451649" y="989950"/>
                </a:cubicBezTo>
                <a:cubicBezTo>
                  <a:pt x="8452074" y="1028120"/>
                  <a:pt x="8452500" y="1095828"/>
                  <a:pt x="8455592" y="1141745"/>
                </a:cubicBezTo>
                <a:cubicBezTo>
                  <a:pt x="8458684" y="1187662"/>
                  <a:pt x="8470047" y="1234783"/>
                  <a:pt x="8470203" y="1265454"/>
                </a:cubicBezTo>
                <a:cubicBezTo>
                  <a:pt x="8458947" y="1304052"/>
                  <a:pt x="8496012" y="1370755"/>
                  <a:pt x="8499638" y="1385480"/>
                </a:cubicBezTo>
                <a:cubicBezTo>
                  <a:pt x="8514485" y="1422714"/>
                  <a:pt x="8525070" y="1428103"/>
                  <a:pt x="8518660" y="1458060"/>
                </a:cubicBezTo>
                <a:cubicBezTo>
                  <a:pt x="8518783" y="1468057"/>
                  <a:pt x="8539003" y="1503177"/>
                  <a:pt x="8539125" y="1513175"/>
                </a:cubicBezTo>
                <a:lnTo>
                  <a:pt x="8570281" y="1570809"/>
                </a:lnTo>
                <a:cubicBezTo>
                  <a:pt x="8597636" y="1617136"/>
                  <a:pt x="8594573" y="1601443"/>
                  <a:pt x="8605212" y="1638391"/>
                </a:cubicBezTo>
                <a:cubicBezTo>
                  <a:pt x="8629645" y="1719640"/>
                  <a:pt x="8613884" y="1715203"/>
                  <a:pt x="8626457" y="1742490"/>
                </a:cubicBezTo>
                <a:lnTo>
                  <a:pt x="8654861" y="1818229"/>
                </a:lnTo>
                <a:cubicBezTo>
                  <a:pt x="8657202" y="1824059"/>
                  <a:pt x="8651899" y="1851211"/>
                  <a:pt x="8648005" y="1862723"/>
                </a:cubicBezTo>
                <a:lnTo>
                  <a:pt x="8654469" y="1917476"/>
                </a:lnTo>
                <a:lnTo>
                  <a:pt x="8649702" y="1972204"/>
                </a:lnTo>
                <a:cubicBezTo>
                  <a:pt x="8652251" y="1979569"/>
                  <a:pt x="8651461" y="2048203"/>
                  <a:pt x="8656357" y="2054291"/>
                </a:cubicBezTo>
                <a:cubicBezTo>
                  <a:pt x="8672645" y="2141657"/>
                  <a:pt x="8632397" y="2189849"/>
                  <a:pt x="8648660" y="2227417"/>
                </a:cubicBezTo>
                <a:cubicBezTo>
                  <a:pt x="8639941" y="2317591"/>
                  <a:pt x="8613796" y="2407644"/>
                  <a:pt x="8607609" y="2510933"/>
                </a:cubicBezTo>
                <a:cubicBezTo>
                  <a:pt x="8633490" y="2597916"/>
                  <a:pt x="8602674" y="2649734"/>
                  <a:pt x="8608432" y="2741866"/>
                </a:cubicBezTo>
                <a:cubicBezTo>
                  <a:pt x="8630300" y="2779815"/>
                  <a:pt x="8631929" y="2817058"/>
                  <a:pt x="8619112" y="2864935"/>
                </a:cubicBezTo>
                <a:cubicBezTo>
                  <a:pt x="8655820" y="2860552"/>
                  <a:pt x="8588374" y="2937673"/>
                  <a:pt x="8627742" y="2950807"/>
                </a:cubicBezTo>
                <a:lnTo>
                  <a:pt x="8611822" y="2978246"/>
                </a:lnTo>
                <a:lnTo>
                  <a:pt x="8608239" y="2995916"/>
                </a:lnTo>
                <a:lnTo>
                  <a:pt x="8598647" y="2998648"/>
                </a:lnTo>
                <a:lnTo>
                  <a:pt x="8587108" y="3023630"/>
                </a:lnTo>
                <a:cubicBezTo>
                  <a:pt x="8584111" y="3033333"/>
                  <a:pt x="8577413" y="3084375"/>
                  <a:pt x="8577885" y="3096975"/>
                </a:cubicBezTo>
                <a:cubicBezTo>
                  <a:pt x="8594321" y="3142205"/>
                  <a:pt x="8535131" y="3160433"/>
                  <a:pt x="8557492" y="3216657"/>
                </a:cubicBezTo>
                <a:cubicBezTo>
                  <a:pt x="8562518" y="3237178"/>
                  <a:pt x="8573573" y="3299737"/>
                  <a:pt x="8560894" y="3310980"/>
                </a:cubicBezTo>
                <a:cubicBezTo>
                  <a:pt x="8557601" y="3323902"/>
                  <a:pt x="8561083" y="3339340"/>
                  <a:pt x="8547852" y="3344725"/>
                </a:cubicBezTo>
                <a:cubicBezTo>
                  <a:pt x="8531788" y="3353908"/>
                  <a:pt x="8553430" y="3400659"/>
                  <a:pt x="8535427" y="3393250"/>
                </a:cubicBezTo>
                <a:cubicBezTo>
                  <a:pt x="8550195" y="3426421"/>
                  <a:pt x="8529553" y="3487753"/>
                  <a:pt x="8520092" y="3514536"/>
                </a:cubicBezTo>
                <a:cubicBezTo>
                  <a:pt x="8513726" y="3563353"/>
                  <a:pt x="8500070" y="3650327"/>
                  <a:pt x="8497231" y="3686149"/>
                </a:cubicBezTo>
                <a:cubicBezTo>
                  <a:pt x="8494574" y="3687657"/>
                  <a:pt x="8493370" y="3677229"/>
                  <a:pt x="8489799" y="3692208"/>
                </a:cubicBezTo>
                <a:cubicBezTo>
                  <a:pt x="8486228" y="3707187"/>
                  <a:pt x="8465938" y="3757479"/>
                  <a:pt x="8475804" y="3776022"/>
                </a:cubicBezTo>
                <a:cubicBezTo>
                  <a:pt x="8441061" y="3875691"/>
                  <a:pt x="8487451" y="3939839"/>
                  <a:pt x="8471279" y="3977138"/>
                </a:cubicBezTo>
                <a:cubicBezTo>
                  <a:pt x="8465599" y="4067300"/>
                  <a:pt x="8419685" y="4164564"/>
                  <a:pt x="8408913" y="4222149"/>
                </a:cubicBezTo>
                <a:cubicBezTo>
                  <a:pt x="8403583" y="4287917"/>
                  <a:pt x="8398240" y="4339232"/>
                  <a:pt x="8402112" y="4364683"/>
                </a:cubicBezTo>
                <a:lnTo>
                  <a:pt x="8393355" y="4462471"/>
                </a:lnTo>
                <a:cubicBezTo>
                  <a:pt x="8396004" y="4503329"/>
                  <a:pt x="8376320" y="4548111"/>
                  <a:pt x="8376166" y="4574052"/>
                </a:cubicBezTo>
                <a:cubicBezTo>
                  <a:pt x="8369380" y="4670665"/>
                  <a:pt x="8352302" y="4649921"/>
                  <a:pt x="8341678" y="4667756"/>
                </a:cubicBezTo>
                <a:cubicBezTo>
                  <a:pt x="8320864" y="4705850"/>
                  <a:pt x="8290794" y="4758928"/>
                  <a:pt x="8273661" y="4799019"/>
                </a:cubicBezTo>
                <a:cubicBezTo>
                  <a:pt x="8254323" y="4834076"/>
                  <a:pt x="8262378" y="4811645"/>
                  <a:pt x="8256132" y="4849614"/>
                </a:cubicBezTo>
                <a:cubicBezTo>
                  <a:pt x="8239320" y="4853334"/>
                  <a:pt x="8207060" y="4883089"/>
                  <a:pt x="8226804" y="4919971"/>
                </a:cubicBezTo>
                <a:lnTo>
                  <a:pt x="8171825" y="5010766"/>
                </a:lnTo>
                <a:cubicBezTo>
                  <a:pt x="8150097" y="4983259"/>
                  <a:pt x="8165842" y="5107656"/>
                  <a:pt x="8143172" y="5088190"/>
                </a:cubicBezTo>
                <a:cubicBezTo>
                  <a:pt x="8128060" y="5102008"/>
                  <a:pt x="8138350" y="5118851"/>
                  <a:pt x="8126363" y="5143922"/>
                </a:cubicBezTo>
                <a:cubicBezTo>
                  <a:pt x="8116335" y="5192745"/>
                  <a:pt x="8111851" y="5226225"/>
                  <a:pt x="8103782" y="5284346"/>
                </a:cubicBezTo>
                <a:cubicBezTo>
                  <a:pt x="8101016" y="5338386"/>
                  <a:pt x="8095811" y="5337325"/>
                  <a:pt x="8084361" y="5390948"/>
                </a:cubicBezTo>
                <a:cubicBezTo>
                  <a:pt x="8082912" y="5429655"/>
                  <a:pt x="8063705" y="5449508"/>
                  <a:pt x="8062552" y="5470854"/>
                </a:cubicBezTo>
                <a:cubicBezTo>
                  <a:pt x="8086776" y="5526328"/>
                  <a:pt x="8037513" y="5496377"/>
                  <a:pt x="8057342" y="5529643"/>
                </a:cubicBezTo>
                <a:cubicBezTo>
                  <a:pt x="8050653" y="5550879"/>
                  <a:pt x="8055939" y="5587444"/>
                  <a:pt x="8044923" y="5597292"/>
                </a:cubicBezTo>
                <a:lnTo>
                  <a:pt x="8035233" y="5608899"/>
                </a:lnTo>
                <a:cubicBezTo>
                  <a:pt x="8030775" y="5623501"/>
                  <a:pt x="8021047" y="5660431"/>
                  <a:pt x="8018178" y="5684911"/>
                </a:cubicBezTo>
                <a:cubicBezTo>
                  <a:pt x="8005590" y="5692608"/>
                  <a:pt x="8011744" y="5734344"/>
                  <a:pt x="8018018" y="5755776"/>
                </a:cubicBezTo>
                <a:cubicBezTo>
                  <a:pt x="8019409" y="5792777"/>
                  <a:pt x="7989082" y="5848613"/>
                  <a:pt x="8008640" y="5889599"/>
                </a:cubicBezTo>
                <a:cubicBezTo>
                  <a:pt x="8011480" y="5932097"/>
                  <a:pt x="8009486" y="5940901"/>
                  <a:pt x="8013542" y="5989744"/>
                </a:cubicBezTo>
                <a:cubicBezTo>
                  <a:pt x="8022089" y="6020787"/>
                  <a:pt x="7982918" y="6024963"/>
                  <a:pt x="7980757" y="6084926"/>
                </a:cubicBezTo>
                <a:cubicBezTo>
                  <a:pt x="7974117" y="6134231"/>
                  <a:pt x="7999371" y="6240432"/>
                  <a:pt x="7975907" y="6346549"/>
                </a:cubicBezTo>
                <a:cubicBezTo>
                  <a:pt x="7987225" y="6409741"/>
                  <a:pt x="7980509" y="6468689"/>
                  <a:pt x="7974221" y="6527527"/>
                </a:cubicBezTo>
                <a:cubicBezTo>
                  <a:pt x="7955361" y="6585667"/>
                  <a:pt x="7987786" y="6579284"/>
                  <a:pt x="7979135" y="6627129"/>
                </a:cubicBezTo>
                <a:cubicBezTo>
                  <a:pt x="7983057" y="6635153"/>
                  <a:pt x="7984986" y="6697665"/>
                  <a:pt x="7979404" y="6694819"/>
                </a:cubicBezTo>
                <a:cubicBezTo>
                  <a:pt x="7981755" y="6716947"/>
                  <a:pt x="8003903" y="6732844"/>
                  <a:pt x="8009526" y="6765445"/>
                </a:cubicBezTo>
                <a:cubicBezTo>
                  <a:pt x="8011113" y="6776325"/>
                  <a:pt x="8014662" y="6810511"/>
                  <a:pt x="8018211" y="6844697"/>
                </a:cubicBezTo>
                <a:lnTo>
                  <a:pt x="8019608" y="6857999"/>
                </a:lnTo>
                <a:lnTo>
                  <a:pt x="0" y="685799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F076ED1-48B8-F566-0E0E-57066F947EFD}"/>
              </a:ext>
            </a:extLst>
          </p:cNvPr>
          <p:cNvSpPr>
            <a:spLocks noGrp="1"/>
          </p:cNvSpPr>
          <p:nvPr>
            <p:ph type="title"/>
          </p:nvPr>
        </p:nvSpPr>
        <p:spPr>
          <a:xfrm>
            <a:off x="190499" y="0"/>
            <a:ext cx="8748215" cy="1143000"/>
          </a:xfrm>
        </p:spPr>
        <p:txBody>
          <a:bodyPr>
            <a:normAutofit/>
          </a:bodyPr>
          <a:lstStyle/>
          <a:p>
            <a:r>
              <a:rPr lang="en-GB" dirty="0"/>
              <a:t>Law School in the Cayman Islands</a:t>
            </a:r>
          </a:p>
        </p:txBody>
      </p:sp>
      <p:sp>
        <p:nvSpPr>
          <p:cNvPr id="3" name="Content Placeholder 2">
            <a:extLst>
              <a:ext uri="{FF2B5EF4-FFF2-40B4-BE49-F238E27FC236}">
                <a16:creationId xmlns:a16="http://schemas.microsoft.com/office/drawing/2014/main" id="{BBFFC473-57A0-632A-F245-AD0DCCAC7D84}"/>
              </a:ext>
            </a:extLst>
          </p:cNvPr>
          <p:cNvSpPr>
            <a:spLocks noGrp="1"/>
          </p:cNvSpPr>
          <p:nvPr>
            <p:ph idx="1"/>
          </p:nvPr>
        </p:nvSpPr>
        <p:spPr>
          <a:xfrm>
            <a:off x="142734" y="1143000"/>
            <a:ext cx="8513586" cy="5519057"/>
          </a:xfrm>
        </p:spPr>
        <p:txBody>
          <a:bodyPr>
            <a:noAutofit/>
          </a:bodyPr>
          <a:lstStyle/>
          <a:p>
            <a:r>
              <a:rPr lang="en-GB" sz="2400" dirty="0"/>
              <a:t>The Truman </a:t>
            </a:r>
            <a:r>
              <a:rPr lang="en-GB" sz="2400" dirty="0" err="1"/>
              <a:t>Bodden</a:t>
            </a:r>
            <a:r>
              <a:rPr lang="en-GB" sz="2400" dirty="0"/>
              <a:t> Law School of the Cayman Islands offers two programs; the Bachelor of Law (LLB) and Professional Practice Course (PPC). </a:t>
            </a:r>
          </a:p>
          <a:p>
            <a:r>
              <a:rPr lang="en-GB" sz="2400" dirty="0"/>
              <a:t>The LLB programme is a partnership with the University of Liverpool and is offered on a full-time or part-time basis over 3 or 6 respectively. It is a Cayman qualifying law degree. </a:t>
            </a:r>
          </a:p>
          <a:p>
            <a:r>
              <a:rPr lang="en-GB" sz="2400" dirty="0"/>
              <a:t>The PPC is a vocational training programme delivered in partnership with Oxford Brookes University. It is for anyone with a Cayman qualifying law degree who wishes to enter the legal profession in the Cayman Islands. </a:t>
            </a:r>
          </a:p>
          <a:p>
            <a:r>
              <a:rPr lang="en-GB" sz="2400" dirty="0"/>
              <a:t>On completion of the PPC graduates must complete their Articles of Clerkship to fulfil the training requirements to become an Attorney-at-Law in the Cayman Islands. </a:t>
            </a:r>
          </a:p>
        </p:txBody>
      </p:sp>
      <p:pic>
        <p:nvPicPr>
          <p:cNvPr id="5" name="Picture 4" descr="A logo of a law school&#10;&#10;Description automatically generated">
            <a:extLst>
              <a:ext uri="{FF2B5EF4-FFF2-40B4-BE49-F238E27FC236}">
                <a16:creationId xmlns:a16="http://schemas.microsoft.com/office/drawing/2014/main" id="{B58462DC-7938-424D-5D55-439BA338859B}"/>
              </a:ext>
            </a:extLst>
          </p:cNvPr>
          <p:cNvPicPr>
            <a:picLocks noChangeAspect="1"/>
          </p:cNvPicPr>
          <p:nvPr/>
        </p:nvPicPr>
        <p:blipFill>
          <a:blip r:embed="rId2"/>
          <a:stretch>
            <a:fillRect/>
          </a:stretch>
        </p:blipFill>
        <p:spPr>
          <a:xfrm>
            <a:off x="8795981" y="2022244"/>
            <a:ext cx="2906973" cy="2842942"/>
          </a:xfrm>
          <a:prstGeom prst="rect">
            <a:avLst/>
          </a:prstGeom>
        </p:spPr>
      </p:pic>
    </p:spTree>
    <p:extLst>
      <p:ext uri="{BB962C8B-B14F-4D97-AF65-F5344CB8AC3E}">
        <p14:creationId xmlns:p14="http://schemas.microsoft.com/office/powerpoint/2010/main" val="458676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chemeClr val="accent1">
                <a:lumMod val="45000"/>
                <a:lumOff val="55000"/>
              </a:schemeClr>
            </a:gs>
            <a:gs pos="97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1720566-B041-9A29-6552-651B8C146C4F}"/>
              </a:ext>
            </a:extLst>
          </p:cNvPr>
          <p:cNvSpPr>
            <a:spLocks noGrp="1"/>
          </p:cNvSpPr>
          <p:nvPr>
            <p:ph type="title"/>
          </p:nvPr>
        </p:nvSpPr>
        <p:spPr>
          <a:xfrm>
            <a:off x="351691" y="235131"/>
            <a:ext cx="11002109" cy="984069"/>
          </a:xfrm>
        </p:spPr>
        <p:txBody>
          <a:bodyPr>
            <a:normAutofit fontScale="90000"/>
          </a:bodyPr>
          <a:lstStyle/>
          <a:p>
            <a:r>
              <a:rPr lang="en-US" dirty="0"/>
              <a:t>Admission to P</a:t>
            </a:r>
            <a:r>
              <a:rPr lang="en-US" sz="4400" dirty="0"/>
              <a:t>ractice </a:t>
            </a:r>
            <a:r>
              <a:rPr lang="en-US" dirty="0"/>
              <a:t>L</a:t>
            </a:r>
            <a:r>
              <a:rPr lang="en-US" sz="4400" dirty="0"/>
              <a:t>aw</a:t>
            </a:r>
            <a:br>
              <a:rPr lang="en-US" sz="4400" dirty="0"/>
            </a:br>
            <a:endParaRPr lang="en-US" sz="3100" dirty="0"/>
          </a:p>
        </p:txBody>
      </p:sp>
      <p:sp>
        <p:nvSpPr>
          <p:cNvPr id="6" name="Content Placeholder 5">
            <a:extLst>
              <a:ext uri="{FF2B5EF4-FFF2-40B4-BE49-F238E27FC236}">
                <a16:creationId xmlns:a16="http://schemas.microsoft.com/office/drawing/2014/main" id="{A94A8D97-5F3B-9A36-2766-B61D7154B1D2}"/>
              </a:ext>
            </a:extLst>
          </p:cNvPr>
          <p:cNvSpPr>
            <a:spLocks noGrp="1"/>
          </p:cNvSpPr>
          <p:nvPr>
            <p:ph idx="1"/>
          </p:nvPr>
        </p:nvSpPr>
        <p:spPr>
          <a:xfrm>
            <a:off x="220643" y="1008619"/>
            <a:ext cx="11264203" cy="5766649"/>
          </a:xfrm>
        </p:spPr>
        <p:txBody>
          <a:bodyPr>
            <a:noAutofit/>
          </a:bodyPr>
          <a:lstStyle/>
          <a:p>
            <a:pPr marL="0" indent="0">
              <a:buNone/>
            </a:pPr>
            <a:r>
              <a:rPr lang="en-US" sz="1200" dirty="0"/>
              <a:t>“Subject to the Legal Practitioners Law, a judge may admit to practice as an attorney-at-law in the Islands any person who –</a:t>
            </a:r>
          </a:p>
          <a:p>
            <a:pPr marL="0" indent="0">
              <a:buNone/>
            </a:pPr>
            <a:r>
              <a:rPr lang="en-US" sz="1200" dirty="0"/>
              <a:t>(b) (</a:t>
            </a:r>
            <a:r>
              <a:rPr lang="en-US" sz="1200" dirty="0" err="1"/>
              <a:t>i</a:t>
            </a:r>
            <a:r>
              <a:rPr lang="en-US" sz="1200" dirty="0"/>
              <a:t>) is entitled to practice at the Bar of England and Wales or the Bar of Northern Ireland; and</a:t>
            </a:r>
          </a:p>
          <a:p>
            <a:pPr marL="0" indent="0">
              <a:buNone/>
            </a:pPr>
            <a:r>
              <a:rPr lang="en-US" sz="1200" dirty="0"/>
              <a:t>(ii) having received a certificate of call from either of those Bars, has either-</a:t>
            </a:r>
          </a:p>
          <a:p>
            <a:pPr marL="0" indent="0">
              <a:buNone/>
            </a:pPr>
            <a:r>
              <a:rPr lang="en-US" sz="1200" dirty="0"/>
              <a:t>(A) served twelve months pupillage in England, Wales or Northern Ireland; or</a:t>
            </a:r>
          </a:p>
          <a:p>
            <a:pPr marL="0" indent="0">
              <a:buNone/>
            </a:pPr>
            <a:r>
              <a:rPr lang="en-US" sz="1200" dirty="0"/>
              <a:t>(B) served the term of articles in the Islands required by the Third Schedule of the Legal Practitioners (Students) Regulations (2007 Revision);</a:t>
            </a:r>
          </a:p>
          <a:p>
            <a:pPr marL="0" indent="0">
              <a:buNone/>
            </a:pPr>
            <a:r>
              <a:rPr lang="en-US" sz="1200" dirty="0"/>
              <a:t>(iii) is a member of the Faculty of Advocates of Scotland or a solicitor of the Supreme Court of Judicature of England, Scotland or Northern Ireland;</a:t>
            </a:r>
          </a:p>
          <a:p>
            <a:pPr marL="0" indent="0">
              <a:buNone/>
            </a:pPr>
            <a:r>
              <a:rPr lang="en-US" sz="1200" dirty="0"/>
              <a:t>(iv) is an attorney-at-law of the Supreme Court of Jamaica;</a:t>
            </a:r>
          </a:p>
          <a:p>
            <a:pPr marL="0" indent="0">
              <a:buNone/>
            </a:pPr>
            <a:r>
              <a:rPr lang="en-US" sz="1200" dirty="0"/>
              <a:t>(v) is a Writer to the Signet of Scotland or a solicitor admitted to </a:t>
            </a:r>
            <a:r>
              <a:rPr lang="en-US" sz="1200" dirty="0" err="1"/>
              <a:t>practise</a:t>
            </a:r>
            <a:r>
              <a:rPr lang="en-US" sz="1200" dirty="0"/>
              <a:t> in Scotland; or</a:t>
            </a:r>
          </a:p>
          <a:p>
            <a:pPr marL="0" indent="0">
              <a:buNone/>
            </a:pPr>
            <a:r>
              <a:rPr lang="en-US" sz="1200" dirty="0"/>
              <a:t>(b) satisfies a judge that he is entitled to practice in any court of any of the Commonwealth and possesses a qualification comparable as to standard law, practice and procedure with those specified in paragraph (a); or</a:t>
            </a:r>
          </a:p>
          <a:p>
            <a:pPr marL="0" indent="0">
              <a:buNone/>
            </a:pPr>
            <a:r>
              <a:rPr lang="en-US" sz="1200" dirty="0"/>
              <a:t>(c) is qualified to practice as an attorney-at-law under regulations made under section 20.</a:t>
            </a:r>
          </a:p>
          <a:p>
            <a:pPr marL="0" indent="0">
              <a:buNone/>
            </a:pPr>
            <a:r>
              <a:rPr lang="en-US" sz="1200" dirty="0"/>
              <a:t>(2) Whoever is qualified under subsection (1) may apply for admission to practice as an attorney-at-law and such application shall be made in writing addressed to a judge and be filed in the office of the Clerk of Court together with-</a:t>
            </a:r>
          </a:p>
          <a:p>
            <a:pPr marL="457200" lvl="1" indent="0">
              <a:buNone/>
            </a:pPr>
            <a:r>
              <a:rPr lang="en-US" sz="1200" dirty="0"/>
              <a:t>(a) the certificate of the applicant’s call to the Bar or, as the case may be, of his admission to the Faculty of Advocates or of his admission as solicitor, Writer to the Signet or Law Agent aforesaid, or the corresponding certificate relating to any qualification referred to in paragraph (b) or (c) of subsection (1); and</a:t>
            </a:r>
          </a:p>
          <a:p>
            <a:pPr marL="457200" lvl="1" indent="0">
              <a:buNone/>
            </a:pPr>
            <a:r>
              <a:rPr lang="en-US" sz="1200" dirty="0"/>
              <a:t>(b) an affidavit signed by him in the presence of the Clerk of Court, who shall subscribe his name as a witness thereto, verifying that the certificate is a true certificate and that the applicant is the person named therein and that he is qualified as prescribed by subsection (1) (hereinafter referred to as “the prescribed qualification”):</a:t>
            </a:r>
          </a:p>
          <a:p>
            <a:pPr marL="457200" lvl="1" indent="0">
              <a:buNone/>
            </a:pPr>
            <a:r>
              <a:rPr lang="en-US" sz="1200" dirty="0"/>
              <a:t>Provided that a judge may exempt any such person from producing the said certificate and from verifying the same if he is otherwise satisfied that the applicant possesses the prescribed qualification</a:t>
            </a:r>
          </a:p>
          <a:p>
            <a:pPr marL="0" indent="0">
              <a:buNone/>
            </a:pPr>
            <a:r>
              <a:rPr lang="en-US" sz="1200" dirty="0"/>
              <a:t>(3) A judge may, for due cause, refuse to admit any applicant to practice as an attorney-at-law notwithstanding that he may possess the prescribed qualification unless such person is being admitted to </a:t>
            </a:r>
            <a:r>
              <a:rPr lang="en-US" sz="1200" dirty="0" err="1"/>
              <a:t>practise</a:t>
            </a:r>
            <a:r>
              <a:rPr lang="en-US" sz="1200" dirty="0"/>
              <a:t> as an attorney-at-law under paragraph (c) of section 3(1).”</a:t>
            </a:r>
          </a:p>
          <a:p>
            <a:pPr marL="0" indent="0">
              <a:buNone/>
            </a:pPr>
            <a:r>
              <a:rPr lang="en-US" sz="1200" dirty="0"/>
              <a:t>	(https://</a:t>
            </a:r>
            <a:r>
              <a:rPr lang="en-US" sz="1200" dirty="0" err="1"/>
              <a:t>www.judicial.ky</a:t>
            </a:r>
            <a:r>
              <a:rPr lang="en-US" sz="1200" dirty="0"/>
              <a:t>/</a:t>
            </a:r>
            <a:r>
              <a:rPr lang="en-US" sz="1200" dirty="0" err="1"/>
              <a:t>faq</a:t>
            </a:r>
            <a:r>
              <a:rPr lang="en-US" sz="1200" dirty="0"/>
              <a:t>-items/how-do-practising-attorneysbarristers-get-admitted-to-practice-in-the-cayman-islands)</a:t>
            </a:r>
          </a:p>
        </p:txBody>
      </p:sp>
      <p:pic>
        <p:nvPicPr>
          <p:cNvPr id="3" name="Picture 2" descr="A logo of a flag&#10;&#10;Description automatically generated">
            <a:extLst>
              <a:ext uri="{FF2B5EF4-FFF2-40B4-BE49-F238E27FC236}">
                <a16:creationId xmlns:a16="http://schemas.microsoft.com/office/drawing/2014/main" id="{D2C89973-4677-FB4D-EADC-A348DD95C230}"/>
              </a:ext>
            </a:extLst>
          </p:cNvPr>
          <p:cNvPicPr>
            <a:picLocks noChangeAspect="1"/>
          </p:cNvPicPr>
          <p:nvPr/>
        </p:nvPicPr>
        <p:blipFill>
          <a:blip r:embed="rId3"/>
          <a:stretch>
            <a:fillRect/>
          </a:stretch>
        </p:blipFill>
        <p:spPr>
          <a:xfrm>
            <a:off x="10477500" y="0"/>
            <a:ext cx="1714500" cy="1714500"/>
          </a:xfrm>
          <a:prstGeom prst="rect">
            <a:avLst/>
          </a:prstGeom>
        </p:spPr>
      </p:pic>
    </p:spTree>
    <p:extLst>
      <p:ext uri="{BB962C8B-B14F-4D97-AF65-F5344CB8AC3E}">
        <p14:creationId xmlns:p14="http://schemas.microsoft.com/office/powerpoint/2010/main" val="3698060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DBC6133C-0615-4CE4-9132-37E609A9B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A20B01-2CA8-E7C1-D631-080425BAFAF4}"/>
              </a:ext>
            </a:extLst>
          </p:cNvPr>
          <p:cNvSpPr>
            <a:spLocks noGrp="1"/>
          </p:cNvSpPr>
          <p:nvPr>
            <p:ph type="title"/>
          </p:nvPr>
        </p:nvSpPr>
        <p:spPr>
          <a:xfrm>
            <a:off x="645064" y="-213868"/>
            <a:ext cx="4282983" cy="959105"/>
          </a:xfrm>
        </p:spPr>
        <p:txBody>
          <a:bodyPr anchor="b">
            <a:normAutofit/>
          </a:bodyPr>
          <a:lstStyle/>
          <a:p>
            <a:r>
              <a:rPr lang="en-GB" sz="3600" dirty="0"/>
              <a:t>Justice/Court System</a:t>
            </a:r>
          </a:p>
        </p:txBody>
      </p:sp>
      <p:sp>
        <p:nvSpPr>
          <p:cNvPr id="1033" name="Rectangle 1032">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6533"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EC00DAC-ECBF-50BD-06BD-092B26B2890C}"/>
              </a:ext>
            </a:extLst>
          </p:cNvPr>
          <p:cNvSpPr>
            <a:spLocks noGrp="1"/>
          </p:cNvSpPr>
          <p:nvPr>
            <p:ph idx="1"/>
          </p:nvPr>
        </p:nvSpPr>
        <p:spPr>
          <a:xfrm>
            <a:off x="645066" y="409823"/>
            <a:ext cx="4282984" cy="5564812"/>
          </a:xfrm>
        </p:spPr>
        <p:txBody>
          <a:bodyPr anchor="ctr">
            <a:normAutofit/>
          </a:bodyPr>
          <a:lstStyle/>
          <a:p>
            <a:r>
              <a:rPr lang="en-GB" sz="1400" b="0" i="0" dirty="0">
                <a:effectLst/>
                <a:highlight>
                  <a:srgbClr val="FFFFFF"/>
                </a:highlight>
              </a:rPr>
              <a:t>There are three levels of courts in the Cayman Islands. </a:t>
            </a:r>
          </a:p>
          <a:p>
            <a:r>
              <a:rPr lang="en-GB" sz="1400" b="0" i="0" dirty="0">
                <a:effectLst/>
                <a:highlight>
                  <a:srgbClr val="FFFFFF"/>
                </a:highlight>
              </a:rPr>
              <a:t>Subordinate courts have civil and criminal jurisdiction. </a:t>
            </a:r>
          </a:p>
          <a:p>
            <a:r>
              <a:rPr lang="en-GB" sz="1400" b="0" i="0" dirty="0">
                <a:effectLst/>
                <a:highlight>
                  <a:srgbClr val="FFFFFF"/>
                </a:highlight>
              </a:rPr>
              <a:t>Appeals from the subordinate courts go to the Grand Court, which also hears the more serious cases within the criminal, family, common law, and civil jurisdictions. Thi</a:t>
            </a:r>
            <a:r>
              <a:rPr lang="en-GB" sz="1400" dirty="0">
                <a:highlight>
                  <a:srgbClr val="FFFFFF"/>
                </a:highlight>
              </a:rPr>
              <a:t>s includes</a:t>
            </a:r>
            <a:r>
              <a:rPr lang="en-GB" sz="1400" b="0" i="0" dirty="0">
                <a:effectLst/>
                <a:highlight>
                  <a:srgbClr val="FFFFFF"/>
                </a:highlight>
              </a:rPr>
              <a:t> </a:t>
            </a:r>
            <a:r>
              <a:rPr lang="en-GB" sz="1400" dirty="0">
                <a:highlight>
                  <a:srgbClr val="FFFFFF"/>
                </a:highlight>
              </a:rPr>
              <a:t>l</a:t>
            </a:r>
            <a:r>
              <a:rPr lang="en-GB" sz="1400" b="0" i="0" dirty="0">
                <a:effectLst/>
                <a:highlight>
                  <a:srgbClr val="FFFFFF"/>
                </a:highlight>
              </a:rPr>
              <a:t>egal actions taken as a result of international offshore banking and financial activities in the Caymans.</a:t>
            </a:r>
          </a:p>
          <a:p>
            <a:r>
              <a:rPr lang="en-GB" sz="1400" b="0" i="0" dirty="0">
                <a:effectLst/>
                <a:highlight>
                  <a:srgbClr val="FFFFFF"/>
                </a:highlight>
              </a:rPr>
              <a:t>The Court of Appeal hears appeals from the Grand Court; it is composed of a president and at least two judges of appeal. Caymanian magistrates and judges are appointed by the governor on the advice of various other officials, depending on the court on which the justices will serve. </a:t>
            </a:r>
          </a:p>
          <a:p>
            <a:r>
              <a:rPr lang="en-GB" sz="1400" b="0" i="0" dirty="0">
                <a:effectLst/>
                <a:highlight>
                  <a:srgbClr val="FFFFFF"/>
                </a:highlight>
              </a:rPr>
              <a:t>A Judicial and Legal Services Commission advises the governor on judicial appointments and disciplinary control over the members of the judiciary. The commission has eight members, including the president of the Court of Appeal and seven others who are appointed by the governor in consultation with other government members and legal professional organizations.</a:t>
            </a:r>
            <a:endParaRPr lang="en-GB" sz="1400" dirty="0"/>
          </a:p>
        </p:txBody>
      </p:sp>
      <p:sp>
        <p:nvSpPr>
          <p:cNvPr id="1035" name="Rectangle 1034">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25843"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Rectangle 1036">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492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9" name="Rectangle 1038">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6793"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0350BBB5-E244-945F-897A-E38BABDD467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598046" y="650494"/>
            <a:ext cx="4407402" cy="5324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9662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FFB60E8C-7224-44A4-87A0-46A1711DD2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3B6195-7C88-868C-448C-70FC838A8C3E}"/>
              </a:ext>
            </a:extLst>
          </p:cNvPr>
          <p:cNvSpPr>
            <a:spLocks noGrp="1"/>
          </p:cNvSpPr>
          <p:nvPr>
            <p:ph type="title"/>
          </p:nvPr>
        </p:nvSpPr>
        <p:spPr>
          <a:xfrm>
            <a:off x="795528" y="386930"/>
            <a:ext cx="10141799" cy="1300554"/>
          </a:xfrm>
        </p:spPr>
        <p:txBody>
          <a:bodyPr anchor="b">
            <a:normAutofit/>
          </a:bodyPr>
          <a:lstStyle/>
          <a:p>
            <a:r>
              <a:rPr lang="en-GB" sz="4800"/>
              <a:t>Judicial Process</a:t>
            </a:r>
          </a:p>
        </p:txBody>
      </p:sp>
      <p:sp>
        <p:nvSpPr>
          <p:cNvPr id="17" name="Rectangle 16">
            <a:extLst>
              <a:ext uri="{FF2B5EF4-FFF2-40B4-BE49-F238E27FC236}">
                <a16:creationId xmlns:a16="http://schemas.microsoft.com/office/drawing/2014/main" id="{5DA32751-37A2-45C0-BE94-63D375E27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up of a logo&#10;&#10;Description automatically generated">
            <a:extLst>
              <a:ext uri="{FF2B5EF4-FFF2-40B4-BE49-F238E27FC236}">
                <a16:creationId xmlns:a16="http://schemas.microsoft.com/office/drawing/2014/main" id="{A2C9918A-D6A7-B4FB-1B4E-441D51C3E9A9}"/>
              </a:ext>
            </a:extLst>
          </p:cNvPr>
          <p:cNvPicPr>
            <a:picLocks noChangeAspect="1"/>
          </p:cNvPicPr>
          <p:nvPr/>
        </p:nvPicPr>
        <p:blipFill>
          <a:blip r:embed="rId3"/>
          <a:stretch>
            <a:fillRect/>
          </a:stretch>
        </p:blipFill>
        <p:spPr>
          <a:xfrm>
            <a:off x="635302" y="3466542"/>
            <a:ext cx="4416838" cy="1569911"/>
          </a:xfrm>
          <a:prstGeom prst="rect">
            <a:avLst/>
          </a:prstGeom>
        </p:spPr>
      </p:pic>
      <p:sp>
        <p:nvSpPr>
          <p:cNvPr id="3" name="Content Placeholder 2">
            <a:extLst>
              <a:ext uri="{FF2B5EF4-FFF2-40B4-BE49-F238E27FC236}">
                <a16:creationId xmlns:a16="http://schemas.microsoft.com/office/drawing/2014/main" id="{14A0D5C6-9E66-2961-A13B-AD67C6AA8E2E}"/>
              </a:ext>
            </a:extLst>
          </p:cNvPr>
          <p:cNvSpPr>
            <a:spLocks noGrp="1"/>
          </p:cNvSpPr>
          <p:nvPr>
            <p:ph idx="1"/>
          </p:nvPr>
        </p:nvSpPr>
        <p:spPr>
          <a:xfrm>
            <a:off x="5540188" y="1397000"/>
            <a:ext cx="6478476" cy="5729941"/>
          </a:xfrm>
        </p:spPr>
        <p:txBody>
          <a:bodyPr anchor="ctr">
            <a:normAutofit/>
          </a:bodyPr>
          <a:lstStyle/>
          <a:p>
            <a:r>
              <a:rPr lang="en-GB" sz="2400" b="0" i="0" dirty="0">
                <a:effectLst/>
                <a:highlight>
                  <a:srgbClr val="F9F9F9"/>
                </a:highlight>
              </a:rPr>
              <a:t>Minor criminal and civil cases are tried by a Stipendiary Magistrate sitting in the Summary Court. </a:t>
            </a:r>
          </a:p>
          <a:p>
            <a:r>
              <a:rPr lang="en-GB" sz="2400" b="0" i="0" dirty="0">
                <a:effectLst/>
                <a:highlight>
                  <a:srgbClr val="F9F9F9"/>
                </a:highlight>
              </a:rPr>
              <a:t>All serious crimes and most civil cases are tried by the Grand Court, presided over by the Chief Justice and Grand Court Judges permanently residing in the Islands. </a:t>
            </a:r>
          </a:p>
          <a:p>
            <a:r>
              <a:rPr lang="en-GB" sz="2400" b="0" i="0" dirty="0">
                <a:effectLst/>
                <a:highlight>
                  <a:srgbClr val="F9F9F9"/>
                </a:highlight>
              </a:rPr>
              <a:t>Appeals lie from the Grand Court to the Cayman Islands Court of Appeal, which sits in Grand Cayman and, from there, to the Judicial Committee of the Privy Council in England.</a:t>
            </a:r>
            <a:endParaRPr lang="en-GB" sz="2400" dirty="0"/>
          </a:p>
        </p:txBody>
      </p:sp>
      <p:sp>
        <p:nvSpPr>
          <p:cNvPr id="16" name="Rectangle 15">
            <a:extLst>
              <a:ext uri="{FF2B5EF4-FFF2-40B4-BE49-F238E27FC236}">
                <a16:creationId xmlns:a16="http://schemas.microsoft.com/office/drawing/2014/main" id="{5A55FBCD-CD42-40F5-8A1B-3203F9CAE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4764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BAFBB-4091-3AA3-77AA-DD87EA33148B}"/>
              </a:ext>
            </a:extLst>
          </p:cNvPr>
          <p:cNvSpPr>
            <a:spLocks noGrp="1"/>
          </p:cNvSpPr>
          <p:nvPr>
            <p:ph type="title"/>
          </p:nvPr>
        </p:nvSpPr>
        <p:spPr/>
        <p:txBody>
          <a:bodyPr/>
          <a:lstStyle/>
          <a:p>
            <a:r>
              <a:rPr lang="en-GB" dirty="0"/>
              <a:t>ADR</a:t>
            </a:r>
          </a:p>
        </p:txBody>
      </p:sp>
      <p:sp>
        <p:nvSpPr>
          <p:cNvPr id="3" name="Content Placeholder 2">
            <a:extLst>
              <a:ext uri="{FF2B5EF4-FFF2-40B4-BE49-F238E27FC236}">
                <a16:creationId xmlns:a16="http://schemas.microsoft.com/office/drawing/2014/main" id="{C01AA683-6003-40EA-3FA3-206776505E34}"/>
              </a:ext>
            </a:extLst>
          </p:cNvPr>
          <p:cNvSpPr>
            <a:spLocks noGrp="1"/>
          </p:cNvSpPr>
          <p:nvPr>
            <p:ph idx="1"/>
          </p:nvPr>
        </p:nvSpPr>
        <p:spPr>
          <a:xfrm>
            <a:off x="330200" y="2055812"/>
            <a:ext cx="11518900" cy="4802187"/>
          </a:xfrm>
        </p:spPr>
        <p:txBody>
          <a:bodyPr>
            <a:normAutofit fontScale="92500" lnSpcReduction="20000"/>
          </a:bodyPr>
          <a:lstStyle/>
          <a:p>
            <a:pPr algn="l"/>
            <a:r>
              <a:rPr lang="en-GB" sz="2000" b="0" i="0" dirty="0">
                <a:effectLst/>
                <a:highlight>
                  <a:srgbClr val="FFFFFF"/>
                </a:highlight>
              </a:rPr>
              <a:t>Alternative Dispute Resolution (‘ADR’), both through private arbitration and private mediation, is increasing in popularity in the Cayman Islands, having regard to the time, costs, adverse costs risks, and uncertainties of litigation before the Courts, whether that litigation is local or cross-border in nature.</a:t>
            </a:r>
            <a:endParaRPr lang="en-GB" sz="2000" b="0" i="1" dirty="0">
              <a:effectLst/>
              <a:highlight>
                <a:srgbClr val="FFFF00"/>
              </a:highlight>
            </a:endParaRPr>
          </a:p>
          <a:p>
            <a:pPr algn="l"/>
            <a:r>
              <a:rPr lang="en-GB" sz="2000" b="0" i="0" dirty="0">
                <a:solidFill>
                  <a:srgbClr val="292C35"/>
                </a:solidFill>
                <a:effectLst/>
                <a:highlight>
                  <a:srgbClr val="FFFFFF"/>
                </a:highlight>
              </a:rPr>
              <a:t> A matter may be referred to Judicial Mediation at any stage of the proceedings, having regard to the Overriding Objective, and that such a matter will usually (but not necessarily) have one or more of the following features:</a:t>
            </a:r>
          </a:p>
          <a:p>
            <a:pPr lvl="1"/>
            <a:r>
              <a:rPr lang="en-GB" sz="2000" b="0" i="0" dirty="0">
                <a:solidFill>
                  <a:srgbClr val="292C35"/>
                </a:solidFill>
                <a:effectLst/>
                <a:highlight>
                  <a:srgbClr val="FFFFFF"/>
                </a:highlight>
              </a:rPr>
              <a:t>There will have already been an earlier, but unsuccessful, private mediation;</a:t>
            </a:r>
          </a:p>
          <a:p>
            <a:pPr lvl="1"/>
            <a:r>
              <a:rPr lang="en-GB" sz="2000" b="0" i="0" dirty="0">
                <a:solidFill>
                  <a:srgbClr val="292C35"/>
                </a:solidFill>
                <a:effectLst/>
                <a:highlight>
                  <a:srgbClr val="FFFFFF"/>
                </a:highlight>
              </a:rPr>
              <a:t>One or more of the parties has limited resources; or</a:t>
            </a:r>
          </a:p>
          <a:p>
            <a:pPr lvl="1"/>
            <a:r>
              <a:rPr lang="en-GB" sz="2000" b="0" i="0" dirty="0">
                <a:solidFill>
                  <a:srgbClr val="292C35"/>
                </a:solidFill>
                <a:effectLst/>
                <a:highlight>
                  <a:srgbClr val="FFFFFF"/>
                </a:highlight>
              </a:rPr>
              <a:t>There is a substantial risk that the costs and time of a trial will be disproportionately high when compared to the sum in dispute, or the subject matter of the dispute.</a:t>
            </a:r>
          </a:p>
          <a:p>
            <a:pPr algn="l"/>
            <a:r>
              <a:rPr lang="en-GB" sz="2000" b="0" i="0" dirty="0">
                <a:solidFill>
                  <a:srgbClr val="292C35"/>
                </a:solidFill>
                <a:effectLst/>
                <a:highlight>
                  <a:srgbClr val="FFFFFF"/>
                </a:highlight>
              </a:rPr>
              <a:t>There are some matters that might generally be unsuitable for Judicial Mediation (subject to the facts of any particular case), including:</a:t>
            </a:r>
          </a:p>
          <a:p>
            <a:pPr lvl="1"/>
            <a:r>
              <a:rPr lang="en-GB" sz="2000" b="0" i="0" dirty="0">
                <a:solidFill>
                  <a:srgbClr val="292C35"/>
                </a:solidFill>
                <a:effectLst/>
                <a:highlight>
                  <a:srgbClr val="FFFFFF"/>
                </a:highlight>
              </a:rPr>
              <a:t>Cases involving matters of public importance, which ought to be heard in open Court, in the public interest;</a:t>
            </a:r>
          </a:p>
          <a:p>
            <a:pPr lvl="1"/>
            <a:r>
              <a:rPr lang="en-GB" sz="2000" b="0" i="0" dirty="0">
                <a:solidFill>
                  <a:srgbClr val="292C35"/>
                </a:solidFill>
                <a:effectLst/>
                <a:highlight>
                  <a:srgbClr val="FFFFFF"/>
                </a:highlight>
              </a:rPr>
              <a:t>Cases in which the Court is to review the exercise of a statutory power or discretion;</a:t>
            </a:r>
          </a:p>
          <a:p>
            <a:pPr lvl="1"/>
            <a:r>
              <a:rPr lang="en-GB" sz="2000" b="0" i="0" dirty="0">
                <a:solidFill>
                  <a:srgbClr val="292C35"/>
                </a:solidFill>
                <a:effectLst/>
                <a:highlight>
                  <a:srgbClr val="FFFFFF"/>
                </a:highlight>
              </a:rPr>
              <a:t>Cases in which the commission of a crime or serious misconduct is alleged in the context of a civil proceeding; or</a:t>
            </a:r>
          </a:p>
          <a:p>
            <a:pPr lvl="1"/>
            <a:r>
              <a:rPr lang="en-GB" sz="2000" b="0" i="0" dirty="0">
                <a:solidFill>
                  <a:srgbClr val="292C35"/>
                </a:solidFill>
                <a:effectLst/>
                <a:highlight>
                  <a:srgbClr val="FFFFFF"/>
                </a:highlight>
              </a:rPr>
              <a:t>Cases in which there is an unrepresented litigant in person.</a:t>
            </a:r>
          </a:p>
          <a:p>
            <a:pPr marL="0" indent="0" algn="l">
              <a:buNone/>
            </a:pPr>
            <a:r>
              <a:rPr lang="en-GB" sz="2000" b="0" i="0" dirty="0">
                <a:solidFill>
                  <a:srgbClr val="292C35"/>
                </a:solidFill>
                <a:effectLst/>
                <a:highlight>
                  <a:srgbClr val="FFFFFF"/>
                </a:highlight>
              </a:rPr>
              <a:t>		(https://</a:t>
            </a:r>
            <a:r>
              <a:rPr lang="en-GB" sz="2000" b="0" i="0" dirty="0" err="1">
                <a:solidFill>
                  <a:srgbClr val="292C35"/>
                </a:solidFill>
                <a:effectLst/>
                <a:highlight>
                  <a:srgbClr val="FFFFFF"/>
                </a:highlight>
              </a:rPr>
              <a:t>www.jdsupra.com</a:t>
            </a:r>
            <a:r>
              <a:rPr lang="en-GB" sz="2000" b="0" i="0" dirty="0">
                <a:solidFill>
                  <a:srgbClr val="292C35"/>
                </a:solidFill>
                <a:effectLst/>
                <a:highlight>
                  <a:srgbClr val="FFFFFF"/>
                </a:highlight>
              </a:rPr>
              <a:t>/</a:t>
            </a:r>
            <a:r>
              <a:rPr lang="en-GB" sz="2000" b="0" i="0" dirty="0" err="1">
                <a:solidFill>
                  <a:srgbClr val="292C35"/>
                </a:solidFill>
                <a:effectLst/>
                <a:highlight>
                  <a:srgbClr val="FFFFFF"/>
                </a:highlight>
              </a:rPr>
              <a:t>legalnews</a:t>
            </a:r>
            <a:r>
              <a:rPr lang="en-GB" sz="2000" b="0" i="0" dirty="0">
                <a:solidFill>
                  <a:srgbClr val="292C35"/>
                </a:solidFill>
                <a:effectLst/>
                <a:highlight>
                  <a:srgbClr val="FFFFFF"/>
                </a:highlight>
              </a:rPr>
              <a:t>/judicial-mediation-in-the-cayman-2832950/)</a:t>
            </a:r>
          </a:p>
          <a:p>
            <a:endParaRPr lang="en-GB" dirty="0"/>
          </a:p>
        </p:txBody>
      </p:sp>
      <p:pic>
        <p:nvPicPr>
          <p:cNvPr id="5" name="Picture 4" descr="A boat in the ocean&#10;&#10;Description automatically generated">
            <a:extLst>
              <a:ext uri="{FF2B5EF4-FFF2-40B4-BE49-F238E27FC236}">
                <a16:creationId xmlns:a16="http://schemas.microsoft.com/office/drawing/2014/main" id="{8E97BC73-F22B-2490-573C-14EF7AD35BB9}"/>
              </a:ext>
            </a:extLst>
          </p:cNvPr>
          <p:cNvPicPr>
            <a:picLocks noChangeAspect="1"/>
          </p:cNvPicPr>
          <p:nvPr/>
        </p:nvPicPr>
        <p:blipFill>
          <a:blip r:embed="rId3"/>
          <a:stretch>
            <a:fillRect/>
          </a:stretch>
        </p:blipFill>
        <p:spPr>
          <a:xfrm>
            <a:off x="5015477" y="0"/>
            <a:ext cx="2524125" cy="1809750"/>
          </a:xfrm>
          <a:prstGeom prst="rect">
            <a:avLst/>
          </a:prstGeom>
        </p:spPr>
      </p:pic>
    </p:spTree>
    <p:extLst>
      <p:ext uri="{BB962C8B-B14F-4D97-AF65-F5344CB8AC3E}">
        <p14:creationId xmlns:p14="http://schemas.microsoft.com/office/powerpoint/2010/main" val="3636921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95C28-3DE9-A9ED-AB7E-CE91CE60A807}"/>
              </a:ext>
            </a:extLst>
          </p:cNvPr>
          <p:cNvSpPr>
            <a:spLocks noGrp="1"/>
          </p:cNvSpPr>
          <p:nvPr>
            <p:ph type="title"/>
          </p:nvPr>
        </p:nvSpPr>
        <p:spPr>
          <a:xfrm>
            <a:off x="838200" y="365125"/>
            <a:ext cx="10515600" cy="2536571"/>
          </a:xfrm>
        </p:spPr>
        <p:txBody>
          <a:bodyPr>
            <a:normAutofit/>
          </a:bodyPr>
          <a:lstStyle/>
          <a:p>
            <a:r>
              <a:rPr lang="en-GB" dirty="0"/>
              <a:t>Legal Aid </a:t>
            </a:r>
            <a:br>
              <a:rPr lang="en-GB" dirty="0"/>
            </a:br>
            <a:r>
              <a:rPr lang="en-GB" sz="2800" dirty="0">
                <a:hlinkClick r:id="rId2"/>
              </a:rPr>
              <a:t>https://www.judicial.ky/general-public/applying-for-civil-legal-aid</a:t>
            </a:r>
            <a:r>
              <a:rPr lang="en-GB" dirty="0"/>
              <a:t> </a:t>
            </a:r>
            <a:endParaRPr lang="en-US" dirty="0"/>
          </a:p>
        </p:txBody>
      </p:sp>
      <p:sp>
        <p:nvSpPr>
          <p:cNvPr id="3" name="Content Placeholder 2">
            <a:extLst>
              <a:ext uri="{FF2B5EF4-FFF2-40B4-BE49-F238E27FC236}">
                <a16:creationId xmlns:a16="http://schemas.microsoft.com/office/drawing/2014/main" id="{187A1C01-5E8A-C63E-B55F-B78776A7243C}"/>
              </a:ext>
            </a:extLst>
          </p:cNvPr>
          <p:cNvSpPr>
            <a:spLocks noGrp="1"/>
          </p:cNvSpPr>
          <p:nvPr>
            <p:ph idx="1"/>
          </p:nvPr>
        </p:nvSpPr>
        <p:spPr>
          <a:xfrm>
            <a:off x="838200" y="2901696"/>
            <a:ext cx="10515600" cy="4596383"/>
          </a:xfrm>
        </p:spPr>
        <p:txBody>
          <a:bodyPr/>
          <a:lstStyle/>
          <a:p>
            <a:pPr algn="l"/>
            <a:r>
              <a:rPr lang="en-GB" i="0" dirty="0">
                <a:solidFill>
                  <a:srgbClr val="424242"/>
                </a:solidFill>
                <a:effectLst/>
                <a:highlight>
                  <a:srgbClr val="FFFFFF"/>
                </a:highlight>
              </a:rPr>
              <a:t>The LEGAL AID LAW (1999 Revision) gives authority for Courts to grant free or subsidised legal aid as follows:</a:t>
            </a:r>
          </a:p>
          <a:p>
            <a:pPr lvl="1"/>
            <a:r>
              <a:rPr lang="en-GB" i="0" dirty="0">
                <a:solidFill>
                  <a:srgbClr val="424242"/>
                </a:solidFill>
                <a:effectLst/>
                <a:highlight>
                  <a:srgbClr val="FFFFFF"/>
                </a:highlight>
              </a:rPr>
              <a:t>Civil: In the Grand Court for anybody who wishes to issue or defend proceedings. There is no legal aid for civil proceedings in the Summary Court (though it may be available for proceedings under the Children Law started by the DCFS).</a:t>
            </a:r>
          </a:p>
          <a:p>
            <a:pPr lvl="1"/>
            <a:r>
              <a:rPr lang="en-GB" i="0" dirty="0">
                <a:solidFill>
                  <a:srgbClr val="424242"/>
                </a:solidFill>
                <a:effectLst/>
                <a:highlight>
                  <a:srgbClr val="FFFFFF"/>
                </a:highlight>
              </a:rPr>
              <a:t>Court of Appeal: The Court of Appeal Law allows the Court to grant legal aid for appeal purposes. In appeal cases, an attorney’s opinion as to the merits of an appeal is required.</a:t>
            </a:r>
            <a:endParaRPr lang="en-US" i="0" dirty="0">
              <a:solidFill>
                <a:srgbClr val="424242"/>
              </a:solidFill>
              <a:effectLst/>
              <a:highlight>
                <a:srgbClr val="FFFFFF"/>
              </a:highlight>
            </a:endParaRPr>
          </a:p>
          <a:p>
            <a:pPr lvl="1"/>
            <a:r>
              <a:rPr lang="en-GB" i="0" dirty="0">
                <a:solidFill>
                  <a:srgbClr val="424242"/>
                </a:solidFill>
                <a:effectLst/>
              </a:rPr>
              <a:t>The Legal Aid Rules, 1997 prescribe the fees to be paid to legal practitioners and set out rules for the better carrying out the law.</a:t>
            </a:r>
            <a:endParaRPr lang="en-GB" i="0" dirty="0">
              <a:solidFill>
                <a:srgbClr val="424242"/>
              </a:solidFill>
              <a:effectLst/>
              <a:highlight>
                <a:srgbClr val="FFFFFF"/>
              </a:highlight>
            </a:endParaRPr>
          </a:p>
        </p:txBody>
      </p:sp>
      <p:pic>
        <p:nvPicPr>
          <p:cNvPr id="5" name="Picture 4" descr="A gavel and a book&#10;&#10;Description automatically generated">
            <a:extLst>
              <a:ext uri="{FF2B5EF4-FFF2-40B4-BE49-F238E27FC236}">
                <a16:creationId xmlns:a16="http://schemas.microsoft.com/office/drawing/2014/main" id="{C1C7C4BC-BCD2-3FC2-AB9A-D5CA873E3FDA}"/>
              </a:ext>
            </a:extLst>
          </p:cNvPr>
          <p:cNvPicPr>
            <a:picLocks noChangeAspect="1"/>
          </p:cNvPicPr>
          <p:nvPr/>
        </p:nvPicPr>
        <p:blipFill>
          <a:blip r:embed="rId3"/>
          <a:stretch>
            <a:fillRect/>
          </a:stretch>
        </p:blipFill>
        <p:spPr>
          <a:xfrm>
            <a:off x="10068401" y="-27401"/>
            <a:ext cx="2123599" cy="1785557"/>
          </a:xfrm>
          <a:prstGeom prst="rect">
            <a:avLst/>
          </a:prstGeom>
        </p:spPr>
      </p:pic>
    </p:spTree>
    <p:extLst>
      <p:ext uri="{BB962C8B-B14F-4D97-AF65-F5344CB8AC3E}">
        <p14:creationId xmlns:p14="http://schemas.microsoft.com/office/powerpoint/2010/main" val="33589888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647</TotalTime>
  <Words>2103</Words>
  <Application>Microsoft Macintosh PowerPoint</Application>
  <PresentationFormat>Widescreen</PresentationFormat>
  <Paragraphs>86</Paragraphs>
  <Slides>11</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Aptos</vt:lpstr>
      <vt:lpstr>Aptos Display</vt:lpstr>
      <vt:lpstr>Arial</vt:lpstr>
      <vt:lpstr>Office Theme</vt:lpstr>
      <vt:lpstr>Cayman Islands</vt:lpstr>
      <vt:lpstr>Overview</vt:lpstr>
      <vt:lpstr>Education</vt:lpstr>
      <vt:lpstr>Law School in the Cayman Islands</vt:lpstr>
      <vt:lpstr>Admission to Practice Law </vt:lpstr>
      <vt:lpstr>Justice/Court System</vt:lpstr>
      <vt:lpstr>Judicial Process</vt:lpstr>
      <vt:lpstr>ADR</vt:lpstr>
      <vt:lpstr>Legal Aid  https://www.judicial.ky/general-public/applying-for-civil-legal-aid </vt:lpstr>
      <vt:lpstr>Legal Aid</vt:lpstr>
      <vt:lpstr>Legal News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Dominique D McDaniel</dc:creator>
  <cp:lastModifiedBy>Dominique D McDaniel</cp:lastModifiedBy>
  <cp:revision>5</cp:revision>
  <dcterms:created xsi:type="dcterms:W3CDTF">2024-06-12T18:00:31Z</dcterms:created>
  <dcterms:modified xsi:type="dcterms:W3CDTF">2024-11-06T13:44:50Z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971863126</vt:i4>
  </property>
  <property fmtid="{D5CDD505-2E9C-101B-9397-08002B2CF9AE}" pid="3" name="_NewReviewCycle">
    <vt:lpwstr/>
  </property>
  <property fmtid="{D5CDD505-2E9C-101B-9397-08002B2CF9AE}" pid="4" name="_EmailSubject">
    <vt:lpwstr>Power Points</vt:lpwstr>
  </property>
  <property fmtid="{D5CDD505-2E9C-101B-9397-08002B2CF9AE}" pid="5" name="_AuthorEmail">
    <vt:lpwstr>WILSON@law.stetson.edu</vt:lpwstr>
  </property>
  <property fmtid="{D5CDD505-2E9C-101B-9397-08002B2CF9AE}" pid="6" name="_AuthorEmailDisplayName">
    <vt:lpwstr>Darryl Wilson</vt:lpwstr>
  </property>
  <property fmtid="{D5CDD505-2E9C-101B-9397-08002B2CF9AE}" pid="7" name="_PreviousAdHocReviewCycleID">
    <vt:i4>1509896133</vt:i4>
  </property>
</Properties>
</file>