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8"/>
  </p:notesMasterIdLst>
  <p:sldIdLst>
    <p:sldId id="256" r:id="rId2"/>
    <p:sldId id="257" r:id="rId3"/>
    <p:sldId id="269" r:id="rId4"/>
    <p:sldId id="259" r:id="rId5"/>
    <p:sldId id="270" r:id="rId6"/>
    <p:sldId id="271" r:id="rId7"/>
    <p:sldId id="284" r:id="rId8"/>
    <p:sldId id="261" r:id="rId9"/>
    <p:sldId id="262" r:id="rId10"/>
    <p:sldId id="263" r:id="rId11"/>
    <p:sldId id="276" r:id="rId12"/>
    <p:sldId id="273" r:id="rId13"/>
    <p:sldId id="272" r:id="rId14"/>
    <p:sldId id="278" r:id="rId15"/>
    <p:sldId id="264" r:id="rId16"/>
    <p:sldId id="279" r:id="rId17"/>
    <p:sldId id="265" r:id="rId18"/>
    <p:sldId id="275" r:id="rId19"/>
    <p:sldId id="280" r:id="rId20"/>
    <p:sldId id="282" r:id="rId21"/>
    <p:sldId id="274" r:id="rId22"/>
    <p:sldId id="267" r:id="rId23"/>
    <p:sldId id="287" r:id="rId24"/>
    <p:sldId id="283" r:id="rId25"/>
    <p:sldId id="286" r:id="rId26"/>
    <p:sldId id="268" r:id="rId2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115" autoAdjust="0"/>
  </p:normalViewPr>
  <p:slideViewPr>
    <p:cSldViewPr>
      <p:cViewPr>
        <p:scale>
          <a:sx n="110" d="100"/>
          <a:sy n="110" d="100"/>
        </p:scale>
        <p:origin x="-2408" y="-9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36319057-BFAF-4635-95F2-2F013D01338F}" type="datetimeFigureOut">
              <a:rPr lang="en-US" smtClean="0"/>
              <a:t>11/25/13</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53B977AC-5E78-4EF4-A803-A8882D87C3BD}" type="slidenum">
              <a:rPr lang="en-US" smtClean="0"/>
              <a:t>‹#›</a:t>
            </a:fld>
            <a:endParaRPr lang="en-US" dirty="0"/>
          </a:p>
        </p:txBody>
      </p:sp>
    </p:spTree>
    <p:extLst>
      <p:ext uri="{BB962C8B-B14F-4D97-AF65-F5344CB8AC3E}">
        <p14:creationId xmlns:p14="http://schemas.microsoft.com/office/powerpoint/2010/main" val="535504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1</a:t>
            </a:fld>
            <a:endParaRPr lang="en-US" dirty="0"/>
          </a:p>
        </p:txBody>
      </p:sp>
    </p:spTree>
    <p:extLst>
      <p:ext uri="{BB962C8B-B14F-4D97-AF65-F5344CB8AC3E}">
        <p14:creationId xmlns:p14="http://schemas.microsoft.com/office/powerpoint/2010/main" val="557504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at a time and read the answer.</a:t>
            </a:r>
          </a:p>
          <a:p>
            <a:endParaRPr lang="en-US" baseline="0" dirty="0" smtClean="0"/>
          </a:p>
          <a:p>
            <a:r>
              <a:rPr lang="en-US" baseline="0" dirty="0" smtClean="0"/>
              <a:t>Closer to finals 15-20 at a time.  </a:t>
            </a:r>
          </a:p>
          <a:p>
            <a:endParaRPr lang="en-US" baseline="0" dirty="0" smtClean="0"/>
          </a:p>
          <a:p>
            <a:endParaRPr lang="en-US" sz="1200" dirty="0" smtClean="0">
              <a:sym typeface="Wingdings" pitchFamily="2" charset="2"/>
            </a:endParaRPr>
          </a:p>
          <a:p>
            <a:r>
              <a:rPr lang="en-US" sz="1200" dirty="0" smtClean="0">
                <a:sym typeface="Wingdings" pitchFamily="2" charset="2"/>
              </a:rPr>
              <a:t>___________________________________________________________</a:t>
            </a:r>
          </a:p>
          <a:p>
            <a:r>
              <a:rPr lang="en-US" sz="1200" dirty="0" smtClean="0">
                <a:sym typeface="Wingdings" pitchFamily="2" charset="2"/>
              </a:rPr>
              <a:t>Work through problem</a:t>
            </a:r>
            <a:r>
              <a:rPr lang="en-US" sz="1200" baseline="0" dirty="0" smtClean="0">
                <a:sym typeface="Wingdings" pitchFamily="2" charset="2"/>
              </a:rPr>
              <a:t> on own or together!</a:t>
            </a:r>
            <a:endParaRPr lang="en-US" sz="1200" dirty="0" smtClean="0">
              <a:sym typeface="Wingdings" pitchFamily="2" charset="2"/>
            </a:endParaRPr>
          </a:p>
          <a:p>
            <a:pPr marL="0" indent="0">
              <a:buNone/>
            </a:pPr>
            <a:endParaRPr lang="en-US" sz="2800" u="sng" dirty="0" smtClean="0">
              <a:sym typeface="Wingdings" pitchFamily="2" charset="2"/>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22</a:t>
            </a:fld>
            <a:endParaRPr lang="en-US" dirty="0"/>
          </a:p>
        </p:txBody>
      </p:sp>
    </p:spTree>
    <p:extLst>
      <p:ext uri="{BB962C8B-B14F-4D97-AF65-F5344CB8AC3E}">
        <p14:creationId xmlns:p14="http://schemas.microsoft.com/office/powerpoint/2010/main" val="2446928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24</a:t>
            </a:fld>
            <a:endParaRPr lang="en-US" dirty="0"/>
          </a:p>
        </p:txBody>
      </p:sp>
    </p:spTree>
    <p:extLst>
      <p:ext uri="{BB962C8B-B14F-4D97-AF65-F5344CB8AC3E}">
        <p14:creationId xmlns:p14="http://schemas.microsoft.com/office/powerpoint/2010/main" val="1297601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29F2D3-6A5C-46F3-95D8-7A3803EC74B6}" type="slidenum">
              <a:rPr lang="en-US" smtClean="0"/>
              <a:t>26</a:t>
            </a:fld>
            <a:endParaRPr lang="en-US" dirty="0"/>
          </a:p>
        </p:txBody>
      </p:sp>
    </p:spTree>
    <p:extLst>
      <p:ext uri="{BB962C8B-B14F-4D97-AF65-F5344CB8AC3E}">
        <p14:creationId xmlns:p14="http://schemas.microsoft.com/office/powerpoint/2010/main" val="708863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2</a:t>
            </a:fld>
            <a:endParaRPr lang="en-US" dirty="0"/>
          </a:p>
        </p:txBody>
      </p:sp>
    </p:spTree>
    <p:extLst>
      <p:ext uri="{BB962C8B-B14F-4D97-AF65-F5344CB8AC3E}">
        <p14:creationId xmlns:p14="http://schemas.microsoft.com/office/powerpoint/2010/main" val="1297601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4</a:t>
            </a:fld>
            <a:endParaRPr lang="en-US" dirty="0"/>
          </a:p>
        </p:txBody>
      </p:sp>
    </p:spTree>
    <p:extLst>
      <p:ext uri="{BB962C8B-B14F-4D97-AF65-F5344CB8AC3E}">
        <p14:creationId xmlns:p14="http://schemas.microsoft.com/office/powerpoint/2010/main" val="283553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8</a:t>
            </a:fld>
            <a:endParaRPr lang="en-US" dirty="0"/>
          </a:p>
        </p:txBody>
      </p:sp>
    </p:spTree>
    <p:extLst>
      <p:ext uri="{BB962C8B-B14F-4D97-AF65-F5344CB8AC3E}">
        <p14:creationId xmlns:p14="http://schemas.microsoft.com/office/powerpoint/2010/main" val="649741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9</a:t>
            </a:fld>
            <a:endParaRPr lang="en-US" dirty="0"/>
          </a:p>
        </p:txBody>
      </p:sp>
    </p:spTree>
    <p:extLst>
      <p:ext uri="{BB962C8B-B14F-4D97-AF65-F5344CB8AC3E}">
        <p14:creationId xmlns:p14="http://schemas.microsoft.com/office/powerpoint/2010/main" val="3295020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10</a:t>
            </a:fld>
            <a:endParaRPr lang="en-US" dirty="0"/>
          </a:p>
        </p:txBody>
      </p:sp>
    </p:spTree>
    <p:extLst>
      <p:ext uri="{BB962C8B-B14F-4D97-AF65-F5344CB8AC3E}">
        <p14:creationId xmlns:p14="http://schemas.microsoft.com/office/powerpoint/2010/main" val="3632565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a:t>
            </a:r>
            <a:r>
              <a:rPr lang="en-US" baseline="0" dirty="0" smtClean="0"/>
              <a:t> LOOKING AT ANSWERS– unless answers are substantive – then repeat process for each answer</a:t>
            </a:r>
            <a:endParaRPr lang="en-US" dirty="0" smtClean="0"/>
          </a:p>
          <a:p>
            <a:r>
              <a:rPr lang="en-US" dirty="0" smtClean="0"/>
              <a:t>What if the question is “In which scenario</a:t>
            </a:r>
            <a:r>
              <a:rPr lang="en-US" baseline="0" dirty="0" smtClean="0"/>
              <a:t> below do Amy and Bill have an enforceable unilateral contract?”</a:t>
            </a:r>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15</a:t>
            </a:fld>
            <a:endParaRPr lang="en-US" dirty="0"/>
          </a:p>
        </p:txBody>
      </p:sp>
    </p:spTree>
    <p:extLst>
      <p:ext uri="{BB962C8B-B14F-4D97-AF65-F5344CB8AC3E}">
        <p14:creationId xmlns:p14="http://schemas.microsoft.com/office/powerpoint/2010/main" val="3187316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Easier to Prove:</a:t>
            </a:r>
          </a:p>
          <a:p>
            <a:endParaRPr lang="en-US" dirty="0" smtClean="0"/>
          </a:p>
          <a:p>
            <a:r>
              <a:rPr lang="en-US" dirty="0" smtClean="0"/>
              <a:t>If enforceable</a:t>
            </a:r>
            <a:r>
              <a:rPr lang="en-US" baseline="0" dirty="0" smtClean="0"/>
              <a:t> through K formation vs. going into Promissory Estoppel for consideration.  </a:t>
            </a:r>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17</a:t>
            </a:fld>
            <a:endParaRPr lang="en-US" dirty="0"/>
          </a:p>
        </p:txBody>
      </p:sp>
    </p:spTree>
    <p:extLst>
      <p:ext uri="{BB962C8B-B14F-4D97-AF65-F5344CB8AC3E}">
        <p14:creationId xmlns:p14="http://schemas.microsoft.com/office/powerpoint/2010/main" val="1217198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B977AC-5E78-4EF4-A803-A8882D87C3BD}" type="slidenum">
              <a:rPr lang="en-US" smtClean="0"/>
              <a:t>20</a:t>
            </a:fld>
            <a:endParaRPr lang="en-US" dirty="0"/>
          </a:p>
        </p:txBody>
      </p:sp>
    </p:spTree>
    <p:extLst>
      <p:ext uri="{BB962C8B-B14F-4D97-AF65-F5344CB8AC3E}">
        <p14:creationId xmlns:p14="http://schemas.microsoft.com/office/powerpoint/2010/main" val="64974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918FC3-04CE-4082-8613-5DBE0B1DEB02}" type="datetime1">
              <a:rPr lang="en-US" smtClean="0"/>
              <a:t>11/25/13</a:t>
            </a:fld>
            <a:endParaRPr lang="en-US"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EA8146CF-AB8B-47A9-8CC2-A9B4348E8078}" type="slidenum">
              <a:rPr lang="en-US" smtClean="0"/>
              <a:t>‹#›</a:t>
            </a:fld>
            <a:endParaRPr lang="en-US"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8F5D0A-5554-40DA-A573-B8A27B3EA358}" type="datetime1">
              <a:rPr lang="en-US" smtClean="0"/>
              <a:t>11/25/13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8146CF-AB8B-47A9-8CC2-A9B4348E807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FCC07-477E-487E-9C7B-46D0C2A0E51C}" type="datetime1">
              <a:rPr lang="en-US" smtClean="0"/>
              <a:t>11/25/13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096000" y="6356350"/>
            <a:ext cx="762000" cy="365125"/>
          </a:xfrm>
        </p:spPr>
        <p:txBody>
          <a:bodyPr/>
          <a:lstStyle/>
          <a:p>
            <a:fld id="{EA8146CF-AB8B-47A9-8CC2-A9B4348E8078}" type="slidenum">
              <a:rPr lang="en-US" smtClean="0"/>
              <a:t>‹#›</a:t>
            </a:fld>
            <a:endParaRPr lang="en-US"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E640A8-F369-4159-966E-46A3DA545D19}" type="datetime1">
              <a:rPr lang="en-US" smtClean="0"/>
              <a:t>11/25/13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8146CF-AB8B-47A9-8CC2-A9B4348E807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666DC-474A-4260-B6D1-90E33B3D063F}" type="datetime1">
              <a:rPr lang="en-US" smtClean="0"/>
              <a:t>11/25/13</a:t>
            </a:fld>
            <a:endParaRPr lang="en-US" dirty="0"/>
          </a:p>
        </p:txBody>
      </p:sp>
      <p:sp>
        <p:nvSpPr>
          <p:cNvPr id="5" name="Footer Placeholder 4"/>
          <p:cNvSpPr>
            <a:spLocks noGrp="1"/>
          </p:cNvSpPr>
          <p:nvPr>
            <p:ph type="ftr" sz="quarter" idx="11"/>
          </p:nvPr>
        </p:nvSpPr>
        <p:spPr>
          <a:xfrm>
            <a:off x="5791200" y="6356350"/>
            <a:ext cx="2895600" cy="365125"/>
          </a:xfrm>
        </p:spPr>
        <p:txBody>
          <a:bodyPr/>
          <a:lstStyle/>
          <a:p>
            <a:endParaRPr lang="en-US"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EA8146CF-AB8B-47A9-8CC2-A9B4348E8078}" type="slidenum">
              <a:rPr lang="en-US" smtClean="0"/>
              <a:t>‹#›</a:t>
            </a:fld>
            <a:endParaRPr lang="en-US"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46099C-90BB-4707-9212-936C772036AC}" type="datetime1">
              <a:rPr lang="en-US" smtClean="0"/>
              <a:t>11/25/13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8146CF-AB8B-47A9-8CC2-A9B4348E807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51C960-3986-47C4-8A1A-E3922A9E3953}" type="datetime1">
              <a:rPr lang="en-US" smtClean="0"/>
              <a:t>11/25/13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8146CF-AB8B-47A9-8CC2-A9B4348E807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66CFB-F4B3-4B50-9314-D6DB71C8B26C}" type="datetime1">
              <a:rPr lang="en-US" smtClean="0"/>
              <a:t>11/25/13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A8146CF-AB8B-47A9-8CC2-A9B4348E807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C45FB-A353-4860-8B22-8EA3E9061A61}" type="datetime1">
              <a:rPr lang="en-US" smtClean="0"/>
              <a:t>11/25/13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A8146CF-AB8B-47A9-8CC2-A9B4348E807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116A2B-3CD3-49B2-B260-1FFC81ADEEAF}" type="datetime1">
              <a:rPr lang="en-US" smtClean="0"/>
              <a:t>11/25/13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8146CF-AB8B-47A9-8CC2-A9B4348E8078}"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C1B7D8A9-4D21-4A32-B598-73B51884B539}" type="datetime1">
              <a:rPr lang="en-US" smtClean="0"/>
              <a:t>11/25/13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8146CF-AB8B-47A9-8CC2-A9B4348E8078}" type="slidenum">
              <a:rPr lang="en-US" smtClean="0"/>
              <a:t>‹#›</a:t>
            </a:fld>
            <a:endParaRPr lang="en-US"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80CE19D-DF85-473F-A0A2-D313605088CC}" type="datetime1">
              <a:rPr lang="en-US" smtClean="0"/>
              <a:t>11/25/13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A8146CF-AB8B-47A9-8CC2-A9B4348E8078}" type="slidenum">
              <a:rPr lang="en-US" smtClean="0"/>
              <a:t>‹#›</a:t>
            </a:fld>
            <a:endParaRPr 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www.law.stetson.edu/academics/succes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4191000"/>
          </a:xfrm>
        </p:spPr>
        <p:txBody>
          <a:bodyPr>
            <a:noAutofit/>
          </a:bodyPr>
          <a:lstStyle/>
          <a:p>
            <a:r>
              <a:rPr lang="en-US" sz="4000" b="1" dirty="0" smtClean="0"/>
              <a:t/>
            </a:r>
            <a:br>
              <a:rPr lang="en-US" sz="4000" b="1" dirty="0" smtClean="0"/>
            </a:br>
            <a:r>
              <a:rPr lang="en-US" sz="4000" b="1" dirty="0" smtClean="0"/>
              <a:t>Excelling on Multiple-Choice Questions</a:t>
            </a:r>
            <a:endParaRPr lang="en-US" sz="4000" dirty="0"/>
          </a:p>
        </p:txBody>
      </p:sp>
      <p:sp>
        <p:nvSpPr>
          <p:cNvPr id="3" name="Subtitle 2"/>
          <p:cNvSpPr>
            <a:spLocks noGrp="1"/>
          </p:cNvSpPr>
          <p:nvPr>
            <p:ph type="subTitle" idx="1"/>
          </p:nvPr>
        </p:nvSpPr>
        <p:spPr>
          <a:xfrm>
            <a:off x="1066800" y="5943600"/>
            <a:ext cx="8001000" cy="533400"/>
          </a:xfrm>
        </p:spPr>
        <p:txBody>
          <a:bodyPr>
            <a:normAutofit fontScale="77500" lnSpcReduction="20000"/>
          </a:bodyPr>
          <a:lstStyle/>
          <a:p>
            <a:pPr algn="r"/>
            <a:r>
              <a:rPr lang="en-US" dirty="0" smtClean="0"/>
              <a:t> Stetson University College of Law Academic Success Program</a:t>
            </a:r>
          </a:p>
          <a:p>
            <a:pPr algn="r"/>
            <a:r>
              <a:rPr lang="en-US" dirty="0" smtClean="0"/>
              <a:t>Academic Success Workshop </a:t>
            </a:r>
            <a:r>
              <a:rPr lang="en-US" smtClean="0"/>
              <a:t>Series </a:t>
            </a:r>
            <a:endParaRPr lang="en-US" dirty="0"/>
          </a:p>
        </p:txBody>
      </p:sp>
      <p:sp>
        <p:nvSpPr>
          <p:cNvPr id="4" name="Slide Number Placeholder 3"/>
          <p:cNvSpPr>
            <a:spLocks noGrp="1"/>
          </p:cNvSpPr>
          <p:nvPr>
            <p:ph type="sldNum" sz="quarter" idx="12"/>
          </p:nvPr>
        </p:nvSpPr>
        <p:spPr/>
        <p:txBody>
          <a:bodyPr/>
          <a:lstStyle/>
          <a:p>
            <a:fld id="{EA8146CF-AB8B-47A9-8CC2-A9B4348E8078}" type="slidenum">
              <a:rPr lang="en-US" smtClean="0"/>
              <a:t>1</a:t>
            </a:fld>
            <a:endParaRPr lang="en-US" dirty="0"/>
          </a:p>
        </p:txBody>
      </p:sp>
    </p:spTree>
    <p:extLst>
      <p:ext uri="{BB962C8B-B14F-4D97-AF65-F5344CB8AC3E}">
        <p14:creationId xmlns:p14="http://schemas.microsoft.com/office/powerpoint/2010/main" val="203177987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b="1" u="sng" dirty="0" smtClean="0"/>
              <a:t>A</a:t>
            </a:r>
            <a:r>
              <a:rPr lang="en-US" sz="6000" b="1" dirty="0" smtClean="0"/>
              <a:t>ctively</a:t>
            </a:r>
            <a:r>
              <a:rPr lang="en-US" dirty="0" smtClean="0"/>
              <a:t> </a:t>
            </a:r>
            <a:r>
              <a:rPr lang="en-US" sz="6000" dirty="0" smtClean="0"/>
              <a:t>Read and Issue Spot </a:t>
            </a:r>
            <a:endParaRPr lang="en-US" sz="6000" u="sng" dirty="0"/>
          </a:p>
        </p:txBody>
      </p:sp>
      <p:sp>
        <p:nvSpPr>
          <p:cNvPr id="3" name="Content Placeholder 2"/>
          <p:cNvSpPr>
            <a:spLocks noGrp="1"/>
          </p:cNvSpPr>
          <p:nvPr>
            <p:ph idx="1"/>
          </p:nvPr>
        </p:nvSpPr>
        <p:spPr/>
        <p:txBody>
          <a:bodyPr>
            <a:noAutofit/>
          </a:bodyPr>
          <a:lstStyle/>
          <a:p>
            <a:r>
              <a:rPr lang="en-US" sz="2800" dirty="0" smtClean="0"/>
              <a:t>Read the </a:t>
            </a:r>
            <a:r>
              <a:rPr lang="en-US" sz="2800" u="sng" dirty="0" smtClean="0"/>
              <a:t>Call of the Question</a:t>
            </a:r>
            <a:r>
              <a:rPr lang="en-US" sz="2800" dirty="0" smtClean="0"/>
              <a:t> </a:t>
            </a:r>
          </a:p>
          <a:p>
            <a:pPr lvl="1"/>
            <a:r>
              <a:rPr lang="en-US" dirty="0" smtClean="0"/>
              <a:t>Highlight qualifiers</a:t>
            </a:r>
          </a:p>
          <a:p>
            <a:pPr lvl="1"/>
            <a:r>
              <a:rPr lang="en-US" dirty="0" smtClean="0"/>
              <a:t>Identify legal and/or factual issues</a:t>
            </a:r>
          </a:p>
          <a:p>
            <a:pPr lvl="1"/>
            <a:endParaRPr lang="en-US" dirty="0" smtClean="0"/>
          </a:p>
          <a:p>
            <a:pPr lvl="1"/>
            <a:r>
              <a:rPr lang="en-US" dirty="0" smtClean="0"/>
              <a:t>Example</a:t>
            </a:r>
          </a:p>
          <a:p>
            <a:pPr lvl="2"/>
            <a:endParaRPr lang="en-US" dirty="0" smtClean="0"/>
          </a:p>
          <a:p>
            <a:pPr lvl="2"/>
            <a:r>
              <a:rPr lang="en-US" dirty="0" smtClean="0"/>
              <a:t>If </a:t>
            </a:r>
            <a:r>
              <a:rPr lang="en-US" dirty="0"/>
              <a:t>Curran institutes a lawsuit against the City of Metro for the $1,000 reward offered in the signs posted on June 2, which of the following would be the City’s most effective argument in defense?</a:t>
            </a:r>
            <a:endParaRPr lang="en-US" dirty="0" smtClean="0"/>
          </a:p>
          <a:p>
            <a:pPr lvl="1"/>
            <a:endParaRPr lang="en-US" dirty="0" smtClean="0"/>
          </a:p>
        </p:txBody>
      </p:sp>
      <p:pic>
        <p:nvPicPr>
          <p:cNvPr id="4" name="Picture 2" descr="C:\Users\kpelham\AppData\Local\Microsoft\Windows\Temporary Internet Files\Content.IE5\5KDEETAL\MC900083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48600" y="381000"/>
            <a:ext cx="978090" cy="91439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10</a:t>
            </a:fld>
            <a:endParaRPr lang="en-US" dirty="0"/>
          </a:p>
        </p:txBody>
      </p:sp>
    </p:spTree>
    <p:extLst>
      <p:ext uri="{BB962C8B-B14F-4D97-AF65-F5344CB8AC3E}">
        <p14:creationId xmlns:p14="http://schemas.microsoft.com/office/powerpoint/2010/main" val="15657341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u="sng" dirty="0"/>
              <a:t>A</a:t>
            </a:r>
            <a:r>
              <a:rPr lang="en-US" b="1" dirty="0"/>
              <a:t>ctively</a:t>
            </a:r>
            <a:r>
              <a:rPr lang="en-US" dirty="0"/>
              <a:t> Read and Issue Spot </a:t>
            </a:r>
          </a:p>
        </p:txBody>
      </p:sp>
      <p:sp>
        <p:nvSpPr>
          <p:cNvPr id="3" name="Content Placeholder 2"/>
          <p:cNvSpPr>
            <a:spLocks noGrp="1"/>
          </p:cNvSpPr>
          <p:nvPr>
            <p:ph idx="1"/>
          </p:nvPr>
        </p:nvSpPr>
        <p:spPr/>
        <p:txBody>
          <a:bodyPr/>
          <a:lstStyle/>
          <a:p>
            <a:r>
              <a:rPr lang="en-US" sz="2800" dirty="0" smtClean="0"/>
              <a:t>Read </a:t>
            </a:r>
            <a:r>
              <a:rPr lang="en-US" sz="2800" dirty="0"/>
              <a:t>the Facts</a:t>
            </a:r>
          </a:p>
          <a:p>
            <a:pPr lvl="1"/>
            <a:r>
              <a:rPr lang="en-US" dirty="0" smtClean="0"/>
              <a:t>Actors</a:t>
            </a:r>
          </a:p>
          <a:p>
            <a:pPr lvl="1"/>
            <a:r>
              <a:rPr lang="en-US" dirty="0" smtClean="0"/>
              <a:t>Actor’s state of mind</a:t>
            </a:r>
            <a:endParaRPr lang="en-US" dirty="0"/>
          </a:p>
          <a:p>
            <a:pPr lvl="1"/>
            <a:r>
              <a:rPr lang="en-US" dirty="0"/>
              <a:t>Legal relationships</a:t>
            </a:r>
          </a:p>
          <a:p>
            <a:pPr lvl="1"/>
            <a:r>
              <a:rPr lang="en-US" dirty="0" smtClean="0"/>
              <a:t>Actions</a:t>
            </a:r>
            <a:endParaRPr lang="en-US" dirty="0"/>
          </a:p>
          <a:p>
            <a:pPr lvl="1"/>
            <a:r>
              <a:rPr lang="en-US" dirty="0"/>
              <a:t>Money</a:t>
            </a:r>
          </a:p>
          <a:p>
            <a:pPr lvl="1"/>
            <a:r>
              <a:rPr lang="en-US" dirty="0"/>
              <a:t>Quoted language</a:t>
            </a:r>
          </a:p>
          <a:p>
            <a:pPr lvl="1"/>
            <a:r>
              <a:rPr lang="en-US" dirty="0"/>
              <a:t>Choose the simple explanation</a:t>
            </a:r>
          </a:p>
          <a:p>
            <a:pPr lvl="1"/>
            <a:r>
              <a:rPr lang="en-US" dirty="0"/>
              <a:t>Ok to draw inferences, </a:t>
            </a:r>
            <a:r>
              <a:rPr lang="en-US" b="1" u="sng" dirty="0"/>
              <a:t>but do not invent facts</a:t>
            </a:r>
          </a:p>
          <a:p>
            <a:endParaRPr lang="en-US" dirty="0"/>
          </a:p>
        </p:txBody>
      </p:sp>
      <p:pic>
        <p:nvPicPr>
          <p:cNvPr id="4" name="Picture 2" descr="C:\Users\kpelham\AppData\Local\Microsoft\Windows\Temporary Internet Files\Content.IE5\5KDEETAL\MC9000831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381000"/>
            <a:ext cx="978090" cy="91439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11</a:t>
            </a:fld>
            <a:endParaRPr lang="en-US" dirty="0"/>
          </a:p>
        </p:txBody>
      </p:sp>
    </p:spTree>
    <p:extLst>
      <p:ext uri="{BB962C8B-B14F-4D97-AF65-F5344CB8AC3E}">
        <p14:creationId xmlns:p14="http://schemas.microsoft.com/office/powerpoint/2010/main" val="29621572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u="sng" dirty="0"/>
              <a:t>A</a:t>
            </a:r>
            <a:r>
              <a:rPr lang="en-US" b="1" dirty="0"/>
              <a:t>ctively</a:t>
            </a:r>
            <a:r>
              <a:rPr lang="en-US" dirty="0"/>
              <a:t> Read and Issue Spot </a:t>
            </a:r>
            <a:endParaRPr lang="en-US" dirty="0">
              <a:effectLst/>
            </a:endParaRPr>
          </a:p>
        </p:txBody>
      </p:sp>
      <p:sp>
        <p:nvSpPr>
          <p:cNvPr id="3" name="Content Placeholder 2"/>
          <p:cNvSpPr>
            <a:spLocks noGrp="1"/>
          </p:cNvSpPr>
          <p:nvPr>
            <p:ph idx="1"/>
          </p:nvPr>
        </p:nvSpPr>
        <p:spPr/>
        <p:txBody>
          <a:bodyPr>
            <a:normAutofit fontScale="62500" lnSpcReduction="20000"/>
          </a:bodyPr>
          <a:lstStyle/>
          <a:p>
            <a:r>
              <a:rPr lang="en-US" dirty="0" smtClean="0"/>
              <a:t>Example</a:t>
            </a:r>
          </a:p>
          <a:p>
            <a:pPr marL="0" lvl="2" indent="0">
              <a:buClr>
                <a:schemeClr val="accent1"/>
              </a:buClr>
              <a:buSzPct val="75000"/>
              <a:buNone/>
            </a:pPr>
            <a:endParaRPr lang="en-US" dirty="0" smtClean="0"/>
          </a:p>
          <a:p>
            <a:pPr marL="0" lvl="2" indent="0">
              <a:buClr>
                <a:schemeClr val="accent1"/>
              </a:buClr>
              <a:buSzPct val="75000"/>
              <a:buNone/>
            </a:pPr>
            <a:r>
              <a:rPr lang="en-US" dirty="0"/>
              <a:t>(</a:t>
            </a:r>
            <a:r>
              <a:rPr lang="en-US" dirty="0" smtClean="0"/>
              <a:t>If </a:t>
            </a:r>
            <a:r>
              <a:rPr lang="en-US" dirty="0"/>
              <a:t>Curran institutes a lawsuit against the City of Metro for the $1,000 reward offered in the signs posted on June 2, which of the following would be the City’s most effective argument in defense</a:t>
            </a:r>
            <a:r>
              <a:rPr lang="en-US" dirty="0" smtClean="0"/>
              <a:t>?)</a:t>
            </a:r>
          </a:p>
          <a:p>
            <a:endParaRPr lang="en-US" dirty="0"/>
          </a:p>
          <a:p>
            <a:pPr marL="0" indent="0">
              <a:buNone/>
            </a:pPr>
            <a:r>
              <a:rPr lang="en-US" dirty="0"/>
              <a:t>On June 1, after arson fires had damaged several city buildings, the City Council of the </a:t>
            </a:r>
            <a:r>
              <a:rPr lang="en-US" dirty="0" smtClean="0"/>
              <a:t>City </a:t>
            </a:r>
            <a:r>
              <a:rPr lang="en-US" dirty="0"/>
              <a:t>of Metro voted to offer a reward to aid an apprehension of the arsonists.  On June 2, by order of the City Council, signs were posted in various locations throughout the city.  The posted identified the buildings which had been burned, and stated: $1,000 REWARD is hereby offered by the City of Metro to any person furnishing information leading to the conviction of persons responsible for setting fire to said </a:t>
            </a:r>
            <a:r>
              <a:rPr lang="en-US" dirty="0" smtClean="0"/>
              <a:t>buildings.”  </a:t>
            </a:r>
            <a:r>
              <a:rPr lang="en-US" dirty="0"/>
              <a:t>Curran, a police officer employed by the City of </a:t>
            </a:r>
            <a:r>
              <a:rPr lang="en-US" dirty="0" smtClean="0"/>
              <a:t>Metro, </a:t>
            </a:r>
            <a:r>
              <a:rPr lang="en-US" dirty="0"/>
              <a:t>saw the posters on June 5, and resolved to make a special effort to catch the arsonists.  Although he was not officially assigned to the case, he notified his fellow police officers and his usual underworld informants that he was especially interested in the case.  As a result, Marino, a police officer, and </a:t>
            </a:r>
            <a:r>
              <a:rPr lang="en-US" dirty="0" smtClean="0"/>
              <a:t>Pigeon, </a:t>
            </a:r>
            <a:r>
              <a:rPr lang="en-US" dirty="0"/>
              <a:t>an underworld informant, passed information to Curran which they thought might relate to the arson crimes.  The tip that Curran received from Marino proved to be of no assistance, but that which he received from </a:t>
            </a:r>
            <a:r>
              <a:rPr lang="en-US" dirty="0" smtClean="0"/>
              <a:t>Pigeon </a:t>
            </a:r>
            <a:r>
              <a:rPr lang="en-US" dirty="0"/>
              <a:t>led him to conduct a further investigation.  His efforts eventually resulted in the arrest of two men who pleaded guilty to setting fires in public buildings.  Curran demanded that the City Council pay him $1,000 but the council refused</a:t>
            </a:r>
            <a:r>
              <a:rPr lang="en-US" dirty="0" smtClean="0"/>
              <a:t>.</a:t>
            </a:r>
          </a:p>
          <a:p>
            <a:pPr marL="0" indent="0">
              <a:buNone/>
            </a:pPr>
            <a:endParaRPr lang="en-US" dirty="0" smtClean="0"/>
          </a:p>
          <a:p>
            <a:pPr marL="0" indent="0">
              <a:buNone/>
            </a:pPr>
            <a:endParaRPr lang="en-US" dirty="0"/>
          </a:p>
          <a:p>
            <a:pPr marL="0" indent="0">
              <a:buNone/>
            </a:pPr>
            <a:r>
              <a:rPr lang="en-US" dirty="0"/>
              <a:t>Question taken from Steven L. Emanuel, Crunctime Contracts 259-60 (Aspen 2006).</a:t>
            </a:r>
          </a:p>
          <a:p>
            <a:pPr marL="0" indent="0">
              <a:buNone/>
            </a:pPr>
            <a:r>
              <a:rPr lang="en-US" dirty="0" smtClean="0"/>
              <a:t>  </a:t>
            </a:r>
            <a:endParaRPr lang="en-US" dirty="0"/>
          </a:p>
          <a:p>
            <a:endParaRPr lang="en-US" dirty="0" smtClean="0"/>
          </a:p>
          <a:p>
            <a:endParaRPr lang="en-US" dirty="0"/>
          </a:p>
        </p:txBody>
      </p:sp>
      <p:pic>
        <p:nvPicPr>
          <p:cNvPr id="4" name="Picture 2" descr="C:\Users\kpelham\AppData\Local\Microsoft\Windows\Temporary Internet Files\Content.IE5\5KDEETAL\MC9000831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381000"/>
            <a:ext cx="978090" cy="91439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12</a:t>
            </a:fld>
            <a:endParaRPr lang="en-US" dirty="0"/>
          </a:p>
        </p:txBody>
      </p:sp>
    </p:spTree>
    <p:extLst>
      <p:ext uri="{BB962C8B-B14F-4D97-AF65-F5344CB8AC3E}">
        <p14:creationId xmlns:p14="http://schemas.microsoft.com/office/powerpoint/2010/main" val="17507553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u="sng" dirty="0"/>
              <a:t>A</a:t>
            </a:r>
            <a:r>
              <a:rPr lang="en-US" b="1" dirty="0"/>
              <a:t>ctively</a:t>
            </a:r>
            <a:r>
              <a:rPr lang="en-US" dirty="0"/>
              <a:t> Read and Issue Spot </a:t>
            </a:r>
          </a:p>
        </p:txBody>
      </p:sp>
      <p:sp>
        <p:nvSpPr>
          <p:cNvPr id="3" name="Content Placeholder 2"/>
          <p:cNvSpPr>
            <a:spLocks noGrp="1"/>
          </p:cNvSpPr>
          <p:nvPr>
            <p:ph idx="1"/>
          </p:nvPr>
        </p:nvSpPr>
        <p:spPr/>
        <p:txBody>
          <a:bodyPr/>
          <a:lstStyle/>
          <a:p>
            <a:r>
              <a:rPr lang="en-US" dirty="0"/>
              <a:t>Identify the </a:t>
            </a:r>
            <a:r>
              <a:rPr lang="en-US" u="sng" dirty="0"/>
              <a:t>Central Legal </a:t>
            </a:r>
            <a:r>
              <a:rPr lang="en-US" u="sng" dirty="0" smtClean="0"/>
              <a:t>Issue</a:t>
            </a:r>
          </a:p>
          <a:p>
            <a:pPr lvl="1"/>
            <a:endParaRPr lang="en-US" dirty="0" smtClean="0"/>
          </a:p>
          <a:p>
            <a:pPr lvl="1"/>
            <a:r>
              <a:rPr lang="en-US" dirty="0" smtClean="0"/>
              <a:t>Legal issue</a:t>
            </a:r>
          </a:p>
          <a:p>
            <a:pPr lvl="1"/>
            <a:endParaRPr lang="en-US" dirty="0"/>
          </a:p>
          <a:p>
            <a:pPr lvl="1"/>
            <a:r>
              <a:rPr lang="en-US" dirty="0" smtClean="0"/>
              <a:t>Factual issue</a:t>
            </a:r>
          </a:p>
          <a:p>
            <a:pPr lvl="1"/>
            <a:endParaRPr lang="en-US" dirty="0"/>
          </a:p>
          <a:p>
            <a:pPr marL="914400" lvl="2" indent="0">
              <a:buNone/>
            </a:pPr>
            <a:endParaRPr lang="en-US" dirty="0"/>
          </a:p>
        </p:txBody>
      </p:sp>
      <p:pic>
        <p:nvPicPr>
          <p:cNvPr id="4" name="Picture 2" descr="C:\Users\kpelham\AppData\Local\Microsoft\Windows\Temporary Internet Files\Content.IE5\5KDEETAL\MC9000831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381000"/>
            <a:ext cx="978090" cy="914399"/>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EA8146CF-AB8B-47A9-8CC2-A9B4348E8078}" type="slidenum">
              <a:rPr lang="en-US" smtClean="0"/>
              <a:t>13</a:t>
            </a:fld>
            <a:endParaRPr lang="en-US" dirty="0"/>
          </a:p>
        </p:txBody>
      </p:sp>
    </p:spTree>
    <p:extLst>
      <p:ext uri="{BB962C8B-B14F-4D97-AF65-F5344CB8AC3E}">
        <p14:creationId xmlns:p14="http://schemas.microsoft.com/office/powerpoint/2010/main" val="29453248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b="1" u="sng" dirty="0"/>
              <a:t>A</a:t>
            </a:r>
            <a:r>
              <a:rPr lang="en-US" b="1" dirty="0"/>
              <a:t>ctively</a:t>
            </a:r>
            <a:r>
              <a:rPr lang="en-US" dirty="0"/>
              <a:t> Read and Issue Spot </a:t>
            </a:r>
            <a:endParaRPr lang="en-US" dirty="0">
              <a:effectLst/>
            </a:endParaRPr>
          </a:p>
        </p:txBody>
      </p:sp>
      <p:sp>
        <p:nvSpPr>
          <p:cNvPr id="3" name="Content Placeholder 2"/>
          <p:cNvSpPr>
            <a:spLocks noGrp="1"/>
          </p:cNvSpPr>
          <p:nvPr>
            <p:ph idx="1"/>
          </p:nvPr>
        </p:nvSpPr>
        <p:spPr/>
        <p:txBody>
          <a:bodyPr>
            <a:normAutofit fontScale="70000" lnSpcReduction="20000"/>
          </a:bodyPr>
          <a:lstStyle/>
          <a:p>
            <a:r>
              <a:rPr lang="en-US" dirty="0" smtClean="0"/>
              <a:t>Example</a:t>
            </a:r>
          </a:p>
          <a:p>
            <a:pPr marL="0" lvl="2" indent="0">
              <a:buClr>
                <a:schemeClr val="accent1"/>
              </a:buClr>
              <a:buSzPct val="75000"/>
              <a:buNone/>
            </a:pPr>
            <a:endParaRPr lang="en-US" dirty="0" smtClean="0"/>
          </a:p>
          <a:p>
            <a:pPr marL="0" lvl="2" indent="0">
              <a:buClr>
                <a:schemeClr val="accent1"/>
              </a:buClr>
              <a:buSzPct val="75000"/>
              <a:buNone/>
            </a:pPr>
            <a:r>
              <a:rPr lang="en-US" dirty="0"/>
              <a:t>(</a:t>
            </a:r>
            <a:r>
              <a:rPr lang="en-US" dirty="0" smtClean="0"/>
              <a:t>If </a:t>
            </a:r>
            <a:r>
              <a:rPr lang="en-US" dirty="0"/>
              <a:t>Curran institutes a lawsuit against the City of Metro for the $1,000 reward offered in the signs posted on June 2, which of the following would be the City’s most effective argument in defense</a:t>
            </a:r>
            <a:r>
              <a:rPr lang="en-US" dirty="0" smtClean="0"/>
              <a:t>?)</a:t>
            </a:r>
          </a:p>
          <a:p>
            <a:endParaRPr lang="en-US" dirty="0"/>
          </a:p>
          <a:p>
            <a:pPr marL="0" indent="0">
              <a:buNone/>
            </a:pPr>
            <a:r>
              <a:rPr lang="en-US" dirty="0"/>
              <a:t>On June 1, after arson fires had damaged several city buildings, the City Council of the </a:t>
            </a:r>
            <a:r>
              <a:rPr lang="en-US" dirty="0" smtClean="0"/>
              <a:t>City </a:t>
            </a:r>
            <a:r>
              <a:rPr lang="en-US" dirty="0"/>
              <a:t>of Metro voted to offer a reward to aid an apprehension of the arsonists.  On June 2, by order of the City Council, signs were posted in various locations throughout the city.  The posted identified the buildings which had been burned, and stated: $1,000 REWARD is hereby offered by the City of Metro to any person furnishing information leading to the conviction of persons responsible for setting fire to said buildings”.  Curran, a police officer employed by the City of </a:t>
            </a:r>
            <a:r>
              <a:rPr lang="en-US" dirty="0" smtClean="0"/>
              <a:t>Metro, </a:t>
            </a:r>
            <a:r>
              <a:rPr lang="en-US" dirty="0"/>
              <a:t>saw the posters on June 5, and resolved to make a special effort to catch the arsonists.  Although he was not officially assigned to the case, he notified his fellow police officers and his usual underworld informants that he was especially interested in the case.  As a result, Marino, a police officer, and </a:t>
            </a:r>
            <a:r>
              <a:rPr lang="en-US" dirty="0" smtClean="0"/>
              <a:t>Pigeon, </a:t>
            </a:r>
            <a:r>
              <a:rPr lang="en-US" dirty="0"/>
              <a:t>an underworld informant, passed information to Curran which they thought might relate to the arson crimes.  The tip that Curran received from Marino proved to be of no assistance, but that which he received from </a:t>
            </a:r>
            <a:r>
              <a:rPr lang="en-US" dirty="0" smtClean="0"/>
              <a:t>Pigeon </a:t>
            </a:r>
            <a:r>
              <a:rPr lang="en-US" dirty="0"/>
              <a:t>led him to conduct a further investigation.  His efforts eventually resulted in the arrest of two men who pleaded guilty to setting fires in public buildings.  Curran demanded that the City Council pay him $</a:t>
            </a:r>
            <a:r>
              <a:rPr lang="en-US" dirty="0" smtClean="0"/>
              <a:t>1,000, </a:t>
            </a:r>
            <a:r>
              <a:rPr lang="en-US" dirty="0"/>
              <a:t>but the council refused.  </a:t>
            </a:r>
            <a:endParaRPr lang="en-US" dirty="0" smtClean="0"/>
          </a:p>
          <a:p>
            <a:pPr marL="0" indent="0">
              <a:buNone/>
            </a:pPr>
            <a:endParaRPr lang="en-US" dirty="0"/>
          </a:p>
          <a:p>
            <a:endParaRPr lang="en-US" dirty="0" smtClean="0"/>
          </a:p>
          <a:p>
            <a:endParaRPr lang="en-US" dirty="0"/>
          </a:p>
        </p:txBody>
      </p:sp>
      <p:pic>
        <p:nvPicPr>
          <p:cNvPr id="4" name="Picture 2" descr="C:\Users\kpelham\AppData\Local\Microsoft\Windows\Temporary Internet Files\Content.IE5\5KDEETAL\MC9000831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381000"/>
            <a:ext cx="978090" cy="91439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14</a:t>
            </a:fld>
            <a:endParaRPr lang="en-US" dirty="0"/>
          </a:p>
        </p:txBody>
      </p:sp>
    </p:spTree>
    <p:extLst>
      <p:ext uri="{BB962C8B-B14F-4D97-AF65-F5344CB8AC3E}">
        <p14:creationId xmlns:p14="http://schemas.microsoft.com/office/powerpoint/2010/main" val="228390421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u="sng" dirty="0" smtClean="0"/>
              <a:t>R</a:t>
            </a:r>
            <a:r>
              <a:rPr lang="en-US" sz="6000" dirty="0" smtClean="0"/>
              <a:t>esolve</a:t>
            </a:r>
            <a:endParaRPr lang="en-US" sz="6000" dirty="0"/>
          </a:p>
        </p:txBody>
      </p:sp>
      <p:sp>
        <p:nvSpPr>
          <p:cNvPr id="3" name="Content Placeholder 2"/>
          <p:cNvSpPr>
            <a:spLocks noGrp="1"/>
          </p:cNvSpPr>
          <p:nvPr>
            <p:ph idx="1"/>
          </p:nvPr>
        </p:nvSpPr>
        <p:spPr/>
        <p:txBody>
          <a:bodyPr/>
          <a:lstStyle/>
          <a:p>
            <a:endParaRPr lang="en-US" dirty="0" smtClean="0"/>
          </a:p>
          <a:p>
            <a:r>
              <a:rPr lang="en-US" sz="2800" dirty="0" smtClean="0"/>
              <a:t>Recall the applicable rule</a:t>
            </a:r>
          </a:p>
          <a:p>
            <a:pPr marL="0" indent="0">
              <a:buNone/>
            </a:pPr>
            <a:endParaRPr lang="en-US" sz="2800" dirty="0" smtClean="0"/>
          </a:p>
          <a:p>
            <a:r>
              <a:rPr lang="en-US" sz="2800" dirty="0" smtClean="0"/>
              <a:t>Apply the rule to the facts</a:t>
            </a:r>
          </a:p>
          <a:p>
            <a:endParaRPr lang="en-US" sz="2800" dirty="0"/>
          </a:p>
          <a:p>
            <a:r>
              <a:rPr lang="en-US" sz="2800" dirty="0" smtClean="0"/>
              <a:t>Reach a conclusion</a:t>
            </a:r>
          </a:p>
        </p:txBody>
      </p:sp>
      <p:pic>
        <p:nvPicPr>
          <p:cNvPr id="4" name="Picture 2" descr="C:\Users\kpelham\AppData\Local\Microsoft\Windows\Temporary Internet Files\Content.IE5\5KDEETAL\MC900083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40746"/>
            <a:ext cx="1235079" cy="115465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15</a:t>
            </a:fld>
            <a:endParaRPr lang="en-US" dirty="0"/>
          </a:p>
        </p:txBody>
      </p:sp>
    </p:spTree>
    <p:extLst>
      <p:ext uri="{BB962C8B-B14F-4D97-AF65-F5344CB8AC3E}">
        <p14:creationId xmlns:p14="http://schemas.microsoft.com/office/powerpoint/2010/main" val="26341843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Resolve</a:t>
            </a:r>
            <a:endParaRPr lang="en-US" dirty="0"/>
          </a:p>
        </p:txBody>
      </p:sp>
      <p:sp>
        <p:nvSpPr>
          <p:cNvPr id="3" name="Content Placeholder 2"/>
          <p:cNvSpPr>
            <a:spLocks noGrp="1"/>
          </p:cNvSpPr>
          <p:nvPr>
            <p:ph idx="1"/>
          </p:nvPr>
        </p:nvSpPr>
        <p:spPr/>
        <p:txBody>
          <a:bodyPr>
            <a:normAutofit fontScale="70000" lnSpcReduction="20000"/>
          </a:bodyPr>
          <a:lstStyle/>
          <a:p>
            <a:pPr marL="0" lvl="2" indent="0">
              <a:buClr>
                <a:schemeClr val="accent1"/>
              </a:buClr>
              <a:buSzPct val="75000"/>
              <a:buNone/>
            </a:pPr>
            <a:r>
              <a:rPr lang="en-US" sz="2300" dirty="0" smtClean="0"/>
              <a:t>If </a:t>
            </a:r>
            <a:r>
              <a:rPr lang="en-US" sz="2300" dirty="0"/>
              <a:t>Curran institutes a lawsuit against the City of Metro for the $1,000 reward offered in the signs posted on June 2, which of the following would be the City’s most effective argument in defense</a:t>
            </a:r>
            <a:r>
              <a:rPr lang="en-US" sz="2300" dirty="0" smtClean="0"/>
              <a:t>?</a:t>
            </a:r>
            <a:endParaRPr lang="en-US" sz="2300" dirty="0"/>
          </a:p>
          <a:p>
            <a:endParaRPr lang="en-US" dirty="0"/>
          </a:p>
          <a:p>
            <a:pPr marL="0" indent="0">
              <a:buNone/>
            </a:pPr>
            <a:r>
              <a:rPr lang="en-US" dirty="0"/>
              <a:t>On June 1, after arson fires had damaged several city buildings, the City Council of the </a:t>
            </a:r>
            <a:r>
              <a:rPr lang="en-US" dirty="0" smtClean="0"/>
              <a:t>City </a:t>
            </a:r>
            <a:r>
              <a:rPr lang="en-US" dirty="0"/>
              <a:t>of Metro voted to offer a reward to aid an apprehension of the arsonists.  On June 2, by order of the City Council, signs were posted in various locations throughout the city.  The posted identified the buildings which had been burned, and stated: $1,000 REWARD is hereby offered by the City of Metro to any person furnishing information leading to the conviction of persons responsible for setting fire to said buildings”.  Curran, a police officer employed by the City of </a:t>
            </a:r>
            <a:r>
              <a:rPr lang="en-US" dirty="0" smtClean="0"/>
              <a:t>Metro, </a:t>
            </a:r>
            <a:r>
              <a:rPr lang="en-US" dirty="0"/>
              <a:t>saw the posters on June 5, and resolved to make a special effort to catch the arsonists.  Although he was not officially assigned to the case, he notified his fellow police officers and his usual underworld informants that he was especially interested in the case.  As a result, Marino, a police officer, and </a:t>
            </a:r>
            <a:r>
              <a:rPr lang="en-US" dirty="0" smtClean="0"/>
              <a:t>Pigeon, </a:t>
            </a:r>
            <a:r>
              <a:rPr lang="en-US" dirty="0"/>
              <a:t>an underworld informant, passed information to Curran which they thought might relate to the arson crimes.  The tip that Curran received from Marino proved to be of no assistance, but that which he received from </a:t>
            </a:r>
            <a:r>
              <a:rPr lang="en-US" dirty="0" smtClean="0"/>
              <a:t>Pigeon </a:t>
            </a:r>
            <a:r>
              <a:rPr lang="en-US" dirty="0"/>
              <a:t>led him to conduct a further investigation.  His efforts eventually resulted in the arrest of two men who pleaded guilty to setting fires in public buildings.  Curran demanded that the City Council pay him $</a:t>
            </a:r>
            <a:r>
              <a:rPr lang="en-US" dirty="0" smtClean="0"/>
              <a:t>1,000, </a:t>
            </a:r>
            <a:r>
              <a:rPr lang="en-US" dirty="0"/>
              <a:t>but the council refused.  </a:t>
            </a:r>
          </a:p>
          <a:p>
            <a:endParaRPr lang="en-US" dirty="0"/>
          </a:p>
        </p:txBody>
      </p:sp>
      <p:pic>
        <p:nvPicPr>
          <p:cNvPr id="4" name="Picture 2" descr="C:\Users\kpelham\AppData\Local\Microsoft\Windows\Temporary Internet Files\Content.IE5\5KDEETAL\MC9000831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40746"/>
            <a:ext cx="1235079" cy="115465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16</a:t>
            </a:fld>
            <a:endParaRPr lang="en-US" dirty="0"/>
          </a:p>
        </p:txBody>
      </p:sp>
    </p:spTree>
    <p:extLst>
      <p:ext uri="{BB962C8B-B14F-4D97-AF65-F5344CB8AC3E}">
        <p14:creationId xmlns:p14="http://schemas.microsoft.com/office/powerpoint/2010/main" val="93531229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u="sng" dirty="0" smtClean="0"/>
              <a:t>S</a:t>
            </a:r>
            <a:r>
              <a:rPr lang="en-US" sz="6000" dirty="0" smtClean="0"/>
              <a:t>elect</a:t>
            </a:r>
            <a:endParaRPr lang="en-US" sz="6000" u="sng"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Actively Read Answer Choices and Identify Legal Issues</a:t>
            </a:r>
          </a:p>
          <a:p>
            <a:pPr lvl="1"/>
            <a:r>
              <a:rPr lang="en-US" dirty="0" smtClean="0"/>
              <a:t>Does the answer resolve the central legal </a:t>
            </a:r>
            <a:r>
              <a:rPr lang="en-US" dirty="0"/>
              <a:t>i</a:t>
            </a:r>
            <a:r>
              <a:rPr lang="en-US" dirty="0" smtClean="0"/>
              <a:t>ssue by providing the </a:t>
            </a:r>
            <a:r>
              <a:rPr lang="en-US" b="1" u="sng" dirty="0" smtClean="0"/>
              <a:t>right result for the best reason</a:t>
            </a:r>
            <a:r>
              <a:rPr lang="en-US" dirty="0" smtClean="0"/>
              <a:t>?</a:t>
            </a:r>
          </a:p>
          <a:p>
            <a:pPr lvl="2"/>
            <a:r>
              <a:rPr lang="en-US" dirty="0" smtClean="0"/>
              <a:t>Result—Connector—Reason</a:t>
            </a:r>
          </a:p>
          <a:p>
            <a:pPr lvl="3"/>
            <a:r>
              <a:rPr lang="en-US" dirty="0"/>
              <a:t>The reward should go to Pigeon, because it was his information which eventually led to the arrest of the arsonists.</a:t>
            </a:r>
          </a:p>
          <a:p>
            <a:pPr lvl="2"/>
            <a:endParaRPr lang="en-US" dirty="0" smtClean="0"/>
          </a:p>
          <a:p>
            <a:pPr lvl="2"/>
            <a:r>
              <a:rPr lang="en-US" dirty="0" smtClean="0"/>
              <a:t>Because</a:t>
            </a:r>
          </a:p>
          <a:p>
            <a:pPr lvl="3"/>
            <a:r>
              <a:rPr lang="en-US" dirty="0" smtClean="0"/>
              <a:t>Completely satisfaction</a:t>
            </a:r>
          </a:p>
          <a:p>
            <a:pPr lvl="2"/>
            <a:r>
              <a:rPr lang="en-US" dirty="0" smtClean="0"/>
              <a:t>If</a:t>
            </a:r>
          </a:p>
          <a:p>
            <a:pPr lvl="3"/>
            <a:r>
              <a:rPr lang="en-US" dirty="0" smtClean="0"/>
              <a:t>Plausible satisfaction</a:t>
            </a:r>
          </a:p>
          <a:p>
            <a:pPr lvl="2"/>
            <a:r>
              <a:rPr lang="en-US" dirty="0" smtClean="0"/>
              <a:t>Unless</a:t>
            </a:r>
          </a:p>
          <a:p>
            <a:pPr lvl="3"/>
            <a:r>
              <a:rPr lang="en-US" dirty="0" smtClean="0"/>
              <a:t>Complete block to satisfaction</a:t>
            </a:r>
            <a:endParaRPr lang="en-US" dirty="0"/>
          </a:p>
          <a:p>
            <a:pPr lvl="1"/>
            <a:endParaRPr lang="en-US" b="1" dirty="0"/>
          </a:p>
          <a:p>
            <a:pPr marL="0" indent="0">
              <a:buNone/>
            </a:pPr>
            <a:endParaRPr lang="en-US" dirty="0" smtClean="0"/>
          </a:p>
          <a:p>
            <a:pPr lvl="1"/>
            <a:endParaRPr lang="en-US" dirty="0"/>
          </a:p>
        </p:txBody>
      </p:sp>
      <p:pic>
        <p:nvPicPr>
          <p:cNvPr id="4" name="Picture 2" descr="C:\Users\kpelham\AppData\Local\Microsoft\Windows\Temporary Internet Files\Content.IE5\5KDEETAL\MC900083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40746"/>
            <a:ext cx="1235079" cy="115465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17</a:t>
            </a:fld>
            <a:endParaRPr lang="en-US" dirty="0"/>
          </a:p>
        </p:txBody>
      </p:sp>
    </p:spTree>
    <p:extLst>
      <p:ext uri="{BB962C8B-B14F-4D97-AF65-F5344CB8AC3E}">
        <p14:creationId xmlns:p14="http://schemas.microsoft.com/office/powerpoint/2010/main" val="36308056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a:t>
            </a:r>
            <a:endParaRPr lang="en-US" dirty="0"/>
          </a:p>
        </p:txBody>
      </p:sp>
      <p:sp>
        <p:nvSpPr>
          <p:cNvPr id="3" name="Content Placeholder 2"/>
          <p:cNvSpPr>
            <a:spLocks noGrp="1"/>
          </p:cNvSpPr>
          <p:nvPr>
            <p:ph idx="1"/>
          </p:nvPr>
        </p:nvSpPr>
        <p:spPr/>
        <p:txBody>
          <a:bodyPr/>
          <a:lstStyle/>
          <a:p>
            <a:r>
              <a:rPr lang="en-US" dirty="0" smtClean="0"/>
              <a:t>Discerning the Best answer</a:t>
            </a:r>
          </a:p>
          <a:p>
            <a:pPr lvl="1"/>
            <a:r>
              <a:rPr lang="en-US" dirty="0" smtClean="0"/>
              <a:t>Set aside</a:t>
            </a:r>
          </a:p>
          <a:p>
            <a:pPr lvl="2"/>
            <a:r>
              <a:rPr lang="en-US" dirty="0" smtClean="0"/>
              <a:t>Incomplete rule </a:t>
            </a:r>
            <a:r>
              <a:rPr lang="en-US" dirty="0"/>
              <a:t>of </a:t>
            </a:r>
            <a:r>
              <a:rPr lang="en-US" dirty="0" smtClean="0"/>
              <a:t>law </a:t>
            </a:r>
            <a:r>
              <a:rPr lang="en-US" dirty="0"/>
              <a:t>or </a:t>
            </a:r>
            <a:r>
              <a:rPr lang="en-US" dirty="0" smtClean="0"/>
              <a:t>fact</a:t>
            </a:r>
            <a:endParaRPr lang="en-US" dirty="0"/>
          </a:p>
          <a:p>
            <a:pPr lvl="2"/>
            <a:r>
              <a:rPr lang="en-US" dirty="0"/>
              <a:t>Misstated or </a:t>
            </a:r>
            <a:r>
              <a:rPr lang="en-US" dirty="0" smtClean="0"/>
              <a:t>misapplied </a:t>
            </a:r>
            <a:r>
              <a:rPr lang="en-US" dirty="0"/>
              <a:t>the </a:t>
            </a:r>
            <a:r>
              <a:rPr lang="en-US" dirty="0" smtClean="0"/>
              <a:t>rule </a:t>
            </a:r>
            <a:r>
              <a:rPr lang="en-US" dirty="0"/>
              <a:t>of </a:t>
            </a:r>
            <a:r>
              <a:rPr lang="en-US" dirty="0" smtClean="0"/>
              <a:t>law</a:t>
            </a:r>
            <a:endParaRPr lang="en-US" dirty="0"/>
          </a:p>
          <a:p>
            <a:pPr lvl="2"/>
            <a:r>
              <a:rPr lang="en-US" dirty="0"/>
              <a:t>Contradicts or </a:t>
            </a:r>
            <a:r>
              <a:rPr lang="en-US" dirty="0" smtClean="0"/>
              <a:t>mischaracterizes facts</a:t>
            </a:r>
            <a:endParaRPr lang="en-US" dirty="0"/>
          </a:p>
          <a:p>
            <a:pPr lvl="2"/>
            <a:r>
              <a:rPr lang="en-US" dirty="0"/>
              <a:t>Impermissible i</a:t>
            </a:r>
            <a:r>
              <a:rPr lang="en-US" dirty="0" smtClean="0"/>
              <a:t>nferences</a:t>
            </a:r>
          </a:p>
          <a:p>
            <a:pPr lvl="2"/>
            <a:r>
              <a:rPr lang="en-US" dirty="0" smtClean="0"/>
              <a:t>Absolutes</a:t>
            </a:r>
            <a:endParaRPr lang="en-US" dirty="0"/>
          </a:p>
          <a:p>
            <a:endParaRPr lang="en-US" dirty="0"/>
          </a:p>
        </p:txBody>
      </p:sp>
      <p:pic>
        <p:nvPicPr>
          <p:cNvPr id="4" name="Picture 2" descr="C:\Users\kpelham\AppData\Local\Microsoft\Windows\Temporary Internet Files\Content.IE5\5KDEETAL\MC9000831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40746"/>
            <a:ext cx="1235079" cy="115465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18</a:t>
            </a:fld>
            <a:endParaRPr lang="en-US" dirty="0"/>
          </a:p>
        </p:txBody>
      </p:sp>
    </p:spTree>
    <p:extLst>
      <p:ext uri="{BB962C8B-B14F-4D97-AF65-F5344CB8AC3E}">
        <p14:creationId xmlns:p14="http://schemas.microsoft.com/office/powerpoint/2010/main" val="16013068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dirty="0" smtClean="0"/>
              <a:t>A.	The </a:t>
            </a:r>
            <a:r>
              <a:rPr lang="en-US" dirty="0"/>
              <a:t>reward should go to </a:t>
            </a:r>
            <a:r>
              <a:rPr lang="en-US" dirty="0" smtClean="0"/>
              <a:t>Pigeon, because </a:t>
            </a:r>
            <a:r>
              <a:rPr lang="en-US" dirty="0"/>
              <a:t>it was his information which eventually led to the arrest of the arsonists.</a:t>
            </a:r>
          </a:p>
          <a:p>
            <a:pPr marL="0" lvl="0" indent="0">
              <a:buNone/>
            </a:pPr>
            <a:endParaRPr lang="en-US" dirty="0" smtClean="0"/>
          </a:p>
          <a:p>
            <a:pPr marL="0" lvl="0" indent="0">
              <a:buNone/>
            </a:pPr>
            <a:r>
              <a:rPr lang="en-US" dirty="0" smtClean="0"/>
              <a:t>B.	The </a:t>
            </a:r>
            <a:r>
              <a:rPr lang="en-US" dirty="0"/>
              <a:t>reward was not accepted, </a:t>
            </a:r>
            <a:r>
              <a:rPr lang="en-US" dirty="0" smtClean="0"/>
              <a:t>because the </a:t>
            </a:r>
            <a:r>
              <a:rPr lang="en-US" dirty="0"/>
              <a:t>arsonists were not convicted but pleaded guilty.</a:t>
            </a:r>
          </a:p>
          <a:p>
            <a:pPr marL="0" lvl="0" indent="0">
              <a:buNone/>
            </a:pPr>
            <a:endParaRPr lang="en-US" dirty="0" smtClean="0"/>
          </a:p>
          <a:p>
            <a:pPr marL="0" lvl="0" indent="0">
              <a:buNone/>
            </a:pPr>
            <a:r>
              <a:rPr lang="en-US" dirty="0" smtClean="0"/>
              <a:t>C.	Curran </a:t>
            </a:r>
            <a:r>
              <a:rPr lang="en-US" dirty="0"/>
              <a:t>gave no consideration for the City’s promise to pay a reward, </a:t>
            </a:r>
            <a:r>
              <a:rPr lang="en-US" dirty="0" smtClean="0"/>
              <a:t>because </a:t>
            </a:r>
            <a:r>
              <a:rPr lang="en-US" dirty="0"/>
              <a:t>he was already obligated to attempt the apprehension of the arsonists.</a:t>
            </a:r>
          </a:p>
          <a:p>
            <a:pPr marL="0" lvl="0" indent="0">
              <a:buNone/>
            </a:pPr>
            <a:endParaRPr lang="en-US" dirty="0" smtClean="0"/>
          </a:p>
          <a:p>
            <a:pPr marL="0" lvl="0" indent="0">
              <a:buNone/>
            </a:pPr>
            <a:r>
              <a:rPr lang="en-US" dirty="0" smtClean="0"/>
              <a:t>D.	There </a:t>
            </a:r>
            <a:r>
              <a:rPr lang="en-US" dirty="0"/>
              <a:t>was no enforceable promise by the City, </a:t>
            </a:r>
            <a:r>
              <a:rPr lang="en-US" dirty="0" smtClean="0"/>
              <a:t>because </a:t>
            </a:r>
            <a:r>
              <a:rPr lang="en-US" dirty="0"/>
              <a:t>the offer was for a gratuitous cash reward</a:t>
            </a:r>
            <a:r>
              <a:rPr lang="en-US" dirty="0" smtClean="0"/>
              <a:t>.</a:t>
            </a:r>
          </a:p>
          <a:p>
            <a:pPr marL="0" lvl="0" indent="0">
              <a:buNone/>
            </a:pPr>
            <a:endParaRPr lang="en-US" dirty="0"/>
          </a:p>
        </p:txBody>
      </p:sp>
      <p:pic>
        <p:nvPicPr>
          <p:cNvPr id="4" name="Picture 2" descr="C:\Users\kpelham\AppData\Local\Microsoft\Windows\Temporary Internet Files\Content.IE5\5KDEETAL\MC90008315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140746"/>
            <a:ext cx="1235079" cy="1154653"/>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19</a:t>
            </a:fld>
            <a:endParaRPr lang="en-US" dirty="0"/>
          </a:p>
        </p:txBody>
      </p:sp>
    </p:spTree>
    <p:extLst>
      <p:ext uri="{BB962C8B-B14F-4D97-AF65-F5344CB8AC3E}">
        <p14:creationId xmlns:p14="http://schemas.microsoft.com/office/powerpoint/2010/main" val="15062274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5" name="Content Placeholder 4"/>
          <p:cNvSpPr>
            <a:spLocks noGrp="1"/>
          </p:cNvSpPr>
          <p:nvPr>
            <p:ph idx="1"/>
          </p:nvPr>
        </p:nvSpPr>
        <p:spPr>
          <a:xfrm>
            <a:off x="457200" y="1600200"/>
            <a:ext cx="8229600" cy="4876800"/>
          </a:xfrm>
        </p:spPr>
        <p:txBody>
          <a:bodyPr>
            <a:normAutofit/>
          </a:bodyPr>
          <a:lstStyle/>
          <a:p>
            <a:r>
              <a:rPr lang="en-US" sz="3600" u="sng" dirty="0" smtClean="0"/>
              <a:t>Excelling on Multiple-Choice Questions</a:t>
            </a:r>
            <a:endParaRPr lang="en-US" sz="3600" dirty="0" smtClean="0"/>
          </a:p>
          <a:p>
            <a:pPr lvl="1"/>
            <a:r>
              <a:rPr lang="en-US" sz="2800" dirty="0" smtClean="0"/>
              <a:t>Identify reasons why law students struggle with multiple-choice questions</a:t>
            </a:r>
          </a:p>
          <a:p>
            <a:pPr lvl="1"/>
            <a:r>
              <a:rPr lang="en-US" sz="2800" dirty="0" smtClean="0"/>
              <a:t>Become aware of two kinds of multiple-choice questions </a:t>
            </a:r>
          </a:p>
          <a:p>
            <a:pPr lvl="1"/>
            <a:r>
              <a:rPr lang="en-US" sz="2800" dirty="0" smtClean="0"/>
              <a:t>Appreciate the knowledge and skills required to respond to multiple-choice questions </a:t>
            </a:r>
            <a:endParaRPr lang="en-US" sz="2800" dirty="0"/>
          </a:p>
          <a:p>
            <a:pPr lvl="1"/>
            <a:r>
              <a:rPr lang="en-US" sz="2800" dirty="0" smtClean="0"/>
              <a:t>Learn and apply a four-step approach to responding to multiple-choice questions</a:t>
            </a:r>
          </a:p>
          <a:p>
            <a:pPr marL="457200" lvl="1" indent="0">
              <a:buNone/>
            </a:pPr>
            <a:endParaRPr lang="en-US" dirty="0" smtClean="0"/>
          </a:p>
          <a:p>
            <a:endParaRPr lang="en-US" sz="2800" dirty="0"/>
          </a:p>
        </p:txBody>
      </p:sp>
      <p:sp>
        <p:nvSpPr>
          <p:cNvPr id="2" name="Slide Number Placeholder 1"/>
          <p:cNvSpPr>
            <a:spLocks noGrp="1"/>
          </p:cNvSpPr>
          <p:nvPr>
            <p:ph type="sldNum" sz="quarter" idx="12"/>
          </p:nvPr>
        </p:nvSpPr>
        <p:spPr/>
        <p:txBody>
          <a:bodyPr/>
          <a:lstStyle/>
          <a:p>
            <a:fld id="{EA8146CF-AB8B-47A9-8CC2-A9B4348E8078}" type="slidenum">
              <a:rPr lang="en-US" smtClean="0"/>
              <a:t>2</a:t>
            </a:fld>
            <a:endParaRPr lang="en-US" dirty="0"/>
          </a:p>
        </p:txBody>
      </p:sp>
    </p:spTree>
    <p:extLst>
      <p:ext uri="{BB962C8B-B14F-4D97-AF65-F5344CB8AC3E}">
        <p14:creationId xmlns:p14="http://schemas.microsoft.com/office/powerpoint/2010/main" val="33410963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Responding to Multiple-Choice Questions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sz="4400" u="sng" dirty="0" smtClean="0"/>
              <a:t>M</a:t>
            </a:r>
            <a:r>
              <a:rPr lang="en-US" sz="4400" dirty="0" smtClean="0"/>
              <a:t>anage Time</a:t>
            </a:r>
          </a:p>
          <a:p>
            <a:r>
              <a:rPr lang="en-US" sz="4400" u="sng" dirty="0" smtClean="0"/>
              <a:t>A</a:t>
            </a:r>
            <a:r>
              <a:rPr lang="en-US" sz="4400" dirty="0" smtClean="0"/>
              <a:t>ctively Read and Issue Spot</a:t>
            </a:r>
          </a:p>
          <a:p>
            <a:r>
              <a:rPr lang="en-US" sz="4400" u="sng" dirty="0" smtClean="0"/>
              <a:t>R</a:t>
            </a:r>
            <a:r>
              <a:rPr lang="en-US" sz="4400" dirty="0" smtClean="0"/>
              <a:t>esolve</a:t>
            </a:r>
          </a:p>
          <a:p>
            <a:r>
              <a:rPr lang="en-US" sz="4400" u="sng" dirty="0" smtClean="0"/>
              <a:t>S</a:t>
            </a:r>
            <a:r>
              <a:rPr lang="en-US" sz="4400" dirty="0" smtClean="0"/>
              <a:t>elect</a:t>
            </a:r>
            <a:endParaRPr lang="en-US" sz="4400" dirty="0"/>
          </a:p>
        </p:txBody>
      </p:sp>
      <p:pic>
        <p:nvPicPr>
          <p:cNvPr id="1026" name="Picture 2" descr="C:\Users\kpelham\AppData\Local\Microsoft\Windows\Temporary Internet Files\Content.IE5\5KDEETAL\MC900083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3962400"/>
            <a:ext cx="1811426" cy="169346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A8146CF-AB8B-47A9-8CC2-A9B4348E8078}" type="slidenum">
              <a:rPr lang="en-US" smtClean="0"/>
              <a:t>20</a:t>
            </a:fld>
            <a:endParaRPr lang="en-US" dirty="0"/>
          </a:p>
        </p:txBody>
      </p:sp>
    </p:spTree>
    <p:extLst>
      <p:ext uri="{BB962C8B-B14F-4D97-AF65-F5344CB8AC3E}">
        <p14:creationId xmlns:p14="http://schemas.microsoft.com/office/powerpoint/2010/main" val="2775111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Must Guess . .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If two answers are virtually the same, the correct answer is generally one of those, and often the correct answer is the longer one</a:t>
            </a:r>
          </a:p>
          <a:p>
            <a:pPr lvl="0"/>
            <a:r>
              <a:rPr lang="en-US" dirty="0"/>
              <a:t>An answer is often incorrect because it is incomplete or imprecise.  A longer or more precise answer is usually best.</a:t>
            </a:r>
          </a:p>
          <a:p>
            <a:pPr lvl="0"/>
            <a:r>
              <a:rPr lang="en-US" dirty="0"/>
              <a:t>If two answers are completely opposite, the correct answer is generally one of those.  Once you have crossed one of them off as being incorrect for any reason, you can probably rely on the other as being correct.</a:t>
            </a:r>
          </a:p>
          <a:p>
            <a:pPr lvl="0"/>
            <a:r>
              <a:rPr lang="en-US" dirty="0"/>
              <a:t>An answer that is easier to prove is more likely to be correct than an option that is difficult to prove.</a:t>
            </a:r>
          </a:p>
          <a:p>
            <a:pPr lvl="0"/>
            <a:r>
              <a:rPr lang="en-US" dirty="0"/>
              <a:t>If you are still uncertain, go with the answer that jumped out at you after you first read the choices.  </a:t>
            </a:r>
          </a:p>
          <a:p>
            <a:endParaRPr lang="en-US" dirty="0"/>
          </a:p>
        </p:txBody>
      </p:sp>
      <p:sp>
        <p:nvSpPr>
          <p:cNvPr id="4" name="Slide Number Placeholder 3"/>
          <p:cNvSpPr>
            <a:spLocks noGrp="1"/>
          </p:cNvSpPr>
          <p:nvPr>
            <p:ph type="sldNum" sz="quarter" idx="12"/>
          </p:nvPr>
        </p:nvSpPr>
        <p:spPr/>
        <p:txBody>
          <a:bodyPr/>
          <a:lstStyle/>
          <a:p>
            <a:fld id="{EA8146CF-AB8B-47A9-8CC2-A9B4348E8078}" type="slidenum">
              <a:rPr lang="en-US" smtClean="0"/>
              <a:t>21</a:t>
            </a:fld>
            <a:endParaRPr lang="en-US" dirty="0"/>
          </a:p>
        </p:txBody>
      </p:sp>
    </p:spTree>
    <p:extLst>
      <p:ext uri="{BB962C8B-B14F-4D97-AF65-F5344CB8AC3E}">
        <p14:creationId xmlns:p14="http://schemas.microsoft.com/office/powerpoint/2010/main" val="3682828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Word About Multiple-Choice</a:t>
            </a:r>
            <a:endParaRPr lang="en-US" dirty="0"/>
          </a:p>
        </p:txBody>
      </p:sp>
      <p:sp>
        <p:nvSpPr>
          <p:cNvPr id="3" name="Content Placeholder 2"/>
          <p:cNvSpPr>
            <a:spLocks noGrp="1"/>
          </p:cNvSpPr>
          <p:nvPr>
            <p:ph idx="1"/>
          </p:nvPr>
        </p:nvSpPr>
        <p:spPr>
          <a:xfrm>
            <a:off x="457200" y="2971800"/>
            <a:ext cx="8229600" cy="3154363"/>
          </a:xfrm>
        </p:spPr>
        <p:txBody>
          <a:bodyPr>
            <a:normAutofit/>
          </a:bodyPr>
          <a:lstStyle/>
          <a:p>
            <a:pPr marL="0" indent="0" algn="ctr">
              <a:buNone/>
            </a:pPr>
            <a:r>
              <a:rPr lang="en-US" sz="9600" dirty="0" smtClean="0"/>
              <a:t>PRACTICE</a:t>
            </a:r>
            <a:endParaRPr lang="en-US" sz="9600" dirty="0"/>
          </a:p>
          <a:p>
            <a:pPr marL="0" indent="0" algn="ctr">
              <a:buNone/>
            </a:pPr>
            <a:endParaRPr lang="en-US" sz="9600" dirty="0" smtClean="0"/>
          </a:p>
        </p:txBody>
      </p:sp>
      <p:sp>
        <p:nvSpPr>
          <p:cNvPr id="4" name="Slide Number Placeholder 3"/>
          <p:cNvSpPr>
            <a:spLocks noGrp="1"/>
          </p:cNvSpPr>
          <p:nvPr>
            <p:ph type="sldNum" sz="quarter" idx="12"/>
          </p:nvPr>
        </p:nvSpPr>
        <p:spPr/>
        <p:txBody>
          <a:bodyPr/>
          <a:lstStyle/>
          <a:p>
            <a:fld id="{EA8146CF-AB8B-47A9-8CC2-A9B4348E8078}" type="slidenum">
              <a:rPr lang="en-US" smtClean="0"/>
              <a:t>22</a:t>
            </a:fld>
            <a:endParaRPr lang="en-US" dirty="0"/>
          </a:p>
        </p:txBody>
      </p:sp>
    </p:spTree>
    <p:extLst>
      <p:ext uri="{BB962C8B-B14F-4D97-AF65-F5344CB8AC3E}">
        <p14:creationId xmlns:p14="http://schemas.microsoft.com/office/powerpoint/2010/main" val="40809554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Practice Questions</a:t>
            </a:r>
            <a:endParaRPr lang="en-US" dirty="0"/>
          </a:p>
        </p:txBody>
      </p:sp>
      <p:sp>
        <p:nvSpPr>
          <p:cNvPr id="3" name="Content Placeholder 2"/>
          <p:cNvSpPr>
            <a:spLocks noGrp="1"/>
          </p:cNvSpPr>
          <p:nvPr>
            <p:ph idx="1"/>
          </p:nvPr>
        </p:nvSpPr>
        <p:spPr/>
        <p:txBody>
          <a:bodyPr/>
          <a:lstStyle/>
          <a:p>
            <a:r>
              <a:rPr lang="en-US" dirty="0" smtClean="0"/>
              <a:t>Crunchtime (Aspen)</a:t>
            </a:r>
          </a:p>
          <a:p>
            <a:r>
              <a:rPr lang="en-US" dirty="0" smtClean="0"/>
              <a:t>Questions and Answers (Lexis)</a:t>
            </a:r>
          </a:p>
          <a:p>
            <a:r>
              <a:rPr lang="en-US" dirty="0" smtClean="0"/>
              <a:t>Exam Pro (West)</a:t>
            </a:r>
          </a:p>
          <a:p>
            <a:r>
              <a:rPr lang="en-US" dirty="0" smtClean="0"/>
              <a:t>CALI</a:t>
            </a:r>
          </a:p>
          <a:p>
            <a:r>
              <a:rPr lang="en-US" dirty="0" smtClean="0"/>
              <a:t>Bar Preparation Materials</a:t>
            </a:r>
          </a:p>
        </p:txBody>
      </p:sp>
      <p:sp>
        <p:nvSpPr>
          <p:cNvPr id="4" name="Slide Number Placeholder 3"/>
          <p:cNvSpPr>
            <a:spLocks noGrp="1"/>
          </p:cNvSpPr>
          <p:nvPr>
            <p:ph type="sldNum" sz="quarter" idx="12"/>
          </p:nvPr>
        </p:nvSpPr>
        <p:spPr/>
        <p:txBody>
          <a:bodyPr/>
          <a:lstStyle/>
          <a:p>
            <a:fld id="{EA8146CF-AB8B-47A9-8CC2-A9B4348E8078}" type="slidenum">
              <a:rPr lang="en-US" smtClean="0"/>
              <a:t>23</a:t>
            </a:fld>
            <a:endParaRPr lang="en-US" dirty="0"/>
          </a:p>
        </p:txBody>
      </p:sp>
    </p:spTree>
    <p:extLst>
      <p:ext uri="{BB962C8B-B14F-4D97-AF65-F5344CB8AC3E}">
        <p14:creationId xmlns:p14="http://schemas.microsoft.com/office/powerpoint/2010/main" val="4840557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 OBJECTIVES</a:t>
            </a:r>
            <a:endParaRPr lang="en-US" dirty="0"/>
          </a:p>
        </p:txBody>
      </p:sp>
      <p:sp>
        <p:nvSpPr>
          <p:cNvPr id="5" name="Content Placeholder 4"/>
          <p:cNvSpPr>
            <a:spLocks noGrp="1"/>
          </p:cNvSpPr>
          <p:nvPr>
            <p:ph idx="1"/>
          </p:nvPr>
        </p:nvSpPr>
        <p:spPr>
          <a:xfrm>
            <a:off x="457200" y="1600200"/>
            <a:ext cx="8229600" cy="4876800"/>
          </a:xfrm>
        </p:spPr>
        <p:txBody>
          <a:bodyPr>
            <a:normAutofit/>
          </a:bodyPr>
          <a:lstStyle/>
          <a:p>
            <a:r>
              <a:rPr lang="en-US" sz="3600" u="sng" dirty="0" smtClean="0"/>
              <a:t>Excelling on Multiple-Choice Questions</a:t>
            </a:r>
            <a:endParaRPr lang="en-US" sz="3600" dirty="0" smtClean="0"/>
          </a:p>
          <a:p>
            <a:pPr lvl="1"/>
            <a:r>
              <a:rPr lang="en-US" sz="2800" dirty="0" smtClean="0"/>
              <a:t>Identify reasons why law students struggle with multiple-choice questions</a:t>
            </a:r>
          </a:p>
          <a:p>
            <a:pPr lvl="1"/>
            <a:r>
              <a:rPr lang="en-US" sz="2800" dirty="0" smtClean="0"/>
              <a:t>Become aware of the kind of multiple-choice questions </a:t>
            </a:r>
          </a:p>
          <a:p>
            <a:pPr lvl="1"/>
            <a:r>
              <a:rPr lang="en-US" sz="2800" dirty="0" smtClean="0"/>
              <a:t>Appreciate the knowledge and skills required to respond to multiple-choice questions </a:t>
            </a:r>
            <a:endParaRPr lang="en-US" sz="2800" dirty="0"/>
          </a:p>
          <a:p>
            <a:pPr lvl="1"/>
            <a:r>
              <a:rPr lang="en-US" sz="2800" dirty="0" smtClean="0"/>
              <a:t>Learn and apply a four-step approach to responding to multiple-choice questions</a:t>
            </a:r>
          </a:p>
          <a:p>
            <a:pPr marL="457200" lvl="1" indent="0">
              <a:buNone/>
            </a:pPr>
            <a:endParaRPr lang="en-US" dirty="0" smtClean="0"/>
          </a:p>
          <a:p>
            <a:endParaRPr lang="en-US" sz="2800" dirty="0"/>
          </a:p>
        </p:txBody>
      </p:sp>
      <p:sp>
        <p:nvSpPr>
          <p:cNvPr id="2" name="Slide Number Placeholder 1"/>
          <p:cNvSpPr>
            <a:spLocks noGrp="1"/>
          </p:cNvSpPr>
          <p:nvPr>
            <p:ph type="sldNum" sz="quarter" idx="12"/>
          </p:nvPr>
        </p:nvSpPr>
        <p:spPr/>
        <p:txBody>
          <a:bodyPr/>
          <a:lstStyle/>
          <a:p>
            <a:fld id="{EA8146CF-AB8B-47A9-8CC2-A9B4348E8078}" type="slidenum">
              <a:rPr lang="en-US" smtClean="0"/>
              <a:t>24</a:t>
            </a:fld>
            <a:endParaRPr lang="en-US" dirty="0"/>
          </a:p>
        </p:txBody>
      </p:sp>
    </p:spTree>
    <p:extLst>
      <p:ext uri="{BB962C8B-B14F-4D97-AF65-F5344CB8AC3E}">
        <p14:creationId xmlns:p14="http://schemas.microsoft.com/office/powerpoint/2010/main" val="186392402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Sources </a:t>
            </a:r>
            <a:endParaRPr lang="en-US" dirty="0"/>
          </a:p>
        </p:txBody>
      </p:sp>
      <p:sp>
        <p:nvSpPr>
          <p:cNvPr id="3" name="Content Placeholder 2"/>
          <p:cNvSpPr>
            <a:spLocks noGrp="1"/>
          </p:cNvSpPr>
          <p:nvPr>
            <p:ph idx="1"/>
          </p:nvPr>
        </p:nvSpPr>
        <p:spPr/>
        <p:txBody>
          <a:bodyPr>
            <a:normAutofit fontScale="92500" lnSpcReduction="10000"/>
          </a:bodyPr>
          <a:lstStyle/>
          <a:p>
            <a:r>
              <a:rPr lang="en-US" dirty="0"/>
              <a:t>Herbert N. Ramy, </a:t>
            </a:r>
            <a:r>
              <a:rPr lang="en-US" i="1" dirty="0"/>
              <a:t>Succeeding in Law School</a:t>
            </a:r>
            <a:r>
              <a:rPr lang="en-US" dirty="0"/>
              <a:t> (Carolina Academic Press 2006</a:t>
            </a:r>
            <a:r>
              <a:rPr lang="en-US" dirty="0" smtClean="0"/>
              <a:t>).</a:t>
            </a:r>
            <a:endParaRPr lang="en-US" dirty="0"/>
          </a:p>
          <a:p>
            <a:r>
              <a:rPr lang="en-US" dirty="0" smtClean="0"/>
              <a:t>Helene </a:t>
            </a:r>
            <a:r>
              <a:rPr lang="en-US" dirty="0"/>
              <a:t>Shapo and Marshall Shapo, </a:t>
            </a:r>
            <a:r>
              <a:rPr lang="en-US" i="1" dirty="0"/>
              <a:t>Law School Without Fear:  Strategies for Success</a:t>
            </a:r>
            <a:r>
              <a:rPr lang="en-US" dirty="0"/>
              <a:t> (Foundation Press 2002).</a:t>
            </a:r>
          </a:p>
          <a:p>
            <a:r>
              <a:rPr lang="en-US" dirty="0" smtClean="0"/>
              <a:t>Christen </a:t>
            </a:r>
            <a:r>
              <a:rPr lang="en-US" dirty="0"/>
              <a:t>Civiletto Carey and Kristen David Adams, </a:t>
            </a:r>
            <a:r>
              <a:rPr lang="en-US" i="1" dirty="0"/>
              <a:t>The Practice of Law School:  Getting in and Making the Most of your Legal Education</a:t>
            </a:r>
            <a:r>
              <a:rPr lang="en-US" dirty="0"/>
              <a:t> (ALM Publishing 2003).</a:t>
            </a:r>
          </a:p>
          <a:p>
            <a:r>
              <a:rPr lang="en-US" dirty="0" smtClean="0"/>
              <a:t>Kimm </a:t>
            </a:r>
            <a:r>
              <a:rPr lang="en-US" dirty="0"/>
              <a:t>Walton and Steve Emmanuel, </a:t>
            </a:r>
            <a:r>
              <a:rPr lang="en-US" i="1" dirty="0"/>
              <a:t>Strategies and Tactics for the MBE</a:t>
            </a:r>
            <a:r>
              <a:rPr lang="en-US" dirty="0"/>
              <a:t> (Aspen 2003).</a:t>
            </a:r>
          </a:p>
          <a:p>
            <a:r>
              <a:rPr lang="en-US" i="1" dirty="0" smtClean="0"/>
              <a:t>Learning </a:t>
            </a:r>
            <a:r>
              <a:rPr lang="en-US" i="1" dirty="0"/>
              <a:t>and Evaluation in Law School Volume 1 Principles of Testing and Grading, Learning Theory Instructional Objectives</a:t>
            </a:r>
            <a:r>
              <a:rPr lang="en-US" dirty="0"/>
              <a:t>, Submitted to the American Association of Law Schools Annual Meeting (January 1984).</a:t>
            </a:r>
          </a:p>
          <a:p>
            <a:endParaRPr lang="en-US" dirty="0"/>
          </a:p>
        </p:txBody>
      </p:sp>
      <p:sp>
        <p:nvSpPr>
          <p:cNvPr id="4" name="Slide Number Placeholder 3"/>
          <p:cNvSpPr>
            <a:spLocks noGrp="1"/>
          </p:cNvSpPr>
          <p:nvPr>
            <p:ph type="sldNum" sz="quarter" idx="12"/>
          </p:nvPr>
        </p:nvSpPr>
        <p:spPr/>
        <p:txBody>
          <a:bodyPr/>
          <a:lstStyle/>
          <a:p>
            <a:fld id="{EA8146CF-AB8B-47A9-8CC2-A9B4348E8078}" type="slidenum">
              <a:rPr lang="en-US" smtClean="0"/>
              <a:t>25</a:t>
            </a:fld>
            <a:endParaRPr lang="en-US" dirty="0"/>
          </a:p>
        </p:txBody>
      </p:sp>
    </p:spTree>
    <p:extLst>
      <p:ext uri="{BB962C8B-B14F-4D97-AF65-F5344CB8AC3E}">
        <p14:creationId xmlns:p14="http://schemas.microsoft.com/office/powerpoint/2010/main" val="319329719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the ASP Team</a:t>
            </a:r>
            <a:endParaRPr lang="en-US" dirty="0"/>
          </a:p>
        </p:txBody>
      </p:sp>
      <p:sp>
        <p:nvSpPr>
          <p:cNvPr id="4" name="Content Placeholder 3"/>
          <p:cNvSpPr>
            <a:spLocks noGrp="1"/>
          </p:cNvSpPr>
          <p:nvPr>
            <p:ph idx="1"/>
          </p:nvPr>
        </p:nvSpPr>
        <p:spPr>
          <a:prstGeom prst="rect">
            <a:avLst/>
          </a:prstGeom>
        </p:spPr>
        <p:txBody>
          <a:bodyPr>
            <a:normAutofit/>
          </a:bodyPr>
          <a:lstStyle/>
          <a:p>
            <a:pPr marL="0" indent="0">
              <a:buNone/>
            </a:pPr>
            <a:r>
              <a:rPr lang="en-US" sz="2000" b="1" u="sng" dirty="0">
                <a:solidFill>
                  <a:schemeClr val="accent4">
                    <a:lumMod val="75000"/>
                  </a:schemeClr>
                </a:solidFill>
              </a:rPr>
              <a:t>asp@law.stetson.edu</a:t>
            </a:r>
          </a:p>
          <a:p>
            <a:pPr marL="0" indent="0">
              <a:buNone/>
            </a:pPr>
            <a:endParaRPr lang="en-US" sz="2000" dirty="0" smtClean="0"/>
          </a:p>
          <a:p>
            <a:pPr marL="0" indent="0">
              <a:buNone/>
            </a:pPr>
            <a:endParaRPr lang="en-US" sz="2000" dirty="0" smtClean="0"/>
          </a:p>
          <a:p>
            <a:pPr marL="0" indent="0">
              <a:buNone/>
            </a:pPr>
            <a:r>
              <a:rPr lang="en-US" sz="2000" u="sng" dirty="0" smtClean="0">
                <a:hlinkClick r:id="rId3"/>
              </a:rPr>
              <a:t>www.law.stetson.edu/academics/success</a:t>
            </a:r>
            <a:endParaRPr lang="en-US" sz="2000" u="sng" dirty="0" smtClean="0"/>
          </a:p>
          <a:p>
            <a:pPr marL="0" indent="0">
              <a:buNone/>
            </a:pPr>
            <a:endParaRPr lang="en-US" sz="2000" dirty="0" smtClean="0"/>
          </a:p>
          <a:p>
            <a:pPr marL="0" indent="0">
              <a:buNone/>
            </a:pPr>
            <a:r>
              <a:rPr lang="en-US" sz="2000" dirty="0"/>
              <a:t/>
            </a:r>
            <a:br>
              <a:rPr lang="en-US" sz="2000" dirty="0"/>
            </a:br>
            <a:r>
              <a:rPr lang="en-US" sz="2000" dirty="0"/>
              <a:t>facebook.com/Stetson Law Academic Success Program</a:t>
            </a:r>
            <a:br>
              <a:rPr lang="en-US" sz="2000" dirty="0"/>
            </a:br>
            <a:endParaRPr lang="en-US" sz="2000" dirty="0" smtClean="0"/>
          </a:p>
          <a:p>
            <a:pPr marL="0" indent="0">
              <a:buNone/>
            </a:pPr>
            <a:endParaRPr lang="en-US" sz="2000" dirty="0" smtClean="0"/>
          </a:p>
          <a:p>
            <a:pPr marL="0" indent="0">
              <a:buNone/>
            </a:pPr>
            <a:r>
              <a:rPr lang="en-US" sz="2000" dirty="0" smtClean="0"/>
              <a:t>twitter.com/StetsonLawASP</a:t>
            </a:r>
            <a:r>
              <a:rPr lang="en-US" dirty="0"/>
              <a:t/>
            </a:r>
            <a:br>
              <a:rPr lang="en-US" dirty="0"/>
            </a:br>
            <a:endParaRPr lang="en-US" dirty="0"/>
          </a:p>
        </p:txBody>
      </p:sp>
      <p:sp>
        <p:nvSpPr>
          <p:cNvPr id="5" name="Slide Number Placeholder 4"/>
          <p:cNvSpPr>
            <a:spLocks noGrp="1"/>
          </p:cNvSpPr>
          <p:nvPr>
            <p:ph type="sldNum" sz="quarter" idx="12"/>
          </p:nvPr>
        </p:nvSpPr>
        <p:spPr/>
        <p:txBody>
          <a:bodyPr/>
          <a:lstStyle/>
          <a:p>
            <a:fld id="{EA8146CF-AB8B-47A9-8CC2-A9B4348E8078}" type="slidenum">
              <a:rPr lang="en-US" smtClean="0"/>
              <a:t>26</a:t>
            </a:fld>
            <a:endParaRPr lang="en-US" dirty="0"/>
          </a:p>
        </p:txBody>
      </p:sp>
    </p:spTree>
    <p:extLst>
      <p:ext uri="{BB962C8B-B14F-4D97-AF65-F5344CB8AC3E}">
        <p14:creationId xmlns:p14="http://schemas.microsoft.com/office/powerpoint/2010/main" val="21270233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Struggling with Multiple-Choice Questions</a:t>
            </a:r>
            <a:endParaRPr lang="en-US" dirty="0"/>
          </a:p>
        </p:txBody>
      </p:sp>
      <p:sp>
        <p:nvSpPr>
          <p:cNvPr id="3" name="Content Placeholder 2"/>
          <p:cNvSpPr>
            <a:spLocks noGrp="1"/>
          </p:cNvSpPr>
          <p:nvPr>
            <p:ph idx="1"/>
          </p:nvPr>
        </p:nvSpPr>
        <p:spPr/>
        <p:txBody>
          <a:bodyPr/>
          <a:lstStyle/>
          <a:p>
            <a:r>
              <a:rPr lang="en-US" u="sng" dirty="0"/>
              <a:t>4</a:t>
            </a:r>
            <a:r>
              <a:rPr lang="en-US" u="sng" dirty="0" smtClean="0"/>
              <a:t> Reasons Students Struggle</a:t>
            </a:r>
          </a:p>
          <a:p>
            <a:endParaRPr lang="en-US" dirty="0"/>
          </a:p>
          <a:p>
            <a:pPr lvl="1"/>
            <a:r>
              <a:rPr lang="en-US" dirty="0" smtClean="0"/>
              <a:t>Panic</a:t>
            </a:r>
          </a:p>
          <a:p>
            <a:endParaRPr lang="en-US" dirty="0" smtClean="0"/>
          </a:p>
          <a:p>
            <a:pPr lvl="1"/>
            <a:r>
              <a:rPr lang="en-US" dirty="0" smtClean="0"/>
              <a:t>Insecurity</a:t>
            </a:r>
          </a:p>
          <a:p>
            <a:endParaRPr lang="en-US" dirty="0"/>
          </a:p>
          <a:p>
            <a:pPr lvl="1"/>
            <a:r>
              <a:rPr lang="en-US" dirty="0" smtClean="0"/>
              <a:t>Intuition</a:t>
            </a:r>
          </a:p>
          <a:p>
            <a:endParaRPr lang="en-US" dirty="0"/>
          </a:p>
          <a:p>
            <a:pPr lvl="1"/>
            <a:r>
              <a:rPr lang="en-US" dirty="0" smtClean="0"/>
              <a:t>Unprepared</a:t>
            </a:r>
            <a:endParaRPr lang="en-US" dirty="0"/>
          </a:p>
        </p:txBody>
      </p:sp>
      <p:sp>
        <p:nvSpPr>
          <p:cNvPr id="4" name="Slide Number Placeholder 3"/>
          <p:cNvSpPr>
            <a:spLocks noGrp="1"/>
          </p:cNvSpPr>
          <p:nvPr>
            <p:ph type="sldNum" sz="quarter" idx="12"/>
          </p:nvPr>
        </p:nvSpPr>
        <p:spPr/>
        <p:txBody>
          <a:bodyPr/>
          <a:lstStyle/>
          <a:p>
            <a:fld id="{EA8146CF-AB8B-47A9-8CC2-A9B4348E8078}" type="slidenum">
              <a:rPr lang="en-US" smtClean="0"/>
              <a:t>3</a:t>
            </a:fld>
            <a:endParaRPr lang="en-US" dirty="0"/>
          </a:p>
        </p:txBody>
      </p:sp>
    </p:spTree>
    <p:extLst>
      <p:ext uri="{BB962C8B-B14F-4D97-AF65-F5344CB8AC3E}">
        <p14:creationId xmlns:p14="http://schemas.microsoft.com/office/powerpoint/2010/main" val="8933888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Questions</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sz="4000" u="sng" dirty="0" smtClean="0"/>
              <a:t>Two Types of Questions</a:t>
            </a:r>
            <a:r>
              <a:rPr lang="en-US" sz="4000" dirty="0" smtClean="0"/>
              <a:t>:</a:t>
            </a:r>
            <a:endParaRPr lang="en-US" sz="4000" dirty="0"/>
          </a:p>
          <a:p>
            <a:pPr lvl="1"/>
            <a:endParaRPr lang="en-US" sz="2800" dirty="0" smtClean="0"/>
          </a:p>
          <a:p>
            <a:pPr lvl="1"/>
            <a:r>
              <a:rPr lang="en-US" sz="2800" dirty="0" smtClean="0"/>
              <a:t>Knowledge/Understanding </a:t>
            </a:r>
          </a:p>
          <a:p>
            <a:pPr lvl="1"/>
            <a:endParaRPr lang="en-US" sz="2800" dirty="0"/>
          </a:p>
          <a:p>
            <a:pPr lvl="1"/>
            <a:r>
              <a:rPr lang="en-US" sz="2800" dirty="0" smtClean="0"/>
              <a:t>Application/Evaluation</a:t>
            </a:r>
            <a:endParaRPr lang="en-US" sz="2800" dirty="0"/>
          </a:p>
          <a:p>
            <a:pPr lvl="1"/>
            <a:endParaRPr lang="en-US" sz="3600" dirty="0" smtClean="0"/>
          </a:p>
          <a:p>
            <a:endParaRPr lang="en-US" sz="4000" dirty="0"/>
          </a:p>
        </p:txBody>
      </p:sp>
      <p:pic>
        <p:nvPicPr>
          <p:cNvPr id="1026" name="Picture 2" descr="C:\Users\kpelham\AppData\Local\Microsoft\Windows\Temporary Internet Files\Content.IE5\N6BT9VV7\MC9000483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4064" y="3276600"/>
            <a:ext cx="2609900" cy="249078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A8146CF-AB8B-47A9-8CC2-A9B4348E8078}" type="slidenum">
              <a:rPr lang="en-US" smtClean="0"/>
              <a:t>4</a:t>
            </a:fld>
            <a:endParaRPr lang="en-US" dirty="0"/>
          </a:p>
        </p:txBody>
      </p:sp>
    </p:spTree>
    <p:extLst>
      <p:ext uri="{BB962C8B-B14F-4D97-AF65-F5344CB8AC3E}">
        <p14:creationId xmlns:p14="http://schemas.microsoft.com/office/powerpoint/2010/main" val="40326992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Questions</a:t>
            </a:r>
            <a:endParaRPr lang="en-US" dirty="0"/>
          </a:p>
        </p:txBody>
      </p:sp>
      <p:sp>
        <p:nvSpPr>
          <p:cNvPr id="3" name="Content Placeholder 2"/>
          <p:cNvSpPr>
            <a:spLocks noGrp="1"/>
          </p:cNvSpPr>
          <p:nvPr>
            <p:ph idx="1"/>
          </p:nvPr>
        </p:nvSpPr>
        <p:spPr/>
        <p:txBody>
          <a:bodyPr/>
          <a:lstStyle/>
          <a:p>
            <a:r>
              <a:rPr lang="en-US" dirty="0" smtClean="0"/>
              <a:t>Knowledge/Understanding</a:t>
            </a:r>
          </a:p>
          <a:p>
            <a:pPr lvl="1"/>
            <a:endParaRPr lang="en-US" dirty="0" smtClean="0"/>
          </a:p>
          <a:p>
            <a:pPr marL="457200" lvl="1" indent="0">
              <a:buNone/>
            </a:pPr>
            <a:r>
              <a:rPr lang="en-US" dirty="0" smtClean="0"/>
              <a:t>Which of the following is not an element of promissory estoppel?</a:t>
            </a:r>
          </a:p>
          <a:p>
            <a:pPr marL="457200" lvl="1" indent="0">
              <a:buNone/>
            </a:pPr>
            <a:endParaRPr lang="en-US" dirty="0"/>
          </a:p>
          <a:p>
            <a:pPr marL="914400" lvl="2" indent="0">
              <a:buNone/>
            </a:pPr>
            <a:r>
              <a:rPr lang="en-US" dirty="0" smtClean="0"/>
              <a:t>A.	Reasonable and detrimental reliance on a promise</a:t>
            </a:r>
          </a:p>
          <a:p>
            <a:pPr marL="914400" lvl="2" indent="0">
              <a:buNone/>
            </a:pPr>
            <a:r>
              <a:rPr lang="en-US" dirty="0" smtClean="0"/>
              <a:t>B.	Promisor made a promise</a:t>
            </a:r>
          </a:p>
          <a:p>
            <a:pPr marL="914400" lvl="2" indent="0">
              <a:buNone/>
            </a:pPr>
            <a:r>
              <a:rPr lang="en-US" dirty="0" smtClean="0"/>
              <a:t>C.	Injustice would result if the promise was not enforced</a:t>
            </a:r>
          </a:p>
          <a:p>
            <a:pPr marL="914400" lvl="2" indent="0">
              <a:buNone/>
            </a:pPr>
            <a:r>
              <a:rPr lang="en-US" dirty="0" smtClean="0"/>
              <a:t>D.	The parties exchanged bargained-for legal detriment or benefit</a:t>
            </a:r>
          </a:p>
        </p:txBody>
      </p:sp>
      <p:sp>
        <p:nvSpPr>
          <p:cNvPr id="4" name="Slide Number Placeholder 3"/>
          <p:cNvSpPr>
            <a:spLocks noGrp="1"/>
          </p:cNvSpPr>
          <p:nvPr>
            <p:ph type="sldNum" sz="quarter" idx="12"/>
          </p:nvPr>
        </p:nvSpPr>
        <p:spPr/>
        <p:txBody>
          <a:bodyPr/>
          <a:lstStyle/>
          <a:p>
            <a:fld id="{EA8146CF-AB8B-47A9-8CC2-A9B4348E8078}" type="slidenum">
              <a:rPr lang="en-US" smtClean="0"/>
              <a:t>5</a:t>
            </a:fld>
            <a:endParaRPr lang="en-US" dirty="0"/>
          </a:p>
        </p:txBody>
      </p:sp>
    </p:spTree>
    <p:extLst>
      <p:ext uri="{BB962C8B-B14F-4D97-AF65-F5344CB8AC3E}">
        <p14:creationId xmlns:p14="http://schemas.microsoft.com/office/powerpoint/2010/main" val="19426503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Questions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Application/Evaluation</a:t>
            </a:r>
          </a:p>
          <a:p>
            <a:endParaRPr lang="en-US" dirty="0"/>
          </a:p>
          <a:p>
            <a:pPr marL="0" indent="0">
              <a:buNone/>
            </a:pPr>
            <a:r>
              <a:rPr lang="en-US" dirty="0"/>
              <a:t>Corman was the owner of a condominium which consisted of an apartment with a patio and a small backyard.  When he moved in, he entered into a written contract with Lansman.  Pursuant to its terms, Lansman was to perform certain specified gardening services in the yard of Corman’s condominium each week for a period of one year, for which Corman was to pay the sum of $50 per month.  The contract contained a clause which stated: “Corman hereby agrees not to assign this contract without the written permission of </a:t>
            </a:r>
            <a:r>
              <a:rPr lang="en-US" dirty="0" smtClean="0"/>
              <a:t>Lansman.”  </a:t>
            </a:r>
            <a:r>
              <a:rPr lang="en-US" dirty="0"/>
              <a:t>Three months after entering into the agreement, Corman informed Lansman that he was selling the condominium to Antun, and asked Lansman to consent to Corman’s assignment of the contract to Antun.  Because the costs of landscaping materials had increased dramatically in the last three months, Lansman was glad for an opportunity to be relieved of his obligations under the contract, and refused to consent to the assignment.  Corman assigned the contract to Antun anyway, but Lansman refused to perform any further work on the yard.  After formally demanding performance from Lansman, Antun hired another gardener to do the same work for $75 per </a:t>
            </a:r>
            <a:r>
              <a:rPr lang="en-US" dirty="0" smtClean="0"/>
              <a:t>month, </a:t>
            </a:r>
            <a:r>
              <a:rPr lang="en-US" dirty="0"/>
              <a:t>which was the best price Antun could negotiate</a:t>
            </a:r>
            <a:r>
              <a:rPr lang="en-US" dirty="0" smtClean="0"/>
              <a:t>.</a:t>
            </a:r>
          </a:p>
          <a:p>
            <a:pPr marL="0" indent="0">
              <a:buNone/>
            </a:pPr>
            <a:endParaRPr lang="en-US" dirty="0"/>
          </a:p>
          <a:p>
            <a:pPr marL="0" indent="0">
              <a:buNone/>
            </a:pPr>
            <a:r>
              <a:rPr lang="en-US" dirty="0"/>
              <a:t>In an action by Anutn against Lansman for breach of contract, the court should find for:</a:t>
            </a:r>
          </a:p>
          <a:p>
            <a:pPr marL="0" lvl="0" indent="0">
              <a:buNone/>
            </a:pPr>
            <a:endParaRPr lang="en-US" dirty="0" smtClean="0"/>
          </a:p>
          <a:p>
            <a:pPr marL="0" lvl="0" indent="0">
              <a:buNone/>
            </a:pPr>
            <a:r>
              <a:rPr lang="en-US" dirty="0" smtClean="0"/>
              <a:t>A.	Antun</a:t>
            </a:r>
            <a:r>
              <a:rPr lang="en-US" dirty="0"/>
              <a:t>, because Lansman had no right to unreasonably withhold consent to the assignment.</a:t>
            </a:r>
          </a:p>
          <a:p>
            <a:pPr marL="0" lvl="0" indent="0">
              <a:buNone/>
            </a:pPr>
            <a:r>
              <a:rPr lang="en-US" dirty="0" smtClean="0"/>
              <a:t>B.	Antun</a:t>
            </a:r>
            <a:r>
              <a:rPr lang="en-US" dirty="0"/>
              <a:t>, because the assignment was valid in spite of Lansman’s refusal to consent.</a:t>
            </a:r>
          </a:p>
          <a:p>
            <a:pPr marL="0" lvl="0" indent="0">
              <a:buNone/>
            </a:pPr>
            <a:r>
              <a:rPr lang="en-US" dirty="0" smtClean="0"/>
              <a:t>C.	Lansman</a:t>
            </a:r>
            <a:r>
              <a:rPr lang="en-US" dirty="0"/>
              <a:t>, because the contract prohibited assignment by Corman without Lansman’s consent.</a:t>
            </a:r>
          </a:p>
          <a:p>
            <a:pPr marL="0" lvl="0" indent="0">
              <a:buNone/>
            </a:pPr>
            <a:r>
              <a:rPr lang="en-US" dirty="0" smtClean="0"/>
              <a:t>D.	Lansman</a:t>
            </a:r>
            <a:r>
              <a:rPr lang="en-US" dirty="0"/>
              <a:t>, because the contract was for personal services.</a:t>
            </a:r>
          </a:p>
          <a:p>
            <a:endParaRPr lang="en-US" dirty="0" smtClean="0"/>
          </a:p>
          <a:p>
            <a:pPr marL="0" indent="0">
              <a:buNone/>
            </a:pPr>
            <a:r>
              <a:rPr lang="en-US" dirty="0" smtClean="0"/>
              <a:t>Question taken from Steven L. Emanuel, Crunctime Contracts 259-60 (Aspen 2006).</a:t>
            </a:r>
            <a:endParaRPr lang="en-US" dirty="0"/>
          </a:p>
          <a:p>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EA8146CF-AB8B-47A9-8CC2-A9B4348E8078}" type="slidenum">
              <a:rPr lang="en-US" smtClean="0"/>
              <a:t>6</a:t>
            </a:fld>
            <a:endParaRPr lang="en-US" dirty="0"/>
          </a:p>
        </p:txBody>
      </p:sp>
    </p:spTree>
    <p:extLst>
      <p:ext uri="{BB962C8B-B14F-4D97-AF65-F5344CB8AC3E}">
        <p14:creationId xmlns:p14="http://schemas.microsoft.com/office/powerpoint/2010/main" val="11108689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Knowledge and Skills Required to Respond to Multiple-Choice Questions</a:t>
            </a:r>
            <a:endParaRPr lang="en-US" dirty="0"/>
          </a:p>
        </p:txBody>
      </p:sp>
      <p:sp>
        <p:nvSpPr>
          <p:cNvPr id="3" name="Content Placeholder 2"/>
          <p:cNvSpPr>
            <a:spLocks noGrp="1"/>
          </p:cNvSpPr>
          <p:nvPr>
            <p:ph idx="1"/>
          </p:nvPr>
        </p:nvSpPr>
        <p:spPr/>
        <p:txBody>
          <a:bodyPr/>
          <a:lstStyle/>
          <a:p>
            <a:r>
              <a:rPr lang="en-US" dirty="0" smtClean="0"/>
              <a:t>Knowledge</a:t>
            </a:r>
          </a:p>
          <a:p>
            <a:pPr lvl="1"/>
            <a:r>
              <a:rPr lang="en-US" dirty="0" smtClean="0"/>
              <a:t>Concepts</a:t>
            </a:r>
          </a:p>
          <a:p>
            <a:pPr lvl="1"/>
            <a:r>
              <a:rPr lang="en-US" dirty="0" smtClean="0"/>
              <a:t>Rule structures </a:t>
            </a:r>
          </a:p>
          <a:p>
            <a:pPr lvl="1"/>
            <a:r>
              <a:rPr lang="en-US" dirty="0" smtClean="0"/>
              <a:t>Rule application</a:t>
            </a:r>
          </a:p>
          <a:p>
            <a:pPr lvl="1"/>
            <a:r>
              <a:rPr lang="en-US" dirty="0" smtClean="0"/>
              <a:t>Cases (rarely)</a:t>
            </a:r>
          </a:p>
          <a:p>
            <a:r>
              <a:rPr lang="en-US" dirty="0" smtClean="0"/>
              <a:t>Skills</a:t>
            </a:r>
          </a:p>
          <a:p>
            <a:pPr lvl="1"/>
            <a:r>
              <a:rPr lang="en-US" dirty="0" smtClean="0"/>
              <a:t>Reading comprehension</a:t>
            </a:r>
          </a:p>
          <a:p>
            <a:pPr lvl="1"/>
            <a:r>
              <a:rPr lang="en-US" dirty="0" smtClean="0"/>
              <a:t>Legal analysis</a:t>
            </a:r>
          </a:p>
          <a:p>
            <a:pPr lvl="1"/>
            <a:r>
              <a:rPr lang="en-US" dirty="0" smtClean="0"/>
              <a:t>Time management</a:t>
            </a:r>
            <a:endParaRPr lang="en-US" dirty="0"/>
          </a:p>
        </p:txBody>
      </p:sp>
      <p:sp>
        <p:nvSpPr>
          <p:cNvPr id="4" name="Slide Number Placeholder 3"/>
          <p:cNvSpPr>
            <a:spLocks noGrp="1"/>
          </p:cNvSpPr>
          <p:nvPr>
            <p:ph type="sldNum" sz="quarter" idx="12"/>
          </p:nvPr>
        </p:nvSpPr>
        <p:spPr/>
        <p:txBody>
          <a:bodyPr/>
          <a:lstStyle/>
          <a:p>
            <a:fld id="{EA8146CF-AB8B-47A9-8CC2-A9B4348E8078}" type="slidenum">
              <a:rPr lang="en-US" smtClean="0"/>
              <a:t>7</a:t>
            </a:fld>
            <a:endParaRPr lang="en-US" dirty="0"/>
          </a:p>
        </p:txBody>
      </p:sp>
    </p:spTree>
    <p:extLst>
      <p:ext uri="{BB962C8B-B14F-4D97-AF65-F5344CB8AC3E}">
        <p14:creationId xmlns:p14="http://schemas.microsoft.com/office/powerpoint/2010/main" val="21120210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Responding to Multiple-Choice Questions</a:t>
            </a:r>
            <a:endParaRPr lang="en-US" dirty="0"/>
          </a:p>
        </p:txBody>
      </p:sp>
      <p:sp>
        <p:nvSpPr>
          <p:cNvPr id="3" name="Content Placeholder 2"/>
          <p:cNvSpPr>
            <a:spLocks noGrp="1"/>
          </p:cNvSpPr>
          <p:nvPr>
            <p:ph idx="1"/>
          </p:nvPr>
        </p:nvSpPr>
        <p:spPr/>
        <p:txBody>
          <a:bodyPr/>
          <a:lstStyle/>
          <a:p>
            <a:pPr marL="0" indent="0">
              <a:buNone/>
            </a:pPr>
            <a:endParaRPr lang="en-US" dirty="0"/>
          </a:p>
          <a:p>
            <a:r>
              <a:rPr lang="en-US" sz="4400" u="sng" dirty="0" smtClean="0"/>
              <a:t>M</a:t>
            </a:r>
            <a:r>
              <a:rPr lang="en-US" sz="4400" dirty="0" smtClean="0"/>
              <a:t>anage Time</a:t>
            </a:r>
          </a:p>
          <a:p>
            <a:r>
              <a:rPr lang="en-US" sz="4400" u="sng" dirty="0" smtClean="0"/>
              <a:t>A</a:t>
            </a:r>
            <a:r>
              <a:rPr lang="en-US" sz="4400" dirty="0" smtClean="0"/>
              <a:t>ctively Read and Issue Spot</a:t>
            </a:r>
          </a:p>
          <a:p>
            <a:r>
              <a:rPr lang="en-US" sz="4400" u="sng" dirty="0" smtClean="0"/>
              <a:t>R</a:t>
            </a:r>
            <a:r>
              <a:rPr lang="en-US" sz="4400" dirty="0" smtClean="0"/>
              <a:t>esolve</a:t>
            </a:r>
          </a:p>
          <a:p>
            <a:r>
              <a:rPr lang="en-US" sz="4400" u="sng" dirty="0" smtClean="0"/>
              <a:t>S</a:t>
            </a:r>
            <a:r>
              <a:rPr lang="en-US" sz="4400" dirty="0" smtClean="0"/>
              <a:t>elect</a:t>
            </a:r>
            <a:endParaRPr lang="en-US" sz="4400" dirty="0"/>
          </a:p>
        </p:txBody>
      </p:sp>
      <p:pic>
        <p:nvPicPr>
          <p:cNvPr id="1026" name="Picture 2" descr="C:\Users\kpelham\AppData\Local\Microsoft\Windows\Temporary Internet Files\Content.IE5\5KDEETAL\MC900083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8921" y="4267200"/>
            <a:ext cx="1811426" cy="169346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A8146CF-AB8B-47A9-8CC2-A9B4348E8078}" type="slidenum">
              <a:rPr lang="en-US" smtClean="0"/>
              <a:t>8</a:t>
            </a:fld>
            <a:endParaRPr lang="en-US" dirty="0"/>
          </a:p>
        </p:txBody>
      </p:sp>
    </p:spTree>
    <p:extLst>
      <p:ext uri="{BB962C8B-B14F-4D97-AF65-F5344CB8AC3E}">
        <p14:creationId xmlns:p14="http://schemas.microsoft.com/office/powerpoint/2010/main" val="3314277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u="sng" dirty="0" smtClean="0"/>
              <a:t>M</a:t>
            </a:r>
            <a:r>
              <a:rPr lang="en-US" sz="6000" dirty="0" smtClean="0"/>
              <a:t>anage</a:t>
            </a:r>
            <a:r>
              <a:rPr lang="en-US" dirty="0" smtClean="0"/>
              <a:t> </a:t>
            </a:r>
            <a:r>
              <a:rPr lang="en-US" sz="6000" dirty="0" smtClean="0"/>
              <a:t>Your Time</a:t>
            </a:r>
            <a:endParaRPr lang="en-US" sz="6000" u="sng" dirty="0"/>
          </a:p>
        </p:txBody>
      </p:sp>
      <p:sp>
        <p:nvSpPr>
          <p:cNvPr id="3" name="Content Placeholder 2"/>
          <p:cNvSpPr>
            <a:spLocks noGrp="1"/>
          </p:cNvSpPr>
          <p:nvPr>
            <p:ph idx="1"/>
          </p:nvPr>
        </p:nvSpPr>
        <p:spPr/>
        <p:txBody>
          <a:bodyPr>
            <a:normAutofit/>
          </a:bodyPr>
          <a:lstStyle/>
          <a:p>
            <a:r>
              <a:rPr lang="en-US" sz="3600" dirty="0" smtClean="0"/>
              <a:t>Read the directions </a:t>
            </a:r>
          </a:p>
          <a:p>
            <a:pPr lvl="1"/>
            <a:r>
              <a:rPr lang="en-US" sz="3200" dirty="0" smtClean="0"/>
              <a:t>How many questions?</a:t>
            </a:r>
          </a:p>
          <a:p>
            <a:pPr lvl="1"/>
            <a:r>
              <a:rPr lang="en-US" sz="3200" dirty="0" smtClean="0"/>
              <a:t>How many points? </a:t>
            </a:r>
          </a:p>
          <a:p>
            <a:pPr lvl="1"/>
            <a:r>
              <a:rPr lang="en-US" sz="3200" dirty="0" smtClean="0"/>
              <a:t>How much time allotted?</a:t>
            </a:r>
            <a:endParaRPr lang="en-US" sz="3600" dirty="0" smtClean="0"/>
          </a:p>
          <a:p>
            <a:r>
              <a:rPr lang="en-US" sz="3600" dirty="0" smtClean="0"/>
              <a:t>Allow an </a:t>
            </a:r>
            <a:r>
              <a:rPr lang="en-US" sz="3600" u="sng" dirty="0" smtClean="0"/>
              <a:t>equal</a:t>
            </a:r>
            <a:r>
              <a:rPr lang="en-US" sz="3600" dirty="0" smtClean="0"/>
              <a:t> amount of time for each equally weighted question</a:t>
            </a:r>
          </a:p>
          <a:p>
            <a:r>
              <a:rPr lang="en-US" sz="3600" dirty="0" smtClean="0"/>
              <a:t>Attack, respond, and MOVE ON</a:t>
            </a:r>
          </a:p>
          <a:p>
            <a:endParaRPr lang="en-US" sz="3600" dirty="0" smtClean="0"/>
          </a:p>
          <a:p>
            <a:endParaRPr lang="en-US" sz="3600" dirty="0"/>
          </a:p>
        </p:txBody>
      </p:sp>
      <p:pic>
        <p:nvPicPr>
          <p:cNvPr id="4" name="Picture 2" descr="C:\Users\kpelham\AppData\Local\Microsoft\Windows\Temporary Internet Files\Content.IE5\5KDEETAL\MC90008315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2400"/>
            <a:ext cx="1219200" cy="113980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A8146CF-AB8B-47A9-8CC2-A9B4348E8078}" type="slidenum">
              <a:rPr lang="en-US" smtClean="0"/>
              <a:t>9</a:t>
            </a:fld>
            <a:endParaRPr lang="en-US" dirty="0"/>
          </a:p>
        </p:txBody>
      </p:sp>
    </p:spTree>
    <p:extLst>
      <p:ext uri="{BB962C8B-B14F-4D97-AF65-F5344CB8AC3E}">
        <p14:creationId xmlns:p14="http://schemas.microsoft.com/office/powerpoint/2010/main" val="410885646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W4 MC &amp; Exam Survival">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ASW4 MC &amp; Exam Survival</Template>
  <TotalTime>284</TotalTime>
  <Words>2080</Words>
  <Application>Microsoft Macintosh PowerPoint</Application>
  <PresentationFormat>On-screen Show (4:3)</PresentationFormat>
  <Paragraphs>243</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ASW4 MC &amp; Exam Survival</vt:lpstr>
      <vt:lpstr> Excelling on Multiple-Choice Questions</vt:lpstr>
      <vt:lpstr>OBJECTIVES</vt:lpstr>
      <vt:lpstr>Struggling with Multiple-Choice Questions</vt:lpstr>
      <vt:lpstr>Kinds of Questions</vt:lpstr>
      <vt:lpstr>Kinds of Questions</vt:lpstr>
      <vt:lpstr>Kinds of Questions</vt:lpstr>
      <vt:lpstr>Knowledge and Skills Required to Respond to Multiple-Choice Questions</vt:lpstr>
      <vt:lpstr>Responding to Multiple-Choice Questions</vt:lpstr>
      <vt:lpstr>Manage Your Time</vt:lpstr>
      <vt:lpstr>Actively Read and Issue Spot </vt:lpstr>
      <vt:lpstr>Actively Read and Issue Spot </vt:lpstr>
      <vt:lpstr>Actively Read and Issue Spot </vt:lpstr>
      <vt:lpstr>Actively Read and Issue Spot </vt:lpstr>
      <vt:lpstr>Actively Read and Issue Spot </vt:lpstr>
      <vt:lpstr>Resolve</vt:lpstr>
      <vt:lpstr>Resolve</vt:lpstr>
      <vt:lpstr>Select</vt:lpstr>
      <vt:lpstr>Select</vt:lpstr>
      <vt:lpstr>Select</vt:lpstr>
      <vt:lpstr>Responding to Multiple-Choice Questions</vt:lpstr>
      <vt:lpstr>If You Must Guess . . .</vt:lpstr>
      <vt:lpstr>A Final Word About Multiple-Choice</vt:lpstr>
      <vt:lpstr>Sources of Practice Questions</vt:lpstr>
      <vt:lpstr>Review OBJECTIVES</vt:lpstr>
      <vt:lpstr>Presentation Sources </vt:lpstr>
      <vt:lpstr>Contact the ASP Team</vt:lpstr>
    </vt:vector>
  </TitlesOfParts>
  <Company>Stetson University College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All on the Line:   Multiple Choice Exams:  Picking the “Most Right” Answer and  Exam Preparation from  the Student’s Perspective</dc:title>
  <dc:creator>Windows User</dc:creator>
  <cp:lastModifiedBy>Brian Vandervliet</cp:lastModifiedBy>
  <cp:revision>21</cp:revision>
  <cp:lastPrinted>2012-11-13T15:18:42Z</cp:lastPrinted>
  <dcterms:created xsi:type="dcterms:W3CDTF">2013-08-23T16:27:00Z</dcterms:created>
  <dcterms:modified xsi:type="dcterms:W3CDTF">2013-11-25T14:22:14Z</dcterms:modified>
</cp:coreProperties>
</file>