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9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80" r:id="rId16"/>
    <p:sldId id="279" r:id="rId17"/>
    <p:sldId id="269" r:id="rId18"/>
    <p:sldId id="277" r:id="rId19"/>
    <p:sldId id="271" r:id="rId20"/>
    <p:sldId id="272" r:id="rId21"/>
    <p:sldId id="278" r:id="rId22"/>
    <p:sldId id="281" r:id="rId23"/>
    <p:sldId id="282" r:id="rId24"/>
    <p:sldId id="284" r:id="rId25"/>
    <p:sldId id="283" r:id="rId26"/>
    <p:sldId id="276" r:id="rId27"/>
    <p:sldId id="286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32EFA20-A04F-40BC-A9B0-8018E0D1F7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11388CE1-1496-40CB-9103-3EA2D11294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70BF3-155E-411C-9B8C-A5C0B529C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AE20A-5D7C-4EDF-BDFE-2CDB09B68F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1F862-C9BD-45FA-9987-BD421FB48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2942F-6F05-4DA8-BBFB-C3284D912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FB9DE-BCCB-44FD-A5CF-70EB2CEFE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980D7-DD38-42DD-BA74-4EDC6CCC7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4F7E-F10D-4534-B9AB-3F1E84DC0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02357-AF9B-45F2-AE5C-E8704BD3E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E47E1-8633-4534-B6B0-8DE0E0D17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B3B3-391F-48CB-BED4-CF01095D8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5E4B353-3370-469F-A8D6-931E747754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nneti@law.stetso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 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Jeffrey Minneti</a:t>
            </a:r>
          </a:p>
          <a:p>
            <a:r>
              <a:rPr lang="en-US" sz="2400" dirty="0" smtClean="0"/>
              <a:t>Associate Professor of Legal Skills and Director of Academic Success</a:t>
            </a:r>
          </a:p>
          <a:p>
            <a:r>
              <a:rPr lang="en-US" sz="2400" dirty="0" smtClean="0"/>
              <a:t>Stetson University College of Law</a:t>
            </a:r>
          </a:p>
          <a:p>
            <a:r>
              <a:rPr lang="en-US" sz="2400" dirty="0" smtClean="0">
                <a:hlinkClick r:id="rId2"/>
              </a:rPr>
              <a:t>minneti@law.stetson.edu</a:t>
            </a: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of Course 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Elements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Law broken into discrete units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each has its own test or definition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each must be proven for the rule to apply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Example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 actor batters another when he intends to cause harmful or offensive contact with the person of another and such contact actually occurs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Elements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Intent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Causation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Harm or offense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Another person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Actual contact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Elements</a:t>
            </a:r>
          </a:p>
          <a:p>
            <a:pPr lvl="1"/>
            <a:r>
              <a:rPr lang="en-US" dirty="0"/>
              <a:t>Example</a:t>
            </a:r>
          </a:p>
          <a:p>
            <a:pPr lvl="2"/>
            <a:r>
              <a:rPr lang="en-US" dirty="0" smtClean="0"/>
              <a:t>Contract formation</a:t>
            </a:r>
            <a:endParaRPr lang="en-US" dirty="0"/>
          </a:p>
          <a:p>
            <a:pPr lvl="3"/>
            <a:r>
              <a:rPr lang="en-US" dirty="0" smtClean="0"/>
              <a:t>Offer</a:t>
            </a:r>
            <a:endParaRPr lang="en-US" dirty="0"/>
          </a:p>
          <a:p>
            <a:pPr lvl="3"/>
            <a:r>
              <a:rPr lang="en-US" dirty="0" smtClean="0"/>
              <a:t>Acceptance </a:t>
            </a:r>
            <a:endParaRPr lang="en-US" dirty="0"/>
          </a:p>
          <a:p>
            <a:pPr lvl="3"/>
            <a:r>
              <a:rPr lang="en-US" dirty="0" smtClean="0"/>
              <a:t>Consideration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Disjunctive rules</a:t>
            </a:r>
          </a:p>
          <a:p>
            <a:pPr lvl="1"/>
            <a:r>
              <a:rPr lang="en-US"/>
              <a:t>Battery includes harmful OR offensive contact</a:t>
            </a:r>
          </a:p>
          <a:p>
            <a:pPr lvl="1"/>
            <a:r>
              <a:rPr lang="en-US"/>
              <a:t>Damages for breach of contract may include money damages OR specific performance</a:t>
            </a:r>
          </a:p>
          <a:p>
            <a:pPr lvl="1"/>
            <a:r>
              <a:rPr lang="en-US"/>
              <a:t>Delivery of a gift can be actual OR constructive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Factors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Personal jurisdiction analysis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Several layers to the test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Minimum contacts</a:t>
            </a:r>
          </a:p>
          <a:p>
            <a:pPr lvl="4">
              <a:lnSpc>
                <a:spcPct val="80000"/>
              </a:lnSpc>
            </a:pPr>
            <a:r>
              <a:rPr lang="en-US" sz="1600"/>
              <a:t>Purposefully direct actions to forum?</a:t>
            </a:r>
          </a:p>
          <a:p>
            <a:pPr lvl="4">
              <a:lnSpc>
                <a:spcPct val="80000"/>
              </a:lnSpc>
            </a:pPr>
            <a:r>
              <a:rPr lang="en-US" sz="1600"/>
              <a:t>Product placed in stream of commerce?</a:t>
            </a:r>
          </a:p>
          <a:p>
            <a:pPr lvl="4">
              <a:lnSpc>
                <a:spcPct val="80000"/>
              </a:lnSpc>
            </a:pPr>
            <a:r>
              <a:rPr lang="en-US" sz="1600"/>
              <a:t>Business relationship with forum state business?</a:t>
            </a:r>
          </a:p>
          <a:p>
            <a:pPr lvl="4">
              <a:lnSpc>
                <a:spcPct val="80000"/>
              </a:lnSpc>
            </a:pPr>
            <a:r>
              <a:rPr lang="en-US" sz="1600"/>
              <a:t>If internet contact, how interactive is the web business with the forum state?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Reasonableness</a:t>
            </a:r>
          </a:p>
          <a:p>
            <a:pPr lvl="4">
              <a:lnSpc>
                <a:spcPct val="80000"/>
              </a:lnSpc>
            </a:pPr>
            <a:r>
              <a:rPr lang="en-US" sz="1600"/>
              <a:t>Burden on the defendant</a:t>
            </a:r>
          </a:p>
          <a:p>
            <a:pPr lvl="4">
              <a:lnSpc>
                <a:spcPct val="80000"/>
              </a:lnSpc>
            </a:pPr>
            <a:r>
              <a:rPr lang="en-US" sz="1600"/>
              <a:t>Burden on the plaintiff</a:t>
            </a:r>
          </a:p>
          <a:p>
            <a:pPr lvl="4">
              <a:lnSpc>
                <a:spcPct val="80000"/>
              </a:lnSpc>
            </a:pPr>
            <a:r>
              <a:rPr lang="en-US" sz="1600"/>
              <a:t>Interest of the forum state</a:t>
            </a:r>
          </a:p>
          <a:p>
            <a:pPr lvl="4">
              <a:lnSpc>
                <a:spcPct val="80000"/>
              </a:lnSpc>
            </a:pPr>
            <a:endParaRPr lang="en-US" sz="1600"/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6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Rule + Exceptions</a:t>
            </a:r>
          </a:p>
          <a:p>
            <a:pPr lvl="1"/>
            <a:r>
              <a:rPr lang="en-US" dirty="0"/>
              <a:t>Murder is the unlawful killing of another human being with malice aforethought, </a:t>
            </a:r>
            <a:r>
              <a:rPr lang="en-US" b="1" dirty="0"/>
              <a:t>unless</a:t>
            </a:r>
            <a:r>
              <a:rPr lang="en-US" dirty="0"/>
              <a:t>, the actor acted in self defense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rules</a:t>
            </a:r>
          </a:p>
          <a:p>
            <a:pPr lvl="1"/>
            <a:r>
              <a:rPr lang="en-US" dirty="0" smtClean="0"/>
              <a:t>Contract formation</a:t>
            </a:r>
          </a:p>
          <a:p>
            <a:pPr lvl="1"/>
            <a:r>
              <a:rPr lang="en-US" dirty="0" smtClean="0"/>
              <a:t>Subject Matter Jurisdiction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Review rule structures:</a:t>
            </a:r>
          </a:p>
          <a:p>
            <a:pPr lvl="2"/>
            <a:r>
              <a:rPr lang="en-US" dirty="0" smtClean="0"/>
              <a:t>If, then</a:t>
            </a:r>
          </a:p>
          <a:p>
            <a:pPr lvl="2"/>
            <a:r>
              <a:rPr lang="en-US" dirty="0" smtClean="0"/>
              <a:t>Elements</a:t>
            </a:r>
          </a:p>
          <a:p>
            <a:pPr lvl="2"/>
            <a:r>
              <a:rPr lang="en-US" dirty="0" smtClean="0"/>
              <a:t>Disjunctive</a:t>
            </a:r>
          </a:p>
          <a:p>
            <a:pPr lvl="2"/>
            <a:r>
              <a:rPr lang="en-US" dirty="0" smtClean="0"/>
              <a:t>Factors</a:t>
            </a:r>
          </a:p>
          <a:p>
            <a:pPr lvl="2"/>
            <a:r>
              <a:rPr lang="en-US" dirty="0" smtClean="0"/>
              <a:t>General Rule + Exceptions</a:t>
            </a:r>
          </a:p>
          <a:p>
            <a:pPr lvl="2"/>
            <a:r>
              <a:rPr lang="en-US" dirty="0" smtClean="0"/>
              <a:t>Hybrid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The ideas that animate the law, give it purpose, guide its evolution</a:t>
            </a:r>
          </a:p>
          <a:p>
            <a:pPr lvl="2"/>
            <a:r>
              <a:rPr lang="en-US" dirty="0" smtClean="0"/>
              <a:t>Judicial process</a:t>
            </a:r>
          </a:p>
          <a:p>
            <a:pPr lvl="3"/>
            <a:r>
              <a:rPr lang="en-US" dirty="0" smtClean="0"/>
              <a:t>Firm v. flexible rules</a:t>
            </a:r>
          </a:p>
          <a:p>
            <a:pPr lvl="3"/>
            <a:r>
              <a:rPr lang="en-US" dirty="0" smtClean="0"/>
              <a:t>Slippery slope</a:t>
            </a:r>
          </a:p>
          <a:p>
            <a:pPr lvl="3"/>
            <a:r>
              <a:rPr lang="en-US" dirty="0" smtClean="0"/>
              <a:t>Flood of litigation</a:t>
            </a:r>
          </a:p>
          <a:p>
            <a:pPr lvl="2"/>
            <a:r>
              <a:rPr lang="en-US" dirty="0" smtClean="0"/>
              <a:t>Normative</a:t>
            </a:r>
          </a:p>
          <a:p>
            <a:pPr lvl="3"/>
            <a:r>
              <a:rPr lang="en-US" dirty="0" smtClean="0"/>
              <a:t>Freedom of contract</a:t>
            </a:r>
          </a:p>
          <a:p>
            <a:pPr lvl="3"/>
            <a:r>
              <a:rPr lang="en-US" dirty="0" smtClean="0"/>
              <a:t>Individual v. Altruism</a:t>
            </a:r>
          </a:p>
          <a:p>
            <a:pPr lvl="2"/>
            <a:r>
              <a:rPr lang="en-US" dirty="0" smtClean="0"/>
              <a:t>Economic</a:t>
            </a:r>
          </a:p>
          <a:p>
            <a:pPr lvl="3"/>
            <a:r>
              <a:rPr lang="en-US" dirty="0" smtClean="0"/>
              <a:t>Cost-benefit analysis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possession forces real property owners to pay attention to uses of their property and benefits those who put real property to productive use.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and non-examples of rules in factual context</a:t>
            </a:r>
          </a:p>
          <a:p>
            <a:pPr lvl="1"/>
            <a:r>
              <a:rPr lang="en-US" dirty="0" smtClean="0"/>
              <a:t>Cases (including note cases)</a:t>
            </a:r>
            <a:endParaRPr lang="en-US" dirty="0"/>
          </a:p>
          <a:p>
            <a:pPr lvl="2"/>
            <a:r>
              <a:rPr lang="en-US" dirty="0"/>
              <a:t>Holding</a:t>
            </a:r>
          </a:p>
          <a:p>
            <a:pPr lvl="3"/>
            <a:r>
              <a:rPr lang="en-US" dirty="0"/>
              <a:t>Rule + </a:t>
            </a:r>
            <a:r>
              <a:rPr lang="en-US" dirty="0" smtClean="0"/>
              <a:t>dispositive facts  </a:t>
            </a:r>
            <a:endParaRPr lang="en-US" dirty="0"/>
          </a:p>
          <a:p>
            <a:pPr lvl="1"/>
            <a:r>
              <a:rPr lang="en-US" dirty="0" smtClean="0"/>
              <a:t>Hypotheticals that professors present in class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purpose of a course outline</a:t>
            </a:r>
          </a:p>
          <a:p>
            <a:r>
              <a:rPr lang="en-US" dirty="0"/>
              <a:t>Discuss the content of a course outline</a:t>
            </a:r>
          </a:p>
          <a:p>
            <a:r>
              <a:rPr lang="en-US" dirty="0"/>
              <a:t>Suggest a process for creating a course outline</a:t>
            </a:r>
          </a:p>
          <a:p>
            <a:r>
              <a:rPr lang="en-US" dirty="0"/>
              <a:t>Suggest forms for course outlines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Process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Starting point</a:t>
            </a:r>
          </a:p>
          <a:p>
            <a:pPr lvl="1"/>
            <a:r>
              <a:rPr lang="en-US" sz="2000" dirty="0" smtClean="0"/>
              <a:t>Utilize your case book’s table </a:t>
            </a:r>
            <a:r>
              <a:rPr lang="en-US" sz="2000" dirty="0"/>
              <a:t>of </a:t>
            </a:r>
            <a:r>
              <a:rPr lang="en-US" sz="2000" dirty="0" smtClean="0"/>
              <a:t>contents and/or course syllabus </a:t>
            </a:r>
            <a:r>
              <a:rPr lang="en-US" sz="2000" dirty="0"/>
              <a:t>as </a:t>
            </a:r>
            <a:r>
              <a:rPr lang="en-US" sz="2000" dirty="0" smtClean="0"/>
              <a:t>templates </a:t>
            </a:r>
            <a:r>
              <a:rPr lang="en-US" sz="2000" dirty="0"/>
              <a:t>for the </a:t>
            </a:r>
            <a:r>
              <a:rPr lang="en-US" sz="2000" dirty="0" smtClean="0"/>
              <a:t>major topics covered during the class</a:t>
            </a:r>
            <a:endParaRPr lang="en-US" sz="2000" dirty="0"/>
          </a:p>
          <a:p>
            <a:r>
              <a:rPr lang="en-US" sz="2400" dirty="0" smtClean="0"/>
              <a:t>Next Step</a:t>
            </a:r>
          </a:p>
          <a:p>
            <a:pPr lvl="1"/>
            <a:r>
              <a:rPr lang="en-US" sz="2000" dirty="0" smtClean="0"/>
              <a:t>For each topic, pool </a:t>
            </a:r>
            <a:r>
              <a:rPr lang="en-US" sz="2000" dirty="0"/>
              <a:t>together </a:t>
            </a:r>
            <a:r>
              <a:rPr lang="en-US" sz="2000" dirty="0" smtClean="0"/>
              <a:t>pre-class </a:t>
            </a:r>
            <a:r>
              <a:rPr lang="en-US" sz="2000" dirty="0"/>
              <a:t>notes, during class notes, post class notes, </a:t>
            </a:r>
            <a:r>
              <a:rPr lang="en-US" sz="2000" dirty="0" smtClean="0"/>
              <a:t> and readings </a:t>
            </a:r>
            <a:r>
              <a:rPr lang="en-US" sz="2000" dirty="0"/>
              <a:t>from supplemental </a:t>
            </a:r>
            <a:r>
              <a:rPr lang="en-US" sz="2000" dirty="0" smtClean="0"/>
              <a:t>sources</a:t>
            </a:r>
          </a:p>
          <a:p>
            <a:r>
              <a:rPr lang="en-US" sz="2400" dirty="0" smtClean="0"/>
              <a:t>Final Step</a:t>
            </a:r>
          </a:p>
          <a:p>
            <a:pPr lvl="1"/>
            <a:r>
              <a:rPr lang="en-US" sz="2000" dirty="0" smtClean="0"/>
              <a:t>For each topic, synthesize rule structures </a:t>
            </a:r>
          </a:p>
          <a:p>
            <a:pPr lvl="1"/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Starting Point:  Table of Contents and/or Syllabus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professor proceeds sequentially through the case book, utilize the case book’s table of contents to structure your outline</a:t>
            </a:r>
          </a:p>
          <a:p>
            <a:r>
              <a:rPr lang="en-US" dirty="0" smtClean="0"/>
              <a:t>If your professor “jumps around” sections of the case book, utilize the professor’s syllabus to structure your outline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step:  Pool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each topic, pre-class, gather information from assigned and supplemental reading relevant to the topic you are studying</a:t>
            </a:r>
          </a:p>
          <a:p>
            <a:r>
              <a:rPr lang="en-US" sz="2400" dirty="0" smtClean="0"/>
              <a:t>For each topic, during class, edit and add to the information you gathered pre-class</a:t>
            </a:r>
          </a:p>
          <a:p>
            <a:r>
              <a:rPr lang="en-US" sz="2400" dirty="0" smtClean="0"/>
              <a:t>For each topic, post class, review the information gathered pre and during class:</a:t>
            </a:r>
          </a:p>
          <a:p>
            <a:pPr lvl="1"/>
            <a:r>
              <a:rPr lang="en-US" sz="2000" dirty="0" smtClean="0"/>
              <a:t>Identify patterns and structures in the information</a:t>
            </a:r>
          </a:p>
          <a:p>
            <a:pPr lvl="1"/>
            <a:r>
              <a:rPr lang="en-US" sz="2000" dirty="0" smtClean="0"/>
              <a:t>Identify gaps in the information</a:t>
            </a:r>
          </a:p>
          <a:p>
            <a:pPr lvl="1"/>
            <a:r>
              <a:rPr lang="en-US" sz="2000" dirty="0" smtClean="0"/>
              <a:t>List questions about the information and create a plan for addressing them</a:t>
            </a:r>
          </a:p>
          <a:p>
            <a:pPr lvl="1"/>
            <a:endParaRPr lang="en-US" sz="22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Step:  Synthesize Rule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legal synthesis requires inductive thought</a:t>
            </a:r>
          </a:p>
          <a:p>
            <a:pPr lvl="1"/>
            <a:r>
              <a:rPr lang="en-US" dirty="0" smtClean="0"/>
              <a:t>Discern rule structures from a number of sources, each of which individually reveals only a portion of the rule’s structure</a:t>
            </a:r>
          </a:p>
          <a:p>
            <a:pPr lvl="2"/>
            <a:r>
              <a:rPr lang="en-US" dirty="0" smtClean="0"/>
              <a:t>Inductive thinking derives general principles from specific cases and materials covered in case book and in class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Suggestions to improve your inductive thinking about cases</a:t>
            </a:r>
            <a:endParaRPr lang="en-US" sz="2600" dirty="0"/>
          </a:p>
          <a:p>
            <a:pPr lvl="1"/>
            <a:r>
              <a:rPr lang="en-US" sz="2400" dirty="0"/>
              <a:t>Know the purpose for reading the case</a:t>
            </a:r>
          </a:p>
          <a:p>
            <a:pPr lvl="1"/>
            <a:r>
              <a:rPr lang="en-US" sz="2400" dirty="0"/>
              <a:t>Reduce the case to 1-2 sentences that explain the law of the case in light of </a:t>
            </a:r>
            <a:r>
              <a:rPr lang="en-US" sz="2400" dirty="0" smtClean="0"/>
              <a:t>the facts and the purpose</a:t>
            </a:r>
            <a:endParaRPr lang="en-US" sz="2400" dirty="0"/>
          </a:p>
          <a:p>
            <a:pPr lvl="1"/>
            <a:r>
              <a:rPr lang="en-US" sz="2400" dirty="0"/>
              <a:t>Gather the 1-2 sentences from the cases together and make a cumulative list of the legal </a:t>
            </a:r>
            <a:r>
              <a:rPr lang="en-US" sz="2400" dirty="0" smtClean="0"/>
              <a:t>principles and policies related to the purpose for which you read the case</a:t>
            </a:r>
            <a:endParaRPr lang="en-US" sz="2400" dirty="0"/>
          </a:p>
          <a:p>
            <a:pPr lvl="1"/>
            <a:r>
              <a:rPr lang="en-US" sz="2400" dirty="0"/>
              <a:t>Discern form, structure, hierarchy among the principles and policies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Step:  Synthesize Rule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occasion, information is delivered in a structured form</a:t>
            </a:r>
          </a:p>
          <a:p>
            <a:pPr lvl="1"/>
            <a:r>
              <a:rPr lang="en-US" dirty="0" smtClean="0"/>
              <a:t>Need only record the structure of the rules, noting their development from general idea to more specific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Forms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 outline</a:t>
            </a:r>
          </a:p>
          <a:p>
            <a:r>
              <a:rPr lang="en-US" dirty="0"/>
              <a:t>Concept map</a:t>
            </a:r>
          </a:p>
          <a:p>
            <a:r>
              <a:rPr lang="en-US" dirty="0"/>
              <a:t>Timeline</a:t>
            </a:r>
          </a:p>
          <a:p>
            <a:r>
              <a:rPr lang="en-US" dirty="0"/>
              <a:t>Comparison chart</a:t>
            </a:r>
          </a:p>
          <a:p>
            <a:r>
              <a:rPr lang="en-US" dirty="0"/>
              <a:t>Comparison diagram</a:t>
            </a:r>
          </a:p>
          <a:p>
            <a:r>
              <a:rPr lang="en-US" dirty="0"/>
              <a:t>Flow chart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Presentation </a:t>
            </a:r>
            <a:r>
              <a:rPr lang="en-US" dirty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purpose of a course outline</a:t>
            </a:r>
          </a:p>
          <a:p>
            <a:r>
              <a:rPr lang="en-US" dirty="0"/>
              <a:t>Discuss the content of a course outline</a:t>
            </a:r>
          </a:p>
          <a:p>
            <a:r>
              <a:rPr lang="en-US" dirty="0"/>
              <a:t>Suggest a process for creating a course outline</a:t>
            </a:r>
          </a:p>
          <a:p>
            <a:r>
              <a:rPr lang="en-US" dirty="0"/>
              <a:t>Suggest forms for course outlines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</a:t>
            </a:r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Learning </a:t>
            </a:r>
            <a:r>
              <a:rPr lang="en-US" sz="2600" dirty="0" smtClean="0"/>
              <a:t>theory perspective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Building schema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Creating a tool to facilitate problem solving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Pragmatic perspective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Structure major premise of syllogism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Consolidate information in one place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Capture the structure of the law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Macro level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Micro level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Template for memorization of law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Content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  <a:p>
            <a:r>
              <a:rPr lang="en-US" dirty="0"/>
              <a:t>Concepts </a:t>
            </a:r>
          </a:p>
          <a:p>
            <a:r>
              <a:rPr lang="en-US" dirty="0"/>
              <a:t>Rules </a:t>
            </a:r>
          </a:p>
          <a:p>
            <a:r>
              <a:rPr lang="en-US" dirty="0"/>
              <a:t>Policy</a:t>
            </a:r>
          </a:p>
          <a:p>
            <a:r>
              <a:rPr lang="en-US" dirty="0"/>
              <a:t>Examples and non examples of law in factual </a:t>
            </a:r>
            <a:r>
              <a:rPr lang="en-US" dirty="0" smtClean="0"/>
              <a:t>contexts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Content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Vocabulary</a:t>
            </a:r>
          </a:p>
          <a:p>
            <a:pPr lvl="1"/>
            <a:r>
              <a:rPr lang="en-US" sz="2400" dirty="0"/>
              <a:t>Latin phrases</a:t>
            </a:r>
          </a:p>
          <a:p>
            <a:pPr lvl="2"/>
            <a:r>
              <a:rPr lang="en-US" sz="2000" dirty="0"/>
              <a:t>Stare </a:t>
            </a:r>
            <a:r>
              <a:rPr lang="en-US" sz="2000" dirty="0" err="1"/>
              <a:t>decisis</a:t>
            </a:r>
            <a:endParaRPr lang="en-US" sz="2000" dirty="0"/>
          </a:p>
          <a:p>
            <a:pPr lvl="2"/>
            <a:r>
              <a:rPr lang="en-US" sz="2000" dirty="0"/>
              <a:t>In </a:t>
            </a:r>
            <a:r>
              <a:rPr lang="en-US" sz="2000" dirty="0" err="1"/>
              <a:t>rem</a:t>
            </a:r>
            <a:endParaRPr lang="en-US" sz="2000" dirty="0"/>
          </a:p>
          <a:p>
            <a:pPr lvl="2"/>
            <a:r>
              <a:rPr lang="en-US" sz="2000" dirty="0" err="1" smtClean="0"/>
              <a:t>Mens</a:t>
            </a:r>
            <a:r>
              <a:rPr lang="en-US" sz="2000" dirty="0" smtClean="0"/>
              <a:t> Rea</a:t>
            </a:r>
            <a:endParaRPr lang="en-US" sz="2000" dirty="0"/>
          </a:p>
          <a:p>
            <a:pPr lvl="1"/>
            <a:r>
              <a:rPr lang="en-US" sz="2400" dirty="0"/>
              <a:t>Language of the law</a:t>
            </a:r>
          </a:p>
          <a:p>
            <a:pPr lvl="2"/>
            <a:r>
              <a:rPr lang="en-US" sz="2000" dirty="0"/>
              <a:t>Remand</a:t>
            </a:r>
          </a:p>
          <a:p>
            <a:pPr lvl="2"/>
            <a:r>
              <a:rPr lang="en-US" sz="2000" dirty="0" err="1"/>
              <a:t>Appellee</a:t>
            </a:r>
            <a:endParaRPr lang="en-US" sz="2000" dirty="0"/>
          </a:p>
          <a:p>
            <a:pPr lvl="2"/>
            <a:r>
              <a:rPr lang="en-US" sz="2000" dirty="0"/>
              <a:t>Cause of action</a:t>
            </a:r>
          </a:p>
          <a:p>
            <a:pPr lvl="2"/>
            <a:r>
              <a:rPr lang="en-US" sz="2000" dirty="0"/>
              <a:t>Service of process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Concepts</a:t>
            </a:r>
          </a:p>
          <a:p>
            <a:pPr lvl="1"/>
            <a:r>
              <a:rPr lang="en-US" dirty="0" smtClean="0"/>
              <a:t>Ideas</a:t>
            </a:r>
          </a:p>
          <a:p>
            <a:pPr lvl="2"/>
            <a:r>
              <a:rPr lang="en-US" dirty="0" smtClean="0"/>
              <a:t>Contract formation</a:t>
            </a:r>
            <a:endParaRPr lang="en-US" dirty="0"/>
          </a:p>
          <a:p>
            <a:pPr lvl="1"/>
            <a:r>
              <a:rPr lang="en-US" dirty="0"/>
              <a:t>Terms of art</a:t>
            </a:r>
          </a:p>
          <a:p>
            <a:pPr lvl="2"/>
            <a:r>
              <a:rPr lang="en-US" dirty="0" smtClean="0"/>
              <a:t>Meeting of the minds</a:t>
            </a:r>
          </a:p>
          <a:p>
            <a:pPr lvl="2"/>
            <a:r>
              <a:rPr lang="en-US" dirty="0" smtClean="0"/>
              <a:t>Offer</a:t>
            </a:r>
          </a:p>
          <a:p>
            <a:pPr lvl="2"/>
            <a:r>
              <a:rPr lang="en-US" dirty="0" smtClean="0"/>
              <a:t>Acceptance</a:t>
            </a:r>
          </a:p>
          <a:p>
            <a:pPr lvl="2"/>
            <a:r>
              <a:rPr lang="en-US" dirty="0" smtClean="0"/>
              <a:t>Consideration</a:t>
            </a:r>
          </a:p>
          <a:p>
            <a:pPr lvl="2"/>
            <a:r>
              <a:rPr lang="en-US" dirty="0" smtClean="0"/>
              <a:t>Promissory </a:t>
            </a:r>
            <a:r>
              <a:rPr lang="en-US" dirty="0" err="1" smtClean="0"/>
              <a:t>Estoppel</a:t>
            </a:r>
            <a:endParaRPr lang="en-US" dirty="0" smtClean="0"/>
          </a:p>
          <a:p>
            <a:pPr lvl="2"/>
            <a:endParaRPr lang="en-US" dirty="0"/>
          </a:p>
          <a:p>
            <a:pPr lvl="2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Rules</a:t>
            </a:r>
          </a:p>
          <a:p>
            <a:pPr lvl="1">
              <a:lnSpc>
                <a:spcPct val="90000"/>
              </a:lnSpc>
            </a:pPr>
            <a:r>
              <a:rPr lang="en-US"/>
              <a:t>Sources</a:t>
            </a:r>
          </a:p>
          <a:p>
            <a:pPr lvl="2">
              <a:lnSpc>
                <a:spcPct val="90000"/>
              </a:lnSpc>
            </a:pPr>
            <a:r>
              <a:rPr lang="en-US"/>
              <a:t>Primary</a:t>
            </a:r>
          </a:p>
          <a:p>
            <a:pPr lvl="3">
              <a:lnSpc>
                <a:spcPct val="90000"/>
              </a:lnSpc>
            </a:pPr>
            <a:r>
              <a:rPr lang="en-US"/>
              <a:t>Constitution</a:t>
            </a:r>
          </a:p>
          <a:p>
            <a:pPr lvl="3">
              <a:lnSpc>
                <a:spcPct val="90000"/>
              </a:lnSpc>
            </a:pPr>
            <a:r>
              <a:rPr lang="en-US"/>
              <a:t>Statutes</a:t>
            </a:r>
          </a:p>
          <a:p>
            <a:pPr lvl="3">
              <a:lnSpc>
                <a:spcPct val="90000"/>
              </a:lnSpc>
            </a:pPr>
            <a:r>
              <a:rPr lang="en-US"/>
              <a:t>Court decisions </a:t>
            </a:r>
          </a:p>
          <a:p>
            <a:pPr lvl="3">
              <a:lnSpc>
                <a:spcPct val="90000"/>
              </a:lnSpc>
            </a:pPr>
            <a:r>
              <a:rPr lang="en-US"/>
              <a:t>Administrative Regulation</a:t>
            </a:r>
          </a:p>
          <a:p>
            <a:pPr lvl="2">
              <a:lnSpc>
                <a:spcPct val="90000"/>
              </a:lnSpc>
            </a:pPr>
            <a:r>
              <a:rPr lang="en-US"/>
              <a:t>Secondary</a:t>
            </a:r>
          </a:p>
          <a:p>
            <a:pPr lvl="3">
              <a:lnSpc>
                <a:spcPct val="90000"/>
              </a:lnSpc>
            </a:pPr>
            <a:r>
              <a:rPr lang="en-US"/>
              <a:t>Restatements</a:t>
            </a:r>
          </a:p>
          <a:p>
            <a:pPr lvl="3">
              <a:lnSpc>
                <a:spcPct val="90000"/>
              </a:lnSpc>
            </a:pPr>
            <a:r>
              <a:rPr lang="en-US"/>
              <a:t>Treatis/hornbook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Synthesized Rules</a:t>
            </a:r>
            <a:endParaRPr lang="en-US" dirty="0"/>
          </a:p>
          <a:p>
            <a:pPr lvl="1"/>
            <a:r>
              <a:rPr lang="en-US" dirty="0" smtClean="0"/>
              <a:t>Types </a:t>
            </a:r>
            <a:endParaRPr lang="en-US" dirty="0"/>
          </a:p>
          <a:p>
            <a:pPr lvl="2"/>
            <a:r>
              <a:rPr lang="en-US" dirty="0"/>
              <a:t>If, then</a:t>
            </a:r>
          </a:p>
          <a:p>
            <a:pPr lvl="2"/>
            <a:r>
              <a:rPr lang="en-US" dirty="0"/>
              <a:t>Elements</a:t>
            </a:r>
          </a:p>
          <a:p>
            <a:pPr lvl="2"/>
            <a:r>
              <a:rPr lang="en-US" dirty="0"/>
              <a:t>Disjunctive</a:t>
            </a:r>
          </a:p>
          <a:p>
            <a:pPr lvl="2"/>
            <a:r>
              <a:rPr lang="en-US" dirty="0"/>
              <a:t>Factors</a:t>
            </a:r>
          </a:p>
          <a:p>
            <a:pPr lvl="2"/>
            <a:r>
              <a:rPr lang="en-US" dirty="0"/>
              <a:t>General Rule + Exceptions</a:t>
            </a:r>
          </a:p>
          <a:p>
            <a:pPr lvl="2"/>
            <a:r>
              <a:rPr lang="en-US" dirty="0"/>
              <a:t>Hybrid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 Content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If, then rule</a:t>
            </a:r>
          </a:p>
          <a:p>
            <a:pPr lvl="1">
              <a:lnSpc>
                <a:spcPct val="90000"/>
              </a:lnSpc>
            </a:pPr>
            <a:r>
              <a:rPr lang="en-US"/>
              <a:t>If you capture or mortally wound a wild animal on public lands, you have a property right in the wild animal.</a:t>
            </a:r>
          </a:p>
          <a:p>
            <a:pPr lvl="1">
              <a:lnSpc>
                <a:spcPct val="90000"/>
              </a:lnSpc>
            </a:pPr>
            <a:r>
              <a:rPr lang="en-US"/>
              <a:t>If you engage in an act, knowing with substantial certainty the consequences of the act, for the purpose of tort liability, you have acted with intent.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197</TotalTime>
  <Words>951</Words>
  <Application>Microsoft Office PowerPoint</Application>
  <PresentationFormat>On-screen Show (4:3)</PresentationFormat>
  <Paragraphs>191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Echo</vt:lpstr>
      <vt:lpstr>Creating a Course Outline</vt:lpstr>
      <vt:lpstr>Presentation Objectives</vt:lpstr>
      <vt:lpstr>Course Outline Purposes</vt:lpstr>
      <vt:lpstr>Course Outline Content</vt:lpstr>
      <vt:lpstr>Course Outline Content</vt:lpstr>
      <vt:lpstr>Course Outline Content</vt:lpstr>
      <vt:lpstr>Course Outline Content</vt:lpstr>
      <vt:lpstr>Course Outline Content</vt:lpstr>
      <vt:lpstr>Course Outline Content</vt:lpstr>
      <vt:lpstr>Content of Course Outline</vt:lpstr>
      <vt:lpstr>Course Outline Content</vt:lpstr>
      <vt:lpstr>Course Outline Content</vt:lpstr>
      <vt:lpstr>Course Outline Content</vt:lpstr>
      <vt:lpstr>Course Outline Content</vt:lpstr>
      <vt:lpstr>Course Outline Content</vt:lpstr>
      <vt:lpstr>Course Outline Content </vt:lpstr>
      <vt:lpstr>Course Outline Content </vt:lpstr>
      <vt:lpstr>Example of Policy</vt:lpstr>
      <vt:lpstr>Course Outline Content</vt:lpstr>
      <vt:lpstr>Course Outline Process</vt:lpstr>
      <vt:lpstr> Starting Point:  Table of Contents and/or Syllabus </vt:lpstr>
      <vt:lpstr>Next step:  Pool information</vt:lpstr>
      <vt:lpstr>Final Step:  Synthesize Rule Structures</vt:lpstr>
      <vt:lpstr>Course Outline Process</vt:lpstr>
      <vt:lpstr>Final Step:  Synthesize Rule Structures</vt:lpstr>
      <vt:lpstr>Course Outline Forms</vt:lpstr>
      <vt:lpstr>Review Presentation Objectives</vt:lpstr>
    </vt:vector>
  </TitlesOfParts>
  <Company>Stetson University College of Law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Course Outline</dc:title>
  <dc:creator>minneti</dc:creator>
  <cp:lastModifiedBy>minneti</cp:lastModifiedBy>
  <cp:revision>14</cp:revision>
  <dcterms:created xsi:type="dcterms:W3CDTF">2009-09-08T12:11:37Z</dcterms:created>
  <dcterms:modified xsi:type="dcterms:W3CDTF">2011-06-01T12:36:40Z</dcterms:modified>
</cp:coreProperties>
</file>