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2" r:id="rId3"/>
    <p:sldId id="317" r:id="rId4"/>
    <p:sldId id="313" r:id="rId5"/>
    <p:sldId id="265" r:id="rId6"/>
    <p:sldId id="316" r:id="rId7"/>
    <p:sldId id="266" r:id="rId8"/>
    <p:sldId id="267" r:id="rId9"/>
    <p:sldId id="314" r:id="rId10"/>
    <p:sldId id="315" r:id="rId11"/>
    <p:sldId id="318" r:id="rId12"/>
    <p:sldId id="324" r:id="rId13"/>
    <p:sldId id="320" r:id="rId14"/>
    <p:sldId id="321" r:id="rId15"/>
    <p:sldId id="322" r:id="rId16"/>
    <p:sldId id="308" r:id="rId17"/>
    <p:sldId id="309" r:id="rId18"/>
    <p:sldId id="310" r:id="rId19"/>
    <p:sldId id="323" r:id="rId20"/>
    <p:sldId id="319" r:id="rId21"/>
    <p:sldId id="312" r:id="rId22"/>
    <p:sldId id="32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DD56C46-CFF5-41A0-8DF5-85A9555C411E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AC5129-392C-4AAF-B5E5-388927A4C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AF4229-E70F-4BE8-A902-C3D5E04FEC64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AB6DD91-9C28-4651-9B3F-5D60798FB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B1508C-687A-4DF0-ACDF-997FF55ACF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C6A325-CF87-434E-B750-59DC62C7705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These charts illustrate our student discipline data for the first semester by gender and race.  It shows a clear distinction between males/females and a disproportionate number of black students receiving referrals as compared to white and Hispanic students. 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9A2E4D-97E2-4B26-A303-A1B4EDFE620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b="1" i="1" dirty="0" smtClean="0"/>
              <a:t>Chronic Stressors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 smtClean="0"/>
              <a:t>Moving around often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 smtClean="0"/>
              <a:t>Frequently changing family structure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n-US" sz="2200" dirty="0" smtClean="0"/>
              <a:t>May end up living with relatives they don’t know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n-US" sz="2200" dirty="0" smtClean="0"/>
              <a:t>May end up in foster care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 smtClean="0"/>
              <a:t>Financial distress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 smtClean="0"/>
              <a:t>Increased responsibility for remaining parent &amp; siblings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n-US" sz="2400" dirty="0" smtClean="0"/>
              <a:t>Renegotiation of family responsibilities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n-US" sz="2400" dirty="0" smtClean="0"/>
              <a:t>Assuming new roles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 smtClean="0"/>
              <a:t>Social stigma &amp; isolation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n-US" sz="2400" dirty="0" smtClean="0"/>
              <a:t>May not receive same level of sympathy as students whose parents are absent for other reasons (military deployment, illness, etc.)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D1201F-E1B5-4FB0-A591-56F730D29B2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If money is an issue, a lot of programs have funds to help students who can’t afford the fees. </a:t>
            </a:r>
            <a:br>
              <a:rPr lang="en-US" smtClean="0"/>
            </a:br>
            <a:r>
              <a:rPr lang="en-US" smtClean="0"/>
              <a:t>Discuss building self-esteem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00E4A0-E1AC-4882-8580-01A06679C04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95609-B31D-4552-AB30-F1C114B90008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4E55F7B-DA16-4D92-A524-BC0A6520E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5D5C-91C1-4D28-B821-B448B99CA6B5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DA74-A463-4E52-B5AC-263D096A1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B4AB3-55F0-4548-A6ED-1651C141A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EDED3-A39B-45BA-9F92-AB313666DDC6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CF057-016E-414E-AE1D-0616698A9D64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F6A82-7DA2-4D9B-8FD9-6F328C78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6B192-5E95-482A-AEF7-395C8F393E3F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59E4863-6162-4DFB-8034-9AF8C5647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68F08-374B-4065-AC6A-E4F3AB13023A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E3CA2-E0DE-4F2B-8FFB-5C5B1CFC7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14C5D-256D-4629-A4DD-60FB2F390B57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FE4EE23-43AB-41F9-96EB-BD2A9458A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4875C-E727-4C8A-819B-86AAE46983DD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DE4CC-9AA7-4ADB-9A96-232CA72F9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959BC-CC78-48C8-A259-0B93D2EC7DD6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B591AF-2BD1-4F08-A13A-29FA6A131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EE00761-8CC3-414A-9337-970E925F4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DF74F-AFE0-4531-AA91-E2919AF4AF05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B3B72-9280-40B7-A05A-FBC9E5E9E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61E85-0166-4AC9-85D7-C1DAF140A082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FD03FD4-37B1-4F71-AE71-A8C9E56C649E}" type="datetimeFigureOut">
              <a:rPr lang="en-US"/>
              <a:pPr>
                <a:defRPr/>
              </a:pPr>
              <a:t>08/28/2014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909B8D-5384-49C5-843B-265F45387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  <p:sldLayoutId id="2147484061" r:id="rId9"/>
    <p:sldLayoutId id="2147484062" r:id="rId10"/>
    <p:sldLayoutId id="21474840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6F7D94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F7D94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F7D94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F7D94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F7D94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6F7D94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6F7D94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6F7D94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6F7D94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7F8FA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4A66AC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5AA2AE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.youtube.com/watch?v=XDwWd0dZ6lY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.org/pi/families/poverty.aspx" TargetMode="External"/><Relationship Id="rId2" Type="http://schemas.openxmlformats.org/officeDocument/2006/relationships/hyperlink" Target="http://www.nlchp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dhomelessness.org/pages/families" TargetMode="External"/><Relationship Id="rId5" Type="http://schemas.openxmlformats.org/officeDocument/2006/relationships/hyperlink" Target="http://portal.hud.gov/hudportal/HUD?src=/program_offices/comm_planning/homeless" TargetMode="External"/><Relationship Id="rId4" Type="http://schemas.openxmlformats.org/officeDocument/2006/relationships/hyperlink" Target="http://www.nationalhomeless.org/factsheets/families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.youtube.com/watch?v=xVWdi-9098g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19400"/>
            <a:ext cx="8382000" cy="5334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600" dirty="0" smtClean="0"/>
              <a:t>Supporting our students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dirty="0"/>
          </a:p>
        </p:txBody>
      </p:sp>
      <p:sp>
        <p:nvSpPr>
          <p:cNvPr id="13315" name="Title 1"/>
          <p:cNvSpPr>
            <a:spLocks noGrp="1"/>
          </p:cNvSpPr>
          <p:nvPr>
            <p:ph type="ctrTitle"/>
          </p:nvPr>
        </p:nvSpPr>
        <p:spPr>
          <a:xfrm>
            <a:off x="152400" y="381000"/>
            <a:ext cx="8839200" cy="1752600"/>
          </a:xfrm>
        </p:spPr>
        <p:txBody>
          <a:bodyPr/>
          <a:lstStyle/>
          <a:p>
            <a:pPr eaLnBrk="1" hangingPunct="1"/>
            <a:r>
              <a:rPr lang="en-US" sz="4800" smtClean="0"/>
              <a:t>Where Do Kids Come From?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609600" y="3962400"/>
            <a:ext cx="7924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Ingrid Cruz, School Counselor</a:t>
            </a:r>
          </a:p>
          <a:p>
            <a:pPr algn="ctr"/>
            <a:r>
              <a:rPr lang="en-US" sz="2800"/>
              <a:t>Judy Soto, School Social Worker</a:t>
            </a:r>
          </a:p>
          <a:p>
            <a:pPr algn="ctr"/>
            <a:r>
              <a:rPr lang="en-US" sz="2800"/>
              <a:t>Natalie Stokes, School Psychologist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676400"/>
          <a:ext cx="8534400" cy="1264920"/>
        </p:xfrm>
        <a:graphic>
          <a:graphicData uri="http://schemas.openxmlformats.org/drawingml/2006/table">
            <a:tbl>
              <a:tblPr/>
              <a:tblGrid>
                <a:gridCol w="3505200"/>
                <a:gridCol w="5029200"/>
              </a:tblGrid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Gender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%age of Population with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a Discipline Referral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47%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34%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40%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76" name="TextBox 3"/>
          <p:cNvSpPr txBox="1">
            <a:spLocks noChangeArrowheads="1"/>
          </p:cNvSpPr>
          <p:nvPr/>
        </p:nvSpPr>
        <p:spPr bwMode="auto">
          <a:xfrm>
            <a:off x="533400" y="304800"/>
            <a:ext cx="800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latin typeface="+mj-lt"/>
              </a:rPr>
              <a:t>District Discipline Data: High 2013-2014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3733800"/>
          <a:ext cx="8458200" cy="2514608"/>
        </p:xfrm>
        <a:graphic>
          <a:graphicData uri="http://schemas.openxmlformats.org/drawingml/2006/table">
            <a:tbl>
              <a:tblPr/>
              <a:tblGrid>
                <a:gridCol w="3844636"/>
                <a:gridCol w="4613564"/>
              </a:tblGrid>
              <a:tr h="3143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%age of Population with Discipline Referrals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American Indian/Alaska Native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56%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Black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57%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Hawaiian/Pacific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Islander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47%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43%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Multiracial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44%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36%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Dive, dive, dive!!!!!!!</a:t>
            </a:r>
            <a:endParaRPr lang="en-US" dirty="0"/>
          </a:p>
        </p:txBody>
      </p:sp>
      <p:pic>
        <p:nvPicPr>
          <p:cNvPr id="23555" name="Content Placeholder 7" descr="thCAX75NC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76400" y="1828800"/>
            <a:ext cx="5562600" cy="3886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3400" y="2743200"/>
            <a:ext cx="8153400" cy="1673225"/>
          </a:xfrm>
        </p:spPr>
        <p:txBody>
          <a:bodyPr/>
          <a:lstStyle/>
          <a:p>
            <a:pPr>
              <a:defRPr/>
            </a:pPr>
            <a:r>
              <a:rPr lang="en-US" u="sng" dirty="0" smtClean="0">
                <a:hlinkClick r:id="rId2"/>
              </a:rPr>
              <a:t>https://m.youtube.com/watch?v=XDwWd0dZ6lY</a:t>
            </a:r>
            <a:endParaRPr lang="en-US" dirty="0"/>
          </a:p>
        </p:txBody>
      </p:sp>
      <p:sp>
        <p:nvSpPr>
          <p:cNvPr id="2457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Homeless Children in Florida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/>
              <a:t>Causes of Poverty &amp; Homelessness</a:t>
            </a:r>
            <a:endParaRPr lang="en-US" sz="3600" b="1" dirty="0"/>
          </a:p>
        </p:txBody>
      </p:sp>
      <p:sp>
        <p:nvSpPr>
          <p:cNvPr id="25603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z="4000" smtClean="0"/>
              <a:t>Loss of Job/Income</a:t>
            </a:r>
          </a:p>
          <a:p>
            <a:r>
              <a:rPr lang="en-US" sz="4000" smtClean="0"/>
              <a:t>Divorce</a:t>
            </a:r>
          </a:p>
          <a:p>
            <a:r>
              <a:rPr lang="en-US" sz="4000" smtClean="0"/>
              <a:t>Incarcerated Parent</a:t>
            </a:r>
          </a:p>
          <a:p>
            <a:r>
              <a:rPr lang="en-US" sz="4000" smtClean="0"/>
              <a:t>Domestic Abuse</a:t>
            </a:r>
          </a:p>
          <a:p>
            <a:r>
              <a:rPr lang="en-US" sz="4000" smtClean="0"/>
              <a:t>Substance Abuse</a:t>
            </a:r>
          </a:p>
          <a:p>
            <a:r>
              <a:rPr lang="en-US" sz="4000" smtClean="0"/>
              <a:t>Eviction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62000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/>
              <a:t>Symptoms of Poverty &amp; Homelessness</a:t>
            </a:r>
            <a:endParaRPr lang="en-US" sz="3200" b="1" dirty="0"/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mtClean="0"/>
              <a:t>Hunger</a:t>
            </a:r>
          </a:p>
          <a:p>
            <a:r>
              <a:rPr lang="en-US" smtClean="0"/>
              <a:t>Poor hygiene</a:t>
            </a:r>
          </a:p>
          <a:p>
            <a:r>
              <a:rPr lang="en-US" smtClean="0"/>
              <a:t>Inadequate clothing</a:t>
            </a:r>
          </a:p>
          <a:p>
            <a:r>
              <a:rPr lang="en-US" smtClean="0"/>
              <a:t>Lack of school materials/supplies</a:t>
            </a:r>
          </a:p>
          <a:p>
            <a:r>
              <a:rPr lang="en-US" smtClean="0"/>
              <a:t>Inability to complete work</a:t>
            </a:r>
          </a:p>
          <a:p>
            <a:r>
              <a:rPr lang="en-US" smtClean="0"/>
              <a:t>Gaps in knowledge and skills</a:t>
            </a:r>
          </a:p>
          <a:p>
            <a:r>
              <a:rPr lang="en-US" smtClean="0"/>
              <a:t>Fatigue</a:t>
            </a:r>
          </a:p>
          <a:p>
            <a:r>
              <a:rPr lang="en-US" smtClean="0"/>
              <a:t>Erratic attendance</a:t>
            </a:r>
          </a:p>
          <a:p>
            <a:r>
              <a:rPr lang="en-US" smtClean="0"/>
              <a:t>Undiagnosed/untreated learning disabilities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6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38200"/>
          </a:xfrm>
        </p:spPr>
        <p:txBody>
          <a:bodyPr/>
          <a:lstStyle/>
          <a:p>
            <a:r>
              <a:rPr lang="en-US" sz="2800" b="1" smtClean="0"/>
              <a:t>Symptoms of Poverty &amp; Homelessness: Social/Emotional</a:t>
            </a:r>
          </a:p>
        </p:txBody>
      </p:sp>
      <p:sp>
        <p:nvSpPr>
          <p:cNvPr id="27651" name="Content Placeholder 7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r>
              <a:rPr lang="en-US" sz="2800" smtClean="0"/>
              <a:t>Difficulty completing tasks</a:t>
            </a:r>
          </a:p>
          <a:p>
            <a:r>
              <a:rPr lang="en-US" sz="2800" smtClean="0"/>
              <a:t>Resistance to forming relationships</a:t>
            </a:r>
          </a:p>
          <a:p>
            <a:pPr lvl="1"/>
            <a:r>
              <a:rPr lang="en-US" smtClean="0"/>
              <a:t>Distancing themselves from peers</a:t>
            </a:r>
          </a:p>
          <a:p>
            <a:r>
              <a:rPr lang="en-US" sz="2800" smtClean="0"/>
              <a:t>Seemingly uncaring about schoolwork</a:t>
            </a:r>
          </a:p>
          <a:p>
            <a:r>
              <a:rPr lang="en-US" sz="2800" smtClean="0"/>
              <a:t>Shame</a:t>
            </a:r>
          </a:p>
          <a:p>
            <a:r>
              <a:rPr lang="en-US" sz="2800" smtClean="0"/>
              <a:t>Sadness/Depression</a:t>
            </a:r>
          </a:p>
          <a:p>
            <a:pPr lvl="1">
              <a:buFont typeface="Wingdings" pitchFamily="2" charset="2"/>
              <a:buNone/>
            </a:pPr>
            <a:endParaRPr lang="en-US" sz="2400" smtClean="0"/>
          </a:p>
          <a:p>
            <a:pPr lvl="1"/>
            <a:endParaRPr lang="en-US" sz="1800" smtClean="0"/>
          </a:p>
          <a:p>
            <a:pPr lvl="1"/>
            <a:endParaRPr lang="en-US" sz="1800" smtClean="0"/>
          </a:p>
        </p:txBody>
      </p:sp>
      <p:sp>
        <p:nvSpPr>
          <p:cNvPr id="27652" name="Content Placeholder 8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343400" cy="4681538"/>
          </a:xfrm>
        </p:spPr>
        <p:txBody>
          <a:bodyPr/>
          <a:lstStyle/>
          <a:p>
            <a:r>
              <a:rPr lang="en-US" sz="2800" smtClean="0"/>
              <a:t>Short attention span</a:t>
            </a:r>
          </a:p>
          <a:p>
            <a:r>
              <a:rPr lang="en-US" sz="2800" smtClean="0"/>
              <a:t>Frustration/Aggression</a:t>
            </a:r>
          </a:p>
          <a:p>
            <a:r>
              <a:rPr lang="en-US" sz="2800" smtClean="0"/>
              <a:t>Difficulty with transitions</a:t>
            </a:r>
          </a:p>
          <a:p>
            <a:r>
              <a:rPr lang="en-US" sz="2800" smtClean="0"/>
              <a:t>No sense of roots, personal space, or possessions</a:t>
            </a:r>
          </a:p>
          <a:p>
            <a:r>
              <a:rPr lang="en-US" sz="2800" smtClean="0"/>
              <a:t>Restlessness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6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382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6F7D94"/>
                </a:solidFill>
              </a:rPr>
              <a:t>What we can do to help</a:t>
            </a:r>
          </a:p>
        </p:txBody>
      </p:sp>
      <p:sp>
        <p:nvSpPr>
          <p:cNvPr id="28675" name="Content Placeholder 7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797425"/>
          </a:xfrm>
        </p:spPr>
        <p:txBody>
          <a:bodyPr/>
          <a:lstStyle/>
          <a:p>
            <a:pPr eaLnBrk="1" hangingPunct="1"/>
            <a:r>
              <a:rPr lang="en-US" sz="2400" smtClean="0"/>
              <a:t>Be supportive</a:t>
            </a:r>
          </a:p>
          <a:p>
            <a:pPr lvl="1" eaLnBrk="1" hangingPunct="1">
              <a:buFont typeface="Wingdings 2" pitchFamily="18" charset="2"/>
              <a:buChar char=""/>
            </a:pPr>
            <a:r>
              <a:rPr lang="en-US" sz="2400" smtClean="0"/>
              <a:t>Listen and reassure students that there are adults who care</a:t>
            </a:r>
          </a:p>
          <a:p>
            <a:pPr lvl="1" eaLnBrk="1" hangingPunct="1">
              <a:buFont typeface="Wingdings 2" pitchFamily="18" charset="2"/>
              <a:buChar char=""/>
            </a:pPr>
            <a:r>
              <a:rPr lang="en-US" sz="2400" smtClean="0"/>
              <a:t>Provide school supplies as needed </a:t>
            </a:r>
          </a:p>
          <a:p>
            <a:pPr lvl="2" indent="-273050" eaLnBrk="1" hangingPunct="1">
              <a:buFont typeface="Wingdings 2" pitchFamily="18" charset="2"/>
              <a:buChar char=""/>
            </a:pPr>
            <a:r>
              <a:rPr lang="en-US" sz="1800" smtClean="0"/>
              <a:t>Have a location in classroom where they can keep supplies (bucket, cubby, etc.)</a:t>
            </a:r>
          </a:p>
          <a:p>
            <a:pPr lvl="1" eaLnBrk="1" hangingPunct="1">
              <a:buFont typeface="Wingdings 2" pitchFamily="18" charset="2"/>
              <a:buChar char=""/>
            </a:pPr>
            <a:r>
              <a:rPr lang="en-US" sz="2400" smtClean="0"/>
              <a:t>Provide time to do their homework/projects during school day</a:t>
            </a:r>
          </a:p>
          <a:p>
            <a:pPr lvl="1" eaLnBrk="1" hangingPunct="1">
              <a:buFont typeface="Wingdings 2" pitchFamily="18" charset="2"/>
              <a:buChar char=""/>
            </a:pPr>
            <a:r>
              <a:rPr lang="en-US" sz="2400" smtClean="0"/>
              <a:t>Access student services team for community resources</a:t>
            </a:r>
          </a:p>
          <a:p>
            <a:pPr eaLnBrk="1" hangingPunct="1"/>
            <a:r>
              <a:rPr lang="en-US" sz="2400" smtClean="0"/>
              <a:t>Have routines</a:t>
            </a:r>
          </a:p>
          <a:p>
            <a:pPr eaLnBrk="1" hangingPunct="1"/>
            <a:r>
              <a:rPr lang="en-US" sz="2400" smtClean="0"/>
              <a:t>Teach appropriate ways to resolve conflict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6F7D94"/>
                </a:solidFill>
              </a:rPr>
              <a:t>What we can do to help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49825"/>
          </a:xfrm>
        </p:spPr>
        <p:txBody>
          <a:bodyPr/>
          <a:lstStyle/>
          <a:p>
            <a:pPr eaLnBrk="1" hangingPunct="1"/>
            <a:r>
              <a:rPr lang="en-US" sz="2400" smtClean="0"/>
              <a:t>Encourage participation in extracurricular activities</a:t>
            </a:r>
          </a:p>
          <a:p>
            <a:pPr lvl="1" eaLnBrk="1" hangingPunct="1">
              <a:buFont typeface="Wingdings 2" pitchFamily="18" charset="2"/>
              <a:buChar char=""/>
            </a:pPr>
            <a:r>
              <a:rPr lang="en-US" sz="2400" smtClean="0"/>
              <a:t>Help students access available scholarships</a:t>
            </a:r>
          </a:p>
          <a:p>
            <a:pPr eaLnBrk="1" hangingPunct="1"/>
            <a:r>
              <a:rPr lang="en-US" sz="2400" smtClean="0"/>
              <a:t>Be flexible and creative with parent contact</a:t>
            </a:r>
          </a:p>
          <a:p>
            <a:pPr lvl="1" eaLnBrk="1" hangingPunct="1">
              <a:buFont typeface="Wingdings 2" pitchFamily="18" charset="2"/>
              <a:buChar char=""/>
            </a:pPr>
            <a:r>
              <a:rPr lang="en-US" sz="2400" smtClean="0"/>
              <a:t>Vary days/times for conferences</a:t>
            </a:r>
          </a:p>
          <a:p>
            <a:pPr lvl="1" eaLnBrk="1" hangingPunct="1">
              <a:buFont typeface="Wingdings 2" pitchFamily="18" charset="2"/>
              <a:buChar char=""/>
            </a:pPr>
            <a:r>
              <a:rPr lang="en-US" sz="2400" smtClean="0"/>
              <a:t>Coordinate a school wide parent/teacher conference night</a:t>
            </a:r>
          </a:p>
          <a:p>
            <a:pPr lvl="1" eaLnBrk="1" hangingPunct="1">
              <a:buFont typeface="Wingdings 2" pitchFamily="18" charset="2"/>
              <a:buChar char=""/>
            </a:pPr>
            <a:r>
              <a:rPr lang="en-US" sz="2400" smtClean="0"/>
              <a:t>Be open to using technology</a:t>
            </a:r>
          </a:p>
          <a:p>
            <a:pPr eaLnBrk="1" hangingPunct="1"/>
            <a:r>
              <a:rPr lang="en-US" sz="2400" smtClean="0"/>
              <a:t>Have a library or resource center for parents with information on child development, parenting tips, building family routines/traditions, etc…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382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6F7D94"/>
                </a:solidFill>
              </a:rPr>
              <a:t>What we can do to help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49825"/>
          </a:xfrm>
        </p:spPr>
        <p:txBody>
          <a:bodyPr/>
          <a:lstStyle/>
          <a:p>
            <a:pPr eaLnBrk="1" hangingPunct="1"/>
            <a:r>
              <a:rPr lang="en-US" sz="2800" smtClean="0"/>
              <a:t>Contact parent to provide positive feedback</a:t>
            </a:r>
          </a:p>
          <a:p>
            <a:pPr eaLnBrk="1" hangingPunct="1"/>
            <a:r>
              <a:rPr lang="en-US" sz="2800" smtClean="0"/>
              <a:t>Have breakfast snacks for students in need</a:t>
            </a:r>
          </a:p>
          <a:p>
            <a:pPr eaLnBrk="1" hangingPunct="1"/>
            <a:r>
              <a:rPr lang="en-US" sz="2800" smtClean="0"/>
              <a:t>Allow time in class to use internet for projects</a:t>
            </a:r>
          </a:p>
          <a:p>
            <a:pPr eaLnBrk="1" hangingPunct="1"/>
            <a:r>
              <a:rPr lang="en-US" sz="2800" smtClean="0"/>
              <a:t>Use ICEL when problem-solving</a:t>
            </a:r>
          </a:p>
          <a:p>
            <a:pPr eaLnBrk="1" hangingPunct="1"/>
            <a:r>
              <a:rPr lang="en-US" sz="2800" smtClean="0"/>
              <a:t>Use positive class-wide strategies rather than shame-based systems</a:t>
            </a:r>
          </a:p>
          <a:p>
            <a:pPr eaLnBrk="1" hangingPunct="1"/>
            <a:r>
              <a:rPr lang="en-US" sz="2800" smtClean="0"/>
              <a:t>Take time to access professional development opportunities regarding poverty &amp; homelessness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dirty="0" smtClean="0"/>
              <a:t>What we can do to help</a:t>
            </a:r>
            <a:endParaRPr lang="en-US" sz="4000" b="1" dirty="0"/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873625"/>
          </a:xfrm>
        </p:spPr>
        <p:txBody>
          <a:bodyPr/>
          <a:lstStyle/>
          <a:p>
            <a:r>
              <a:rPr lang="en-US" smtClean="0"/>
              <a:t>Invite guest speakers to share personal life experiences &amp; success stories/strategies</a:t>
            </a:r>
          </a:p>
          <a:p>
            <a:r>
              <a:rPr lang="en-US" smtClean="0"/>
              <a:t>Access available funds to help students cover fees for school events</a:t>
            </a:r>
          </a:p>
          <a:p>
            <a:r>
              <a:rPr lang="en-US" smtClean="0"/>
              <a:t>Provide mentors</a:t>
            </a:r>
          </a:p>
          <a:p>
            <a:r>
              <a:rPr lang="en-US" smtClean="0"/>
              <a:t>Have a volunteer come represent the student’s parent during events</a:t>
            </a:r>
          </a:p>
          <a:p>
            <a:r>
              <a:rPr lang="en-US" smtClean="0"/>
              <a:t>Look for ways to build connections with classmates</a:t>
            </a:r>
          </a:p>
          <a:p>
            <a:r>
              <a:rPr lang="en-US" smtClean="0"/>
              <a:t>Add hygiene supplies to any food pantries at 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>
                <a:solidFill>
                  <a:srgbClr val="6F7D94"/>
                </a:solidFill>
              </a:rPr>
              <a:t>Instructions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3600" smtClean="0"/>
              <a:t>Please get into groups. </a:t>
            </a:r>
          </a:p>
          <a:p>
            <a:pPr eaLnBrk="1" hangingPunct="1"/>
            <a:r>
              <a:rPr lang="en-US" sz="3600" smtClean="0"/>
              <a:t>Read the scenario provided to your group.</a:t>
            </a:r>
          </a:p>
          <a:p>
            <a:pPr eaLnBrk="1" hangingPunct="1"/>
            <a:r>
              <a:rPr lang="en-US" sz="3600" smtClean="0"/>
              <a:t>Come up with 2 possible reasons why the student in your scenario is behaving the way s/he is.</a:t>
            </a:r>
          </a:p>
          <a:p>
            <a:pPr eaLnBrk="1" hangingPunct="1"/>
            <a:r>
              <a:rPr lang="en-US" sz="3600" smtClean="0"/>
              <a:t>Be prepared to share at least 1! </a:t>
            </a:r>
            <a:r>
              <a:rPr lang="en-US" sz="3600" smtClean="0">
                <a:sym typeface="Wingdings" pitchFamily="2" charset="2"/>
              </a:rPr>
              <a:t>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dirty="0" smtClean="0"/>
              <a:t>Links &amp; Resources</a:t>
            </a:r>
            <a:endParaRPr lang="en-US" sz="4000" b="1" dirty="0"/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mtClean="0">
                <a:hlinkClick r:id="rId2"/>
              </a:rPr>
              <a:t>http://www.nlchp.org/</a:t>
            </a:r>
            <a:endParaRPr lang="en-US" smtClean="0"/>
          </a:p>
          <a:p>
            <a:r>
              <a:rPr lang="en-US" smtClean="0">
                <a:hlinkClick r:id="rId3"/>
              </a:rPr>
              <a:t>http://www.apa.org/pi/families/poverty.aspx</a:t>
            </a:r>
            <a:endParaRPr lang="en-US" smtClean="0"/>
          </a:p>
          <a:p>
            <a:r>
              <a:rPr lang="en-US" smtClean="0">
                <a:hlinkClick r:id="rId4"/>
              </a:rPr>
              <a:t>http://www.nationalhomeless.org/factsheets/families.html</a:t>
            </a:r>
            <a:endParaRPr lang="en-US" smtClean="0"/>
          </a:p>
          <a:p>
            <a:r>
              <a:rPr lang="en-US" smtClean="0">
                <a:hlinkClick r:id="rId5"/>
              </a:rPr>
              <a:t>http://portal.hud.gov/hudportal/HUD?src=/program_offices/comm_planning/homeless</a:t>
            </a:r>
            <a:endParaRPr lang="en-US" smtClean="0"/>
          </a:p>
          <a:p>
            <a:r>
              <a:rPr lang="en-US" smtClean="0">
                <a:hlinkClick r:id="rId6"/>
              </a:rPr>
              <a:t>http://www.endhomelessness.org/pages/families</a:t>
            </a:r>
            <a:endParaRPr lang="en-US" smtClean="0"/>
          </a:p>
          <a:p>
            <a:r>
              <a:rPr lang="en-US" smtClean="0"/>
              <a:t>The Where to Look Book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>
                <a:solidFill>
                  <a:srgbClr val="6F7D94"/>
                </a:solidFill>
              </a:rPr>
              <a:t>Activity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4000" smtClean="0"/>
              <a:t>Break into your groups and come up with 2 things you could do to help the student in your scenario.</a:t>
            </a:r>
            <a:br>
              <a:rPr lang="en-US" sz="4000" smtClean="0"/>
            </a:br>
            <a:endParaRPr lang="en-US" sz="4000" smtClean="0"/>
          </a:p>
          <a:p>
            <a:pPr eaLnBrk="1" hangingPunct="1"/>
            <a:r>
              <a:rPr lang="en-US" sz="4000" smtClean="0"/>
              <a:t>Be prepared to share at least 1.</a:t>
            </a:r>
            <a:r>
              <a:rPr lang="en-US" sz="4000" smtClean="0">
                <a:sym typeface="Wingdings" pitchFamily="2" charset="2"/>
              </a:rPr>
              <a:t></a:t>
            </a: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2743200"/>
            <a:ext cx="8382000" cy="34290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“It's the children the world almost breaks who grow up to save it.” </a:t>
            </a:r>
            <a:br>
              <a:rPr lang="en-US" sz="2800" dirty="0" smtClean="0"/>
            </a:br>
            <a:endParaRPr lang="en-US" sz="2800" dirty="0" smtClean="0"/>
          </a:p>
          <a:p>
            <a:pPr>
              <a:defRPr/>
            </a:pPr>
            <a:r>
              <a:rPr lang="en-US" sz="2800" dirty="0" smtClean="0">
                <a:hlinkClick r:id="rId2"/>
              </a:rPr>
              <a:t>― Frank Warren</a:t>
            </a: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3481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 last time! Get your tissues.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5363" name="Content Placeholder 3" descr="iceberg-picture-above-and-below-water-i1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" y="228600"/>
            <a:ext cx="8763000" cy="640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219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Elementary Report Card Behavioral Data: District 4</a:t>
            </a:r>
            <a:r>
              <a:rPr lang="en-US" baseline="30000" dirty="0" smtClean="0"/>
              <a:t>th</a:t>
            </a:r>
            <a:r>
              <a:rPr lang="en-US" dirty="0" smtClean="0"/>
              <a:t> Quarter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fontAlgn="t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889125"/>
          <a:ext cx="86868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1676400"/>
                <a:gridCol w="2362200"/>
                <a:gridCol w="1981200"/>
              </a:tblGrid>
              <a:tr h="3628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Targeted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Satisfactory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Needs Improvement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Unsatisfactory</a:t>
                      </a:r>
                      <a:endParaRPr lang="en-US" dirty="0"/>
                    </a:p>
                  </a:txBody>
                  <a:tcPr/>
                </a:tc>
              </a:tr>
              <a:tr h="362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Study Skills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  <a:tr h="3600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Peer-Adult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Interactions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</a:tr>
              <a:tr h="3505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Self-Control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752600"/>
          <a:ext cx="8458200" cy="3124197"/>
        </p:xfrm>
        <a:graphic>
          <a:graphicData uri="http://schemas.openxmlformats.org/drawingml/2006/table">
            <a:tbl>
              <a:tblPr/>
              <a:tblGrid>
                <a:gridCol w="2506133"/>
                <a:gridCol w="1722967"/>
                <a:gridCol w="2114550"/>
                <a:gridCol w="2114550"/>
              </a:tblGrid>
              <a:tr h="347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Study Skills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Satisfactory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Needs Improvement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Unsatisfactory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75%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20%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Females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87%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11%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Peer-Adult Interactions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Satisfactory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Needs Improvement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Unsatisfactory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88%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Females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94%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Self-Control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Satisfactory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Needs Improvement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Unsatisfactory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81%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Females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93%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86" name="TextBox 2"/>
          <p:cNvSpPr txBox="1">
            <a:spLocks noChangeArrowheads="1"/>
          </p:cNvSpPr>
          <p:nvPr/>
        </p:nvSpPr>
        <p:spPr bwMode="auto">
          <a:xfrm>
            <a:off x="381000" y="304800"/>
            <a:ext cx="822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latin typeface="+mn-lt"/>
              </a:rPr>
              <a:t>Report Card Behavioral Data for 4</a:t>
            </a:r>
            <a:r>
              <a:rPr lang="en-US" sz="3200" baseline="30000" dirty="0">
                <a:latin typeface="+mn-lt"/>
              </a:rPr>
              <a:t>th</a:t>
            </a:r>
            <a:r>
              <a:rPr lang="en-US" sz="3200" dirty="0">
                <a:latin typeface="+mn-lt"/>
              </a:rPr>
              <a:t> Quarter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676400"/>
          <a:ext cx="8610601" cy="2209800"/>
        </p:xfrm>
        <a:graphic>
          <a:graphicData uri="http://schemas.openxmlformats.org/drawingml/2006/table">
            <a:tbl>
              <a:tblPr/>
              <a:tblGrid>
                <a:gridCol w="3048001"/>
                <a:gridCol w="1628446"/>
                <a:gridCol w="2301109"/>
                <a:gridCol w="1633045"/>
              </a:tblGrid>
              <a:tr h="2762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Study Skills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Satisfactory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Needs Improvement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Unsatisfactory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American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Indian/Alaska Native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11%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93%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7%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Black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70%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23%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Hawaiian/Pacific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Islander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80%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20%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Hispanic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82%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Multiracial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79%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16%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83%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505" name="Rectangle 2"/>
          <p:cNvSpPr>
            <a:spLocks noChangeArrowheads="1"/>
          </p:cNvSpPr>
          <p:nvPr/>
        </p:nvSpPr>
        <p:spPr bwMode="auto">
          <a:xfrm>
            <a:off x="152400" y="152400"/>
            <a:ext cx="876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latin typeface="+mj-lt"/>
              </a:rPr>
              <a:t>Report Card Behavioral Data for 4</a:t>
            </a:r>
            <a:r>
              <a:rPr lang="en-US" sz="3200" baseline="30000" dirty="0">
                <a:latin typeface="+mj-lt"/>
              </a:rPr>
              <a:t>th</a:t>
            </a:r>
            <a:r>
              <a:rPr lang="en-US" sz="3200" dirty="0">
                <a:latin typeface="+mj-lt"/>
              </a:rPr>
              <a:t> Quarter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600200"/>
          <a:ext cx="8534399" cy="4648202"/>
        </p:xfrm>
        <a:graphic>
          <a:graphicData uri="http://schemas.openxmlformats.org/drawingml/2006/table">
            <a:tbl>
              <a:tblPr/>
              <a:tblGrid>
                <a:gridCol w="3016468"/>
                <a:gridCol w="1618593"/>
                <a:gridCol w="2280745"/>
                <a:gridCol w="1618593"/>
              </a:tblGrid>
              <a:tr h="2797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Peer-Adult Interactions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Satisfactory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Needs Improvement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Unsatisfactory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American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Indian/Alaska Native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94%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6%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99%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Black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80%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Hawaiian/Pacific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Islander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91%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9%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93%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Multiracial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89%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93%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Self-Control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Satisfactory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Needs Improvement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Unsatisfactory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American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Indian/Alaska Native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89%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11%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96%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Black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76%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17%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7%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Hawaiian/Pacific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Islander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86%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89%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9%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Multiracial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86%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11%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89%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9%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69" name="TextBox 2"/>
          <p:cNvSpPr txBox="1">
            <a:spLocks noChangeArrowheads="1"/>
          </p:cNvSpPr>
          <p:nvPr/>
        </p:nvSpPr>
        <p:spPr bwMode="auto">
          <a:xfrm>
            <a:off x="152400" y="152400"/>
            <a:ext cx="883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latin typeface="+mj-lt"/>
              </a:rPr>
              <a:t>Report Card Behavioral Data for 4</a:t>
            </a:r>
            <a:r>
              <a:rPr lang="en-US" sz="3200" baseline="30000" dirty="0">
                <a:latin typeface="+mj-lt"/>
              </a:rPr>
              <a:t>th</a:t>
            </a:r>
            <a:r>
              <a:rPr lang="en-US" sz="3200" dirty="0">
                <a:latin typeface="+mj-lt"/>
              </a:rPr>
              <a:t> Quarter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676400"/>
          <a:ext cx="8458200" cy="1127760"/>
        </p:xfrm>
        <a:graphic>
          <a:graphicData uri="http://schemas.openxmlformats.org/drawingml/2006/table">
            <a:tbl>
              <a:tblPr/>
              <a:tblGrid>
                <a:gridCol w="3429000"/>
                <a:gridCol w="5029200"/>
              </a:tblGrid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Gender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%age of Population with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a Discipline Referral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23%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16%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3886200"/>
          <a:ext cx="8458200" cy="2286001"/>
        </p:xfrm>
        <a:graphic>
          <a:graphicData uri="http://schemas.openxmlformats.org/drawingml/2006/table">
            <a:tbl>
              <a:tblPr/>
              <a:tblGrid>
                <a:gridCol w="3844636"/>
                <a:gridCol w="4613564"/>
              </a:tblGrid>
              <a:tr h="279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%age of Population with Discipline Referrals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3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American Indian/Alaska Native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4%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Black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30%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Hawaiian/Pacific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Islander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17%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Multiracial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18%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13%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66" name="TextBox 3"/>
          <p:cNvSpPr txBox="1">
            <a:spLocks noChangeArrowheads="1"/>
          </p:cNvSpPr>
          <p:nvPr/>
        </p:nvSpPr>
        <p:spPr bwMode="auto">
          <a:xfrm>
            <a:off x="152400" y="152400"/>
            <a:ext cx="883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latin typeface="+mj-lt"/>
              </a:rPr>
              <a:t>District Discipline Data: Elementary 2013-2014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600200"/>
          <a:ext cx="8458200" cy="1143000"/>
        </p:xfrm>
        <a:graphic>
          <a:graphicData uri="http://schemas.openxmlformats.org/drawingml/2006/table">
            <a:tbl>
              <a:tblPr/>
              <a:tblGrid>
                <a:gridCol w="2444195"/>
                <a:gridCol w="6014005"/>
              </a:tblGrid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Gender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%age of Population with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a Discipline Referral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47%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28%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38%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52" name="TextBox 3"/>
          <p:cNvSpPr txBox="1">
            <a:spLocks noChangeArrowheads="1"/>
          </p:cNvSpPr>
          <p:nvPr/>
        </p:nvSpPr>
        <p:spPr bwMode="auto">
          <a:xfrm>
            <a:off x="457200" y="381000"/>
            <a:ext cx="8534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latin typeface="+mj-lt"/>
              </a:rPr>
              <a:t>District Discipline Data: Middle 2013-2014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3429000"/>
          <a:ext cx="8458200" cy="2667008"/>
        </p:xfrm>
        <a:graphic>
          <a:graphicData uri="http://schemas.openxmlformats.org/drawingml/2006/table">
            <a:tbl>
              <a:tblPr/>
              <a:tblGrid>
                <a:gridCol w="3844636"/>
                <a:gridCol w="4613564"/>
              </a:tblGrid>
              <a:tr h="333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%age of Population with Discipline Referrals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American Indian/Alaska Native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56%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9%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Black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68%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Hawaiian/Pacific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Islander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36%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38%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Multiracial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43%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31%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1307</TotalTime>
  <Words>1075</Words>
  <Application>Microsoft Office PowerPoint</Application>
  <PresentationFormat>On-screen Show (4:3)</PresentationFormat>
  <Paragraphs>333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Georgia</vt:lpstr>
      <vt:lpstr>Wingdings 2</vt:lpstr>
      <vt:lpstr>Wingdings</vt:lpstr>
      <vt:lpstr>Calibri</vt:lpstr>
      <vt:lpstr>Times New Roman</vt:lpstr>
      <vt:lpstr>Civic</vt:lpstr>
      <vt:lpstr>Where Do Kids Come From?</vt:lpstr>
      <vt:lpstr>Instructions</vt:lpstr>
      <vt:lpstr>Slide 3</vt:lpstr>
      <vt:lpstr>Elementary Report Card Behavioral Data: District 4th Quarter</vt:lpstr>
      <vt:lpstr>Slide 5</vt:lpstr>
      <vt:lpstr>Slide 6</vt:lpstr>
      <vt:lpstr>Slide 7</vt:lpstr>
      <vt:lpstr>Slide 8</vt:lpstr>
      <vt:lpstr>Slide 9</vt:lpstr>
      <vt:lpstr>Slide 10</vt:lpstr>
      <vt:lpstr>Dive, dive, dive!!!!!!!</vt:lpstr>
      <vt:lpstr>Homeless Children in Florida</vt:lpstr>
      <vt:lpstr>Causes of Poverty &amp; Homelessness</vt:lpstr>
      <vt:lpstr>Symptoms of Poverty &amp; Homelessness</vt:lpstr>
      <vt:lpstr>Symptoms of Poverty &amp; Homelessness: Social/Emotional</vt:lpstr>
      <vt:lpstr>What we can do to help</vt:lpstr>
      <vt:lpstr>What we can do to help</vt:lpstr>
      <vt:lpstr>What we can do to help</vt:lpstr>
      <vt:lpstr>What we can do to help</vt:lpstr>
      <vt:lpstr>Links &amp; Resources</vt:lpstr>
      <vt:lpstr>Activity</vt:lpstr>
      <vt:lpstr>One last time! Get your tissues.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Do Kids Come From?</dc:title>
  <dc:creator>Ingrid</dc:creator>
  <cp:lastModifiedBy>dmartin</cp:lastModifiedBy>
  <cp:revision>134</cp:revision>
  <dcterms:created xsi:type="dcterms:W3CDTF">2014-02-19T23:50:26Z</dcterms:created>
  <dcterms:modified xsi:type="dcterms:W3CDTF">2014-08-28T13:58:31Z</dcterms:modified>
</cp:coreProperties>
</file>