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0"/>
  </p:notesMasterIdLst>
  <p:sldIdLst>
    <p:sldId id="256" r:id="rId2"/>
    <p:sldId id="272" r:id="rId3"/>
    <p:sldId id="298" r:id="rId4"/>
    <p:sldId id="274" r:id="rId5"/>
    <p:sldId id="278" r:id="rId6"/>
    <p:sldId id="284" r:id="rId7"/>
    <p:sldId id="285" r:id="rId8"/>
    <p:sldId id="257" r:id="rId9"/>
    <p:sldId id="267" r:id="rId10"/>
    <p:sldId id="268" r:id="rId11"/>
    <p:sldId id="269" r:id="rId12"/>
    <p:sldId id="288" r:id="rId13"/>
    <p:sldId id="286" r:id="rId14"/>
    <p:sldId id="287" r:id="rId15"/>
    <p:sldId id="289" r:id="rId16"/>
    <p:sldId id="290" r:id="rId17"/>
    <p:sldId id="299" r:id="rId18"/>
    <p:sldId id="300" r:id="rId19"/>
    <p:sldId id="294" r:id="rId20"/>
    <p:sldId id="291" r:id="rId21"/>
    <p:sldId id="293" r:id="rId22"/>
    <p:sldId id="295" r:id="rId23"/>
    <p:sldId id="302" r:id="rId24"/>
    <p:sldId id="303" r:id="rId25"/>
    <p:sldId id="296" r:id="rId26"/>
    <p:sldId id="280" r:id="rId27"/>
    <p:sldId id="276" r:id="rId28"/>
    <p:sldId id="279" r:id="rId29"/>
    <p:sldId id="277" r:id="rId30"/>
    <p:sldId id="261" r:id="rId31"/>
    <p:sldId id="282" r:id="rId32"/>
    <p:sldId id="262" r:id="rId33"/>
    <p:sldId id="260" r:id="rId34"/>
    <p:sldId id="263" r:id="rId35"/>
    <p:sldId id="265" r:id="rId36"/>
    <p:sldId id="275" r:id="rId37"/>
    <p:sldId id="297" r:id="rId38"/>
    <p:sldId id="301" r:id="rId39"/>
  </p:sldIdLst>
  <p:sldSz cx="12192000" cy="6858000"/>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75580" autoAdjust="0"/>
  </p:normalViewPr>
  <p:slideViewPr>
    <p:cSldViewPr snapToGrid="0">
      <p:cViewPr varScale="1">
        <p:scale>
          <a:sx n="52" d="100"/>
          <a:sy n="52" d="100"/>
        </p:scale>
        <p:origin x="1104" y="58"/>
      </p:cViewPr>
      <p:guideLst/>
    </p:cSldViewPr>
  </p:slideViewPr>
  <p:notesTextViewPr>
    <p:cViewPr>
      <p:scale>
        <a:sx n="3" d="2"/>
        <a:sy n="3" d="2"/>
      </p:scale>
      <p:origin x="0" y="0"/>
    </p:cViewPr>
  </p:notesTextViewPr>
  <p:sorterViewPr>
    <p:cViewPr>
      <p:scale>
        <a:sx n="100" d="100"/>
        <a:sy n="100" d="100"/>
      </p:scale>
      <p:origin x="0" y="-10939"/>
    </p:cViewPr>
  </p:sorterViewPr>
  <p:notesViewPr>
    <p:cSldViewPr snapToGrid="0">
      <p:cViewPr varScale="1">
        <p:scale>
          <a:sx n="51" d="100"/>
          <a:sy n="51" d="100"/>
        </p:scale>
        <p:origin x="2659"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89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70895"/>
          </a:xfrm>
          <a:prstGeom prst="rect">
            <a:avLst/>
          </a:prstGeom>
        </p:spPr>
        <p:txBody>
          <a:bodyPr vert="horz" lIns="94064" tIns="47032" rIns="94064" bIns="47032" rtlCol="0"/>
          <a:lstStyle>
            <a:lvl1pPr algn="r">
              <a:defRPr sz="1200"/>
            </a:lvl1pPr>
          </a:lstStyle>
          <a:p>
            <a:fld id="{C08B97E7-B6C8-4097-910E-9083D98A7FA0}" type="datetimeFigureOut">
              <a:rPr lang="en-US" smtClean="0"/>
              <a:t>9/15/2014</a:t>
            </a:fld>
            <a:endParaRPr lang="en-US"/>
          </a:p>
        </p:txBody>
      </p:sp>
      <p:sp>
        <p:nvSpPr>
          <p:cNvPr id="4" name="Slide Image Placeholder 3"/>
          <p:cNvSpPr>
            <a:spLocks noGrp="1" noRot="1" noChangeAspect="1"/>
          </p:cNvSpPr>
          <p:nvPr>
            <p:ph type="sldImg" idx="2"/>
          </p:nvPr>
        </p:nvSpPr>
        <p:spPr>
          <a:xfrm>
            <a:off x="723900" y="1173163"/>
            <a:ext cx="5629275" cy="3167062"/>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516676"/>
            <a:ext cx="5661660" cy="3695462"/>
          </a:xfrm>
          <a:prstGeom prst="rect">
            <a:avLst/>
          </a:prstGeom>
        </p:spPr>
        <p:txBody>
          <a:bodyPr vert="horz" lIns="94064" tIns="47032" rIns="94064" bIns="470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7"/>
            <a:ext cx="3066733" cy="470894"/>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7"/>
            <a:ext cx="3066733" cy="470894"/>
          </a:xfrm>
          <a:prstGeom prst="rect">
            <a:avLst/>
          </a:prstGeom>
        </p:spPr>
        <p:txBody>
          <a:bodyPr vert="horz" lIns="94064" tIns="47032" rIns="94064" bIns="47032" rtlCol="0" anchor="b"/>
          <a:lstStyle>
            <a:lvl1pPr algn="r">
              <a:defRPr sz="1200"/>
            </a:lvl1pPr>
          </a:lstStyle>
          <a:p>
            <a:fld id="{5BBBC644-B945-43C7-9048-54ECCF0349C9}" type="slidenum">
              <a:rPr lang="en-US" smtClean="0"/>
              <a:t>‹#›</a:t>
            </a:fld>
            <a:endParaRPr lang="en-US"/>
          </a:p>
        </p:txBody>
      </p:sp>
    </p:spTree>
    <p:extLst>
      <p:ext uri="{BB962C8B-B14F-4D97-AF65-F5344CB8AC3E}">
        <p14:creationId xmlns:p14="http://schemas.microsoft.com/office/powerpoint/2010/main" val="223601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National_Coalition_for_the_Homeles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jchs.harvard.edu/americas-rental-housin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bpp.org/research/index.cfm?fa=topic&amp;id=144"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nlihc.org/issues/nht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smtClean="0">
                <a:solidFill>
                  <a:srgbClr val="000000"/>
                </a:solidFill>
                <a:latin typeface="Times New Roman" panose="02020603050405020304" pitchFamily="18" charset="0"/>
              </a:rPr>
              <a:t>It is important to note that this number is not an estimate of the prevalence of child and youth homelessness; in fact, it is an underestimate, because not all school districts reported data to the U.S. Department of Education, and because the data collected represents only those children identified and enrolled in school. Finally, the number does not include all preschool-age children, or any infants and toddlers </a:t>
            </a:r>
            <a:endParaRPr lang="en-US" dirty="0" smtClean="0"/>
          </a:p>
          <a:p>
            <a:endParaRPr lang="en-US" dirty="0"/>
          </a:p>
        </p:txBody>
      </p:sp>
      <p:sp>
        <p:nvSpPr>
          <p:cNvPr id="4" name="Slide Number Placeholder 3"/>
          <p:cNvSpPr>
            <a:spLocks noGrp="1"/>
          </p:cNvSpPr>
          <p:nvPr>
            <p:ph type="sldNum" sz="quarter" idx="10"/>
          </p:nvPr>
        </p:nvSpPr>
        <p:spPr/>
        <p:txBody>
          <a:bodyPr/>
          <a:lstStyle/>
          <a:p>
            <a:fld id="{5BBBC644-B945-43C7-9048-54ECCF0349C9}" type="slidenum">
              <a:rPr lang="en-US" smtClean="0"/>
              <a:t>4</a:t>
            </a:fld>
            <a:endParaRPr lang="en-US"/>
          </a:p>
        </p:txBody>
      </p:sp>
    </p:spTree>
    <p:extLst>
      <p:ext uri="{BB962C8B-B14F-4D97-AF65-F5344CB8AC3E}">
        <p14:creationId xmlns:p14="http://schemas.microsoft.com/office/powerpoint/2010/main" val="231856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children do poorly. </a:t>
            </a:r>
          </a:p>
        </p:txBody>
      </p:sp>
      <p:sp>
        <p:nvSpPr>
          <p:cNvPr id="4" name="Slide Number Placeholder 3"/>
          <p:cNvSpPr>
            <a:spLocks noGrp="1"/>
          </p:cNvSpPr>
          <p:nvPr>
            <p:ph type="sldNum" sz="quarter" idx="10"/>
          </p:nvPr>
        </p:nvSpPr>
        <p:spPr/>
        <p:txBody>
          <a:bodyPr/>
          <a:lstStyle/>
          <a:p>
            <a:fld id="{5BBBC644-B945-43C7-9048-54ECCF0349C9}" type="slidenum">
              <a:rPr lang="en-US" smtClean="0"/>
              <a:t>14</a:t>
            </a:fld>
            <a:endParaRPr lang="en-US"/>
          </a:p>
        </p:txBody>
      </p:sp>
    </p:spTree>
    <p:extLst>
      <p:ext uri="{BB962C8B-B14F-4D97-AF65-F5344CB8AC3E}">
        <p14:creationId xmlns:p14="http://schemas.microsoft.com/office/powerpoint/2010/main" val="95097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Play </a:t>
            </a:r>
            <a:r>
              <a:rPr lang="en-US" sz="1200" b="0" i="0" u="none" strike="noStrike" kern="1200" baseline="0" dirty="0" smtClean="0">
                <a:solidFill>
                  <a:schemeClr val="tx1"/>
                </a:solidFill>
                <a:latin typeface="+mn-lt"/>
                <a:ea typeface="+mn-ea"/>
                <a:cs typeface="+mn-cs"/>
              </a:rPr>
              <a:t>gives children a chance</a:t>
            </a:r>
          </a:p>
          <a:p>
            <a:r>
              <a:rPr lang="en-US" sz="1200" b="0" i="0" u="none" strike="noStrike" kern="1200" baseline="0" dirty="0" smtClean="0">
                <a:solidFill>
                  <a:schemeClr val="tx1"/>
                </a:solidFill>
                <a:latin typeface="+mn-lt"/>
                <a:ea typeface="+mn-ea"/>
                <a:cs typeface="+mn-cs"/>
              </a:rPr>
              <a:t>to practice what they are</a:t>
            </a:r>
          </a:p>
          <a:p>
            <a:r>
              <a:rPr lang="en-US" sz="1200" b="0" i="0" u="none" strike="noStrike" kern="1200" baseline="0" dirty="0" smtClean="0">
                <a:solidFill>
                  <a:schemeClr val="tx1"/>
                </a:solidFill>
                <a:latin typeface="+mn-lt"/>
                <a:ea typeface="+mn-ea"/>
                <a:cs typeface="+mn-cs"/>
              </a:rPr>
              <a:t>learning. They have to play</a:t>
            </a:r>
          </a:p>
          <a:p>
            <a:r>
              <a:rPr lang="en-US" sz="1200" b="0" i="0" u="none" strike="noStrike" kern="1200" baseline="0" dirty="0" smtClean="0">
                <a:solidFill>
                  <a:schemeClr val="tx1"/>
                </a:solidFill>
                <a:latin typeface="+mn-lt"/>
                <a:ea typeface="+mn-ea"/>
                <a:cs typeface="+mn-cs"/>
              </a:rPr>
              <a:t>with what they know to be true</a:t>
            </a:r>
          </a:p>
          <a:p>
            <a:r>
              <a:rPr lang="en-US" sz="1200" b="0" i="0" u="none" strike="noStrike" kern="1200" baseline="0" dirty="0" smtClean="0">
                <a:solidFill>
                  <a:schemeClr val="tx1"/>
                </a:solidFill>
                <a:latin typeface="+mn-lt"/>
                <a:ea typeface="+mn-ea"/>
                <a:cs typeface="+mn-cs"/>
              </a:rPr>
              <a:t>in order to find out more, and</a:t>
            </a:r>
          </a:p>
          <a:p>
            <a:r>
              <a:rPr lang="en-US" sz="1200" b="0" i="0" u="none" strike="noStrike" kern="1200" baseline="0" dirty="0" smtClean="0">
                <a:solidFill>
                  <a:schemeClr val="tx1"/>
                </a:solidFill>
                <a:latin typeface="+mn-lt"/>
                <a:ea typeface="+mn-ea"/>
                <a:cs typeface="+mn-cs"/>
              </a:rPr>
              <a:t>then they can use what they</a:t>
            </a:r>
          </a:p>
          <a:p>
            <a:r>
              <a:rPr lang="en-US" sz="1200" b="0" i="0" u="none" strike="noStrike" kern="1200" baseline="0" dirty="0" smtClean="0">
                <a:solidFill>
                  <a:schemeClr val="tx1"/>
                </a:solidFill>
                <a:latin typeface="+mn-lt"/>
                <a:ea typeface="+mn-ea"/>
                <a:cs typeface="+mn-cs"/>
              </a:rPr>
              <a:t>learn in new forms of play.”</a:t>
            </a:r>
          </a:p>
          <a:p>
            <a:r>
              <a:rPr lang="en-US" sz="1200" b="0" i="1" u="none" strike="noStrike" kern="1200" baseline="0" dirty="0" smtClean="0">
                <a:solidFill>
                  <a:schemeClr val="tx1"/>
                </a:solidFill>
                <a:latin typeface="+mn-lt"/>
                <a:ea typeface="+mn-ea"/>
                <a:cs typeface="+mn-cs"/>
              </a:rPr>
              <a:t>- Fred Rogers</a:t>
            </a:r>
            <a:endParaRPr lang="en-US" dirty="0"/>
          </a:p>
        </p:txBody>
      </p:sp>
      <p:sp>
        <p:nvSpPr>
          <p:cNvPr id="4" name="Slide Number Placeholder 3"/>
          <p:cNvSpPr>
            <a:spLocks noGrp="1"/>
          </p:cNvSpPr>
          <p:nvPr>
            <p:ph type="sldNum" sz="quarter" idx="10"/>
          </p:nvPr>
        </p:nvSpPr>
        <p:spPr/>
        <p:txBody>
          <a:bodyPr/>
          <a:lstStyle/>
          <a:p>
            <a:fld id="{5BBBC644-B945-43C7-9048-54ECCF0349C9}" type="slidenum">
              <a:rPr lang="en-US" smtClean="0"/>
              <a:t>16</a:t>
            </a:fld>
            <a:endParaRPr lang="en-US"/>
          </a:p>
        </p:txBody>
      </p:sp>
    </p:spTree>
    <p:extLst>
      <p:ext uri="{BB962C8B-B14F-4D97-AF65-F5344CB8AC3E}">
        <p14:creationId xmlns:p14="http://schemas.microsoft.com/office/powerpoint/2010/main" val="113881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Snyder undertook a hunger strike, lasting 51 days, forcing Ronald Reagan to donate a decrepit federal building for the 1,400-bed Federal City Shelter, run by the CCNV.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5BBBC644-B945-43C7-9048-54ECCF0349C9}" type="slidenum">
              <a:rPr lang="en-US" smtClean="0"/>
              <a:t>28</a:t>
            </a:fld>
            <a:endParaRPr lang="en-US"/>
          </a:p>
        </p:txBody>
      </p:sp>
    </p:spTree>
    <p:extLst>
      <p:ext uri="{BB962C8B-B14F-4D97-AF65-F5344CB8AC3E}">
        <p14:creationId xmlns:p14="http://schemas.microsoft.com/office/powerpoint/2010/main" val="43992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October 1989 NUM help organize a Housing Now! march on Washington, D.C., in 1989. The event would be co-organized by the </a:t>
            </a:r>
            <a:r>
              <a:rPr lang="en-US" dirty="0">
                <a:hlinkClick r:id="rId3" tooltip="National Coalition for the Homeless"/>
              </a:rPr>
              <a:t>National Coalition for the Homeless</a:t>
            </a:r>
            <a:r>
              <a:rPr lang="en-US" dirty="0"/>
              <a:t>, National Low-Income Housing Coalition, and Voices for Creative Non-violence NUH wanted militant nonviolent disobedience to push issues of the homeless to forefront. However</a:t>
            </a:r>
          </a:p>
        </p:txBody>
      </p:sp>
      <p:sp>
        <p:nvSpPr>
          <p:cNvPr id="4" name="Slide Number Placeholder 3"/>
          <p:cNvSpPr>
            <a:spLocks noGrp="1"/>
          </p:cNvSpPr>
          <p:nvPr>
            <p:ph type="sldNum" sz="quarter" idx="10"/>
          </p:nvPr>
        </p:nvSpPr>
        <p:spPr/>
        <p:txBody>
          <a:bodyPr/>
          <a:lstStyle/>
          <a:p>
            <a:fld id="{5BBBC644-B945-43C7-9048-54ECCF0349C9}" type="slidenum">
              <a:rPr lang="en-US" smtClean="0"/>
              <a:t>29</a:t>
            </a:fld>
            <a:endParaRPr lang="en-US"/>
          </a:p>
        </p:txBody>
      </p:sp>
    </p:spTree>
    <p:extLst>
      <p:ext uri="{BB962C8B-B14F-4D97-AF65-F5344CB8AC3E}">
        <p14:creationId xmlns:p14="http://schemas.microsoft.com/office/powerpoint/2010/main" val="31019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r>
              <a:rPr lang="en-US" altLang="en-US" i="1" dirty="0">
                <a:latin typeface="Arial" panose="020B0604020202020204" pitchFamily="34" charset="0"/>
              </a:rPr>
              <a:t>At a time when the supply of public housing has been shrinking for years, vouchers for private apartments are the primary federal program that provides housing assistance to families and individuals at risk of homelessness.</a:t>
            </a:r>
          </a:p>
          <a:p>
            <a:pPr defTabSz="940643"/>
            <a:endParaRPr lang="en-US" altLang="en-US" i="1" dirty="0">
              <a:latin typeface="Arial" panose="020B0604020202020204" pitchFamily="34" charset="0"/>
            </a:endParaRPr>
          </a:p>
          <a:p>
            <a:pPr>
              <a:buFont typeface="Arial" panose="020B0604020202020204" pitchFamily="34" charset="0"/>
              <a:buChar char="•"/>
            </a:pPr>
            <a:r>
              <a:rPr lang="en-US" dirty="0" smtClean="0"/>
              <a:t>The scarcity of affordable housing is one of the root causes of homelessness.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The Joint Center for Housing Studies of Harvard University </a:t>
            </a:r>
            <a:r>
              <a:rPr lang="en-US" dirty="0" smtClean="0">
                <a:hlinkClick r:id="rId3"/>
              </a:rPr>
              <a:t>reports</a:t>
            </a:r>
            <a:r>
              <a:rPr lang="en-US" dirty="0" smtClean="0"/>
              <a:t> that </a:t>
            </a:r>
            <a:r>
              <a:rPr lang="en-US" b="1" dirty="0" smtClean="0"/>
              <a:t>71% of extremely low-income renters spend over half of their income on housing</a:t>
            </a:r>
            <a:r>
              <a:rPr lang="en-US" dirty="0" smtClean="0"/>
              <a:t>, a huge cost burden that squeezes out money for other items in the household budget. Meanwhile,</a:t>
            </a:r>
            <a:r>
              <a:rPr lang="en-US" b="1" dirty="0" smtClean="0"/>
              <a:t> rent subsidies are only available to 24% of households who are eligible to receive them.</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Families cope with excessive housing costs by overcrowding, “doubling up,” and choosing between their basic necessities. For households on the brink of homelessness, almost any financial setback can be enough to result in the loss of housing. </a:t>
            </a:r>
            <a:r>
              <a:rPr lang="en-US" b="1" dirty="0" smtClean="0"/>
              <a:t>High rents and the lack of available subsidies are also the main hurdles in solving homelessness</a:t>
            </a:r>
            <a:r>
              <a:rPr lang="en-US" dirty="0" smtClean="0"/>
              <a:t> for many people who are currently in the emergency shelter system.</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Given these harsh realities, it is nearly impossible to envision a pathway to end homelessness without significant expansion of rental assistance. Based on research by Apt Associates, nearly 9 million low-income households are in critical need of help with their housing costs. Yet current programs assist</a:t>
            </a:r>
            <a:r>
              <a:rPr lang="en-US" b="1" dirty="0" smtClean="0"/>
              <a:t> less than a third</a:t>
            </a:r>
            <a:r>
              <a:rPr lang="en-US" dirty="0" smtClean="0"/>
              <a:t> of this total number.</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BBBC644-B945-43C7-9048-54ECCF0349C9}" type="slidenum">
              <a:rPr lang="en-US" smtClean="0"/>
              <a:t>32</a:t>
            </a:fld>
            <a:endParaRPr lang="en-US"/>
          </a:p>
        </p:txBody>
      </p:sp>
    </p:spTree>
    <p:extLst>
      <p:ext uri="{BB962C8B-B14F-4D97-AF65-F5344CB8AC3E}">
        <p14:creationId xmlns:p14="http://schemas.microsoft.com/office/powerpoint/2010/main" val="75609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191919"/>
                </a:solidFill>
                <a:latin typeface="Lucida Grande"/>
              </a:rPr>
              <a:t>Advocates need to do two things: First, we need to </a:t>
            </a:r>
            <a:r>
              <a:rPr lang="en-US" b="1" dirty="0" smtClean="0">
                <a:solidFill>
                  <a:srgbClr val="191919"/>
                </a:solidFill>
                <a:latin typeface="Lucida Grande"/>
              </a:rPr>
              <a:t>tell Congress to put back every penny it cut</a:t>
            </a:r>
            <a:r>
              <a:rPr lang="en-US" dirty="0" smtClean="0">
                <a:solidFill>
                  <a:srgbClr val="191919"/>
                </a:solidFill>
                <a:latin typeface="Lucida Grande"/>
              </a:rPr>
              <a:t> from housing vouchers in 2013. Cutting 70,000 vouchers in the middle of a housing crisis was irresponsible – we can’t allow that reduced number to become the new baseline for the program. This year’s budget needs to replace those lost vouchers and bring the program up to the same scale as it would have been without the so-called sequester.</a:t>
            </a:r>
          </a:p>
          <a:p>
            <a:r>
              <a:rPr lang="en-US" dirty="0" smtClean="0">
                <a:solidFill>
                  <a:srgbClr val="191919"/>
                </a:solidFill>
                <a:latin typeface="Lucida Grande"/>
              </a:rPr>
              <a:t>Second, we need to </a:t>
            </a:r>
            <a:r>
              <a:rPr lang="en-US" b="1" dirty="0" smtClean="0">
                <a:solidFill>
                  <a:srgbClr val="191919"/>
                </a:solidFill>
                <a:latin typeface="Lucida Grande"/>
              </a:rPr>
              <a:t>build a stronger grassroots network</a:t>
            </a:r>
            <a:r>
              <a:rPr lang="en-US" dirty="0" smtClean="0">
                <a:solidFill>
                  <a:srgbClr val="191919"/>
                </a:solidFill>
                <a:latin typeface="Lucida Grande"/>
              </a:rPr>
              <a:t> that is ready to demand action for the millions of people who need housing assistance and aren’t getting it. We need bold new thinking that goes beyond the current programs, like a </a:t>
            </a:r>
            <a:r>
              <a:rPr lang="en-US" dirty="0" smtClean="0">
                <a:solidFill>
                  <a:srgbClr val="B0392E"/>
                </a:solidFill>
                <a:latin typeface="Lucida Grande"/>
                <a:hlinkClick r:id="rId3"/>
              </a:rPr>
              <a:t>renter’s tax credit</a:t>
            </a:r>
            <a:r>
              <a:rPr lang="en-US" dirty="0" smtClean="0">
                <a:solidFill>
                  <a:srgbClr val="191919"/>
                </a:solidFill>
                <a:latin typeface="Lucida Grande"/>
              </a:rPr>
              <a:t> and full funding of the </a:t>
            </a:r>
            <a:r>
              <a:rPr lang="en-US" dirty="0" smtClean="0">
                <a:solidFill>
                  <a:srgbClr val="B0392E"/>
                </a:solidFill>
                <a:latin typeface="Lucida Grande"/>
                <a:hlinkClick r:id="rId4" tooltip="National Housing Trust Fund"/>
              </a:rPr>
              <a:t>National Housing Trust Fund</a:t>
            </a:r>
            <a:r>
              <a:rPr lang="en-US" dirty="0" smtClean="0">
                <a:solidFill>
                  <a:srgbClr val="191919"/>
                </a:solidFill>
                <a:latin typeface="Lucida Grande"/>
              </a:rPr>
              <a:t>. We need </a:t>
            </a:r>
            <a:r>
              <a:rPr lang="en-US" i="1" dirty="0" smtClean="0">
                <a:solidFill>
                  <a:srgbClr val="191919"/>
                </a:solidFill>
                <a:latin typeface="Lucida Grande"/>
              </a:rPr>
              <a:t>a lot</a:t>
            </a:r>
            <a:r>
              <a:rPr lang="en-US" dirty="0" smtClean="0">
                <a:solidFill>
                  <a:srgbClr val="191919"/>
                </a:solidFill>
                <a:latin typeface="Lucida Grande"/>
              </a:rPr>
              <a:t> more organizing. Most of all, we need to challenge the parameters of what Washington feels is possible right now –</a:t>
            </a:r>
            <a:r>
              <a:rPr lang="en-US" b="1" dirty="0" smtClean="0">
                <a:solidFill>
                  <a:srgbClr val="191919"/>
                </a:solidFill>
                <a:latin typeface="Lucida Grande"/>
              </a:rPr>
              <a:t>demanding resources that match the scale of the problem and that offer real solutions to homelessness in America.</a:t>
            </a:r>
            <a:endParaRPr lang="en-US" dirty="0" smtClean="0"/>
          </a:p>
          <a:p>
            <a:endParaRPr lang="en-US" dirty="0"/>
          </a:p>
        </p:txBody>
      </p:sp>
      <p:sp>
        <p:nvSpPr>
          <p:cNvPr id="4" name="Slide Number Placeholder 3"/>
          <p:cNvSpPr>
            <a:spLocks noGrp="1"/>
          </p:cNvSpPr>
          <p:nvPr>
            <p:ph type="sldNum" sz="quarter" idx="10"/>
          </p:nvPr>
        </p:nvSpPr>
        <p:spPr/>
        <p:txBody>
          <a:bodyPr/>
          <a:lstStyle/>
          <a:p>
            <a:fld id="{5BBBC644-B945-43C7-9048-54ECCF0349C9}" type="slidenum">
              <a:rPr lang="en-US" smtClean="0"/>
              <a:t>33</a:t>
            </a:fld>
            <a:endParaRPr lang="en-US"/>
          </a:p>
        </p:txBody>
      </p:sp>
    </p:spTree>
    <p:extLst>
      <p:ext uri="{BB962C8B-B14F-4D97-AF65-F5344CB8AC3E}">
        <p14:creationId xmlns:p14="http://schemas.microsoft.com/office/powerpoint/2010/main" val="48864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BC644-B945-43C7-9048-54ECCF0349C9}" type="slidenum">
              <a:rPr lang="en-US" smtClean="0"/>
              <a:t>34</a:t>
            </a:fld>
            <a:endParaRPr lang="en-US"/>
          </a:p>
        </p:txBody>
      </p:sp>
    </p:spTree>
    <p:extLst>
      <p:ext uri="{BB962C8B-B14F-4D97-AF65-F5344CB8AC3E}">
        <p14:creationId xmlns:p14="http://schemas.microsoft.com/office/powerpoint/2010/main" val="312827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308037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2A40D-F855-44F2-8CE1-12748E588769}"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389104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343932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8EE0A-8F35-4105-A19A-F8EE12610F7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416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4142952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2A2A40D-F855-44F2-8CE1-12748E588769}" type="datetimeFigureOut">
              <a:rPr lang="en-US" smtClean="0"/>
              <a:t>9/15/2014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306815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2A2A40D-F855-44F2-8CE1-12748E588769}" type="datetimeFigureOut">
              <a:rPr lang="en-US" smtClean="0"/>
              <a:t>9/15/2014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3623410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154057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149843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101611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201269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A2A40D-F855-44F2-8CE1-12748E588769}"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84085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A2A40D-F855-44F2-8CE1-12748E588769}" type="datetimeFigureOut">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223664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234899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165370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2A2A40D-F855-44F2-8CE1-12748E588769}" type="datetimeFigureOut">
              <a:rPr lang="en-US" smtClean="0"/>
              <a:t>9/15/2014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212434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2A40D-F855-44F2-8CE1-12748E588769}"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D8EE0A-8F35-4105-A19A-F8EE12610F76}" type="slidenum">
              <a:rPr lang="en-US" smtClean="0"/>
              <a:t>‹#›</a:t>
            </a:fld>
            <a:endParaRPr lang="en-US"/>
          </a:p>
        </p:txBody>
      </p:sp>
    </p:spTree>
    <p:extLst>
      <p:ext uri="{BB962C8B-B14F-4D97-AF65-F5344CB8AC3E}">
        <p14:creationId xmlns:p14="http://schemas.microsoft.com/office/powerpoint/2010/main" val="388527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2A2A40D-F855-44F2-8CE1-12748E588769}" type="datetimeFigureOut">
              <a:rPr lang="en-US" smtClean="0"/>
              <a:t>9/15/2014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D8EE0A-8F35-4105-A19A-F8EE12610F76}" type="slidenum">
              <a:rPr lang="en-US" smtClean="0"/>
              <a:t>‹#›</a:t>
            </a:fld>
            <a:endParaRPr lang="en-US"/>
          </a:p>
        </p:txBody>
      </p:sp>
    </p:spTree>
    <p:extLst>
      <p:ext uri="{BB962C8B-B14F-4D97-AF65-F5344CB8AC3E}">
        <p14:creationId xmlns:p14="http://schemas.microsoft.com/office/powerpoint/2010/main" val="20384394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4pt.org/" TargetMode="External"/><Relationship Id="rId2" Type="http://schemas.openxmlformats.org/officeDocument/2006/relationships/hyperlink" Target="http://www.nctsn.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fittcenter.umaryland.edu/AboutUs.aspx"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projectjoy.org/" TargetMode="External"/><Relationship Id="rId2" Type="http://schemas.openxmlformats.org/officeDocument/2006/relationships/hyperlink" Target="http://www.nctsn.org/" TargetMode="External"/><Relationship Id="rId1" Type="http://schemas.openxmlformats.org/officeDocument/2006/relationships/slideLayout" Target="../slideLayouts/slideLayout7.xml"/><Relationship Id="rId6" Type="http://schemas.openxmlformats.org/officeDocument/2006/relationships/hyperlink" Target="http://aspe.hhs.gov/hsp/10/HomelessChildrenRoundtable/index.shtml" TargetMode="External"/><Relationship Id="rId5" Type="http://schemas.openxmlformats.org/officeDocument/2006/relationships/hyperlink" Target="http://www.massadvocates.org/download-book.php" TargetMode="External"/><Relationship Id="rId4" Type="http://schemas.openxmlformats.org/officeDocument/2006/relationships/hyperlink" Target="http://www.pbs.org/thisemotionallife/topic/resilienc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thetaskforce.org/press/releases/prHY_013007" TargetMode="Externa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nationalhomeless.org/wp-content/uploads/2014/04/VoucherGraph1.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ow.ly/wWlJJ" TargetMode="External"/><Relationship Id="rId7" Type="http://schemas.openxmlformats.org/officeDocument/2006/relationships/hyperlink" Target="http://ctt.ec/E6n4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nationalhomeless.org/wp-content/uploads/2014/07/NCYS-Badges.zi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naehcy.org/sites/default/files/dl/legis/hcya-ltr-sen.docx" TargetMode="External"/><Relationship Id="rId2" Type="http://schemas.openxmlformats.org/officeDocument/2006/relationships/hyperlink" Target="http://www.helphomelesskidsnow.org/take-action/" TargetMode="External"/><Relationship Id="rId1" Type="http://schemas.openxmlformats.org/officeDocument/2006/relationships/slideLayout" Target="../slideLayouts/slideLayout7.xml"/><Relationship Id="rId6" Type="http://schemas.openxmlformats.org/officeDocument/2006/relationships/hyperlink" Target="mailto:bduffield@naehcy.org" TargetMode="External"/><Relationship Id="rId5" Type="http://schemas.openxmlformats.org/officeDocument/2006/relationships/hyperlink" Target="http://tinyurl.com/sign-on4homelessyouth" TargetMode="External"/><Relationship Id="rId4" Type="http://schemas.openxmlformats.org/officeDocument/2006/relationships/hyperlink" Target="http://naehcy.org/sites/default/files/dl/legis/hcya-ltr-house.doc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familyhomelessness.org/" TargetMode="External"/><Relationship Id="rId2" Type="http://schemas.openxmlformats.org/officeDocument/2006/relationships/hyperlink" Target="http://www.serve.org/nche" TargetMode="External"/><Relationship Id="rId1" Type="http://schemas.openxmlformats.org/officeDocument/2006/relationships/slideLayout" Target="../slideLayouts/slideLayout7.xml"/><Relationship Id="rId5" Type="http://schemas.openxmlformats.org/officeDocument/2006/relationships/hyperlink" Target="http://www.nlihc.org/" TargetMode="External"/><Relationship Id="rId4" Type="http://schemas.openxmlformats.org/officeDocument/2006/relationships/hyperlink" Target="http://www.nlchp.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projectjoy.org/" TargetMode="External"/><Relationship Id="rId2" Type="http://schemas.openxmlformats.org/officeDocument/2006/relationships/hyperlink" Target="http://www.nctsn.org/" TargetMode="External"/><Relationship Id="rId1" Type="http://schemas.openxmlformats.org/officeDocument/2006/relationships/slideLayout" Target="../slideLayouts/slideLayout7.xml"/><Relationship Id="rId6" Type="http://schemas.openxmlformats.org/officeDocument/2006/relationships/hyperlink" Target="http://aspe.hhs.gov/hsp/10/HomelessChildrenRoundtable/index.shtml" TargetMode="External"/><Relationship Id="rId5" Type="http://schemas.openxmlformats.org/officeDocument/2006/relationships/hyperlink" Target="http://www.massadvocates.org/download-book.php" TargetMode="External"/><Relationship Id="rId4" Type="http://schemas.openxmlformats.org/officeDocument/2006/relationships/hyperlink" Target="http://www.pbs.org/thisemotionallife/topic/resilience"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Building Resilience in Homeless Children 2014</a:t>
            </a:r>
            <a:endParaRPr lang="en-US" dirty="0"/>
          </a:p>
        </p:txBody>
      </p:sp>
      <p:sp>
        <p:nvSpPr>
          <p:cNvPr id="3" name="Subtitle 2"/>
          <p:cNvSpPr>
            <a:spLocks noGrp="1"/>
          </p:cNvSpPr>
          <p:nvPr>
            <p:ph type="subTitle" idx="1"/>
          </p:nvPr>
        </p:nvSpPr>
        <p:spPr>
          <a:xfrm>
            <a:off x="7152967" y="5014450"/>
            <a:ext cx="4704735" cy="1489587"/>
          </a:xfrm>
        </p:spPr>
        <p:txBody>
          <a:bodyPr>
            <a:noAutofit/>
          </a:bodyPr>
          <a:lstStyle/>
          <a:p>
            <a:pPr algn="r"/>
            <a:r>
              <a:rPr lang="en-US" sz="1600" dirty="0" smtClean="0">
                <a:solidFill>
                  <a:schemeClr val="tx1">
                    <a:lumMod val="95000"/>
                  </a:schemeClr>
                </a:solidFill>
                <a:latin typeface="Arial" panose="020B0604020202020204" pitchFamily="34" charset="0"/>
                <a:cs typeface="Arial" panose="020B0604020202020204" pitchFamily="34" charset="0"/>
              </a:rPr>
              <a:t>Donald h. whitehead, </a:t>
            </a:r>
            <a:r>
              <a:rPr lang="en-US" sz="1600" dirty="0" err="1" smtClean="0">
                <a:solidFill>
                  <a:schemeClr val="tx1">
                    <a:lumMod val="95000"/>
                  </a:schemeClr>
                </a:solidFill>
                <a:latin typeface="Arial" panose="020B0604020202020204" pitchFamily="34" charset="0"/>
                <a:cs typeface="Arial" panose="020B0604020202020204" pitchFamily="34" charset="0"/>
              </a:rPr>
              <a:t>jr.</a:t>
            </a:r>
            <a:endParaRPr lang="en-US" sz="1600" dirty="0" smtClean="0">
              <a:solidFill>
                <a:schemeClr val="tx1">
                  <a:lumMod val="95000"/>
                </a:schemeClr>
              </a:solidFill>
              <a:latin typeface="Arial" panose="020B0604020202020204" pitchFamily="34" charset="0"/>
              <a:cs typeface="Arial" panose="020B0604020202020204" pitchFamily="34" charset="0"/>
            </a:endParaRPr>
          </a:p>
          <a:p>
            <a:pPr algn="r"/>
            <a:r>
              <a:rPr lang="en-US" sz="1600" dirty="0" smtClean="0">
                <a:solidFill>
                  <a:schemeClr val="tx1">
                    <a:lumMod val="95000"/>
                  </a:schemeClr>
                </a:solidFill>
                <a:latin typeface="Arial" panose="020B0604020202020204" pitchFamily="34" charset="0"/>
                <a:cs typeface="Arial" panose="020B0604020202020204" pitchFamily="34" charset="0"/>
              </a:rPr>
              <a:t>national coalition for the homeless</a:t>
            </a:r>
          </a:p>
          <a:p>
            <a:pPr algn="r"/>
            <a:r>
              <a:rPr lang="en-US" sz="1600" dirty="0" smtClean="0">
                <a:solidFill>
                  <a:schemeClr val="tx1">
                    <a:lumMod val="95000"/>
                  </a:schemeClr>
                </a:solidFill>
                <a:latin typeface="Arial" panose="020B0604020202020204" pitchFamily="34" charset="0"/>
                <a:cs typeface="Arial" panose="020B0604020202020204" pitchFamily="34" charset="0"/>
              </a:rPr>
              <a:t>Board member</a:t>
            </a:r>
          </a:p>
          <a:p>
            <a:pPr algn="r"/>
            <a:r>
              <a:rPr lang="en-US" sz="1600" dirty="0" smtClean="0">
                <a:solidFill>
                  <a:schemeClr val="tx1">
                    <a:lumMod val="95000"/>
                  </a:schemeClr>
                </a:solidFill>
                <a:latin typeface="Arial" panose="020B0604020202020204" pitchFamily="34" charset="0"/>
                <a:cs typeface="Arial" panose="020B0604020202020204" pitchFamily="34" charset="0"/>
              </a:rPr>
              <a:t>September 15, 2014</a:t>
            </a:r>
            <a:endParaRPr lang="en-US" sz="1600" dirty="0">
              <a:solidFill>
                <a:schemeClr val="tx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1597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877908" cy="6032421"/>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Disrupted relationships</a:t>
            </a:r>
          </a:p>
          <a:p>
            <a:endParaRPr lang="en-US" sz="2400"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Separations</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22</a:t>
            </a:r>
            <a:r>
              <a:rPr lang="en-US" sz="2400" dirty="0">
                <a:latin typeface="Arial" panose="020B0604020202020204" pitchFamily="34" charset="0"/>
                <a:cs typeface="Arial" panose="020B0604020202020204" pitchFamily="34" charset="0"/>
              </a:rPr>
              <a:t>% separated from immediate </a:t>
            </a:r>
            <a:r>
              <a:rPr lang="en-US" sz="2400" dirty="0" smtClean="0">
                <a:latin typeface="Arial" panose="020B0604020202020204" pitchFamily="34" charset="0"/>
                <a:cs typeface="Arial" panose="020B0604020202020204" pitchFamily="34" charset="0"/>
              </a:rPr>
              <a:t>family.</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5 </a:t>
            </a:r>
            <a:r>
              <a:rPr lang="en-US" sz="2400" dirty="0">
                <a:latin typeface="Arial" panose="020B0604020202020204" pitchFamily="34" charset="0"/>
                <a:cs typeface="Arial" panose="020B0604020202020204" pitchFamily="34" charset="0"/>
              </a:rPr>
              <a:t>years after entering shelter, 44% of mothers separated from </a:t>
            </a:r>
            <a:r>
              <a:rPr lang="en-US" sz="2400" dirty="0" smtClean="0">
                <a:latin typeface="Arial" panose="020B0604020202020204" pitchFamily="34" charset="0"/>
                <a:cs typeface="Arial" panose="020B0604020202020204" pitchFamily="34" charset="0"/>
              </a:rPr>
              <a:t>children.</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60</a:t>
            </a:r>
            <a:r>
              <a:rPr lang="en-US" sz="2400" dirty="0">
                <a:latin typeface="Arial" panose="020B0604020202020204" pitchFamily="34" charset="0"/>
                <a:cs typeface="Arial" panose="020B0604020202020204" pitchFamily="34" charset="0"/>
              </a:rPr>
              <a:t>% homeless women had minor children; only 66% lived with them. </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Within </a:t>
            </a:r>
            <a:r>
              <a:rPr lang="en-US" sz="2400" b="1" dirty="0">
                <a:latin typeface="Arial" panose="020B0604020202020204" pitchFamily="34" charset="0"/>
                <a:cs typeface="Arial" panose="020B0604020202020204" pitchFamily="34" charset="0"/>
              </a:rPr>
              <a:t>a single year: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97</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move</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More </a:t>
            </a:r>
            <a:r>
              <a:rPr lang="en-US" sz="2400" dirty="0">
                <a:latin typeface="Arial" panose="020B0604020202020204" pitchFamily="34" charset="0"/>
                <a:cs typeface="Arial" panose="020B0604020202020204" pitchFamily="34" charset="0"/>
              </a:rPr>
              <a:t>than 30% are evicted from their homes </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22</a:t>
            </a:r>
            <a:r>
              <a:rPr lang="en-US" sz="2400" dirty="0">
                <a:latin typeface="Arial" panose="020B0604020202020204" pitchFamily="34" charset="0"/>
                <a:cs typeface="Arial" panose="020B0604020202020204" pitchFamily="34" charset="0"/>
              </a:rPr>
              <a:t>% are in foster care or with relatives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Shinn </a:t>
            </a:r>
            <a:r>
              <a:rPr lang="en-US" sz="1400" dirty="0">
                <a:latin typeface="Arial" panose="020B0604020202020204" pitchFamily="34" charset="0"/>
                <a:cs typeface="Arial" panose="020B0604020202020204" pitchFamily="34" charset="0"/>
              </a:rPr>
              <a:t>M &amp; </a:t>
            </a:r>
            <a:r>
              <a:rPr lang="en-US" sz="1400" dirty="0" err="1">
                <a:latin typeface="Arial" panose="020B0604020202020204" pitchFamily="34" charset="0"/>
                <a:cs typeface="Arial" panose="020B0604020202020204" pitchFamily="34" charset="0"/>
              </a:rPr>
              <a:t>Bassuk</a:t>
            </a:r>
            <a:r>
              <a:rPr lang="en-US" sz="1400" dirty="0">
                <a:latin typeface="Arial" panose="020B0604020202020204" pitchFamily="34" charset="0"/>
                <a:cs typeface="Arial" panose="020B0604020202020204" pitchFamily="34" charset="0"/>
              </a:rPr>
              <a:t> EL. (2004). Families. In S Barrow et al. (Eds.) Encyclopedia of Homelessness. Sage.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1333" y="1997461"/>
            <a:ext cx="3364524" cy="3459443"/>
          </a:xfrm>
          <a:prstGeom prst="rect">
            <a:avLst/>
          </a:prstGeom>
        </p:spPr>
      </p:pic>
    </p:spTree>
    <p:extLst>
      <p:ext uri="{BB962C8B-B14F-4D97-AF65-F5344CB8AC3E}">
        <p14:creationId xmlns:p14="http://schemas.microsoft.com/office/powerpoint/2010/main" val="175649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383" y="606018"/>
            <a:ext cx="5171553" cy="338554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Children experiencing </a:t>
            </a:r>
          </a:p>
          <a:p>
            <a:r>
              <a:rPr lang="en-US" sz="2800" dirty="0">
                <a:latin typeface="Arial" panose="020B0604020202020204" pitchFamily="34" charset="0"/>
                <a:cs typeface="Arial" panose="020B0604020202020204" pitchFamily="34" charset="0"/>
              </a:rPr>
              <a:t>homelessness are sick </a:t>
            </a:r>
          </a:p>
          <a:p>
            <a:r>
              <a:rPr lang="en-US" sz="2800" dirty="0">
                <a:latin typeface="Arial" panose="020B0604020202020204" pitchFamily="34" charset="0"/>
                <a:cs typeface="Arial" panose="020B0604020202020204" pitchFamily="34" charset="0"/>
              </a:rPr>
              <a:t>FOUR times more often</a:t>
            </a:r>
          </a:p>
          <a:p>
            <a:r>
              <a:rPr lang="en-US" sz="2800" dirty="0">
                <a:latin typeface="Arial" panose="020B0604020202020204" pitchFamily="34" charset="0"/>
                <a:cs typeface="Arial" panose="020B0604020202020204" pitchFamily="34" charset="0"/>
              </a:rPr>
              <a:t>than other children.</a:t>
            </a:r>
          </a:p>
          <a:p>
            <a:endParaRPr lang="en-US" dirty="0"/>
          </a:p>
          <a:p>
            <a:endParaRPr lang="en-US" dirty="0"/>
          </a:p>
          <a:p>
            <a:endParaRPr lang="en-US" dirty="0" smtClean="0"/>
          </a:p>
          <a:p>
            <a:endParaRPr lang="en-US" dirty="0"/>
          </a:p>
          <a:p>
            <a:endParaRPr lang="en-US" dirty="0"/>
          </a:p>
          <a:p>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3" name="Rectangle 2"/>
          <p:cNvSpPr/>
          <p:nvPr/>
        </p:nvSpPr>
        <p:spPr>
          <a:xfrm>
            <a:off x="1275383" y="3321787"/>
            <a:ext cx="3831151" cy="2123658"/>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1 in 7 have </a:t>
            </a:r>
          </a:p>
          <a:p>
            <a:r>
              <a:rPr lang="en-US" sz="2800" dirty="0">
                <a:latin typeface="Arial" panose="020B0604020202020204" pitchFamily="34" charset="0"/>
                <a:cs typeface="Arial" panose="020B0604020202020204" pitchFamily="34" charset="0"/>
              </a:rPr>
              <a:t>moderate to severe </a:t>
            </a:r>
          </a:p>
          <a:p>
            <a:r>
              <a:rPr lang="en-US" sz="2800" dirty="0">
                <a:latin typeface="Arial" panose="020B0604020202020204" pitchFamily="34" charset="0"/>
                <a:cs typeface="Arial" panose="020B0604020202020204" pitchFamily="34" charset="0"/>
              </a:rPr>
              <a:t>HEALTH PROBLEMS. </a:t>
            </a:r>
            <a:endParaRPr lang="en-US" sz="28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984738" y="5692644"/>
            <a:ext cx="9835661" cy="800219"/>
          </a:xfrm>
          <a:prstGeom prst="rect">
            <a:avLst/>
          </a:prstGeom>
          <a:noFill/>
        </p:spPr>
        <p:txBody>
          <a:bodyPr wrap="square" rtlCol="0">
            <a:spAutoFit/>
          </a:bodyPr>
          <a:lstStyle/>
          <a:p>
            <a:endParaRPr lang="en-US" dirty="0"/>
          </a:p>
          <a:p>
            <a:r>
              <a:rPr lang="en-US" sz="1400" dirty="0">
                <a:latin typeface="Arial" panose="020B0604020202020204" pitchFamily="34" charset="0"/>
                <a:cs typeface="Arial" panose="020B0604020202020204" pitchFamily="34" charset="0"/>
              </a:rPr>
              <a:t>America’s Youngest Outcasts: State Report Card on Child Homelessness. (2009). Newton, MA: The National </a:t>
            </a:r>
          </a:p>
          <a:p>
            <a:r>
              <a:rPr lang="en-US" sz="1400" dirty="0">
                <a:latin typeface="Arial" panose="020B0604020202020204" pitchFamily="34" charset="0"/>
                <a:cs typeface="Arial" panose="020B0604020202020204" pitchFamily="34" charset="0"/>
              </a:rPr>
              <a:t>Center on Family Homelessness.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5603" y="1298600"/>
            <a:ext cx="3676860" cy="4046374"/>
          </a:xfrm>
          <a:prstGeom prst="rect">
            <a:avLst/>
          </a:prstGeom>
        </p:spPr>
      </p:pic>
    </p:spTree>
    <p:extLst>
      <p:ext uri="{BB962C8B-B14F-4D97-AF65-F5344CB8AC3E}">
        <p14:creationId xmlns:p14="http://schemas.microsoft.com/office/powerpoint/2010/main" val="491562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104" y="1457359"/>
            <a:ext cx="4920289" cy="3539430"/>
          </a:xfrm>
          <a:prstGeom prst="rect">
            <a:avLst/>
          </a:prstGeom>
        </p:spPr>
        <p:txBody>
          <a:bodyPr wrap="square">
            <a:spAutoFit/>
          </a:bodyPr>
          <a:lstStyle/>
          <a:p>
            <a:r>
              <a:rPr lang="en-US" sz="3200" dirty="0">
                <a:solidFill>
                  <a:srgbClr val="FFFFFF"/>
                </a:solidFill>
                <a:latin typeface="Arial" panose="020B0604020202020204" pitchFamily="34" charset="0"/>
                <a:cs typeface="Arial" panose="020B0604020202020204" pitchFamily="34" charset="0"/>
              </a:rPr>
              <a:t>The constant barrage</a:t>
            </a:r>
          </a:p>
          <a:p>
            <a:r>
              <a:rPr lang="en-US" sz="3200" dirty="0">
                <a:solidFill>
                  <a:srgbClr val="FFFFFF"/>
                </a:solidFill>
                <a:latin typeface="Arial" panose="020B0604020202020204" pitchFamily="34" charset="0"/>
                <a:cs typeface="Arial" panose="020B0604020202020204" pitchFamily="34" charset="0"/>
              </a:rPr>
              <a:t>of stressful and</a:t>
            </a:r>
          </a:p>
          <a:p>
            <a:r>
              <a:rPr lang="en-US" sz="3200" dirty="0">
                <a:solidFill>
                  <a:srgbClr val="FFFFFF"/>
                </a:solidFill>
                <a:latin typeface="Arial" panose="020B0604020202020204" pitchFamily="34" charset="0"/>
                <a:cs typeface="Arial" panose="020B0604020202020204" pitchFamily="34" charset="0"/>
              </a:rPr>
              <a:t>traumatic experiences</a:t>
            </a:r>
          </a:p>
          <a:p>
            <a:r>
              <a:rPr lang="en-US" sz="3200" dirty="0">
                <a:solidFill>
                  <a:srgbClr val="FFFFFF"/>
                </a:solidFill>
                <a:latin typeface="Arial" panose="020B0604020202020204" pitchFamily="34" charset="0"/>
                <a:cs typeface="Arial" panose="020B0604020202020204" pitchFamily="34" charset="0"/>
              </a:rPr>
              <a:t>has profound effects</a:t>
            </a:r>
          </a:p>
          <a:p>
            <a:r>
              <a:rPr lang="en-US" sz="3200" dirty="0">
                <a:solidFill>
                  <a:srgbClr val="FFFFFF"/>
                </a:solidFill>
                <a:latin typeface="Arial" panose="020B0604020202020204" pitchFamily="34" charset="0"/>
                <a:cs typeface="Arial" panose="020B0604020202020204" pitchFamily="34" charset="0"/>
              </a:rPr>
              <a:t>on children’s</a:t>
            </a:r>
          </a:p>
          <a:p>
            <a:r>
              <a:rPr lang="en-US" sz="3200" dirty="0">
                <a:solidFill>
                  <a:srgbClr val="FFFFFF"/>
                </a:solidFill>
                <a:latin typeface="Arial" panose="020B0604020202020204" pitchFamily="34" charset="0"/>
                <a:cs typeface="Arial" panose="020B0604020202020204" pitchFamily="34" charset="0"/>
              </a:rPr>
              <a:t>development and</a:t>
            </a:r>
          </a:p>
          <a:p>
            <a:r>
              <a:rPr lang="en-US" sz="3200" dirty="0">
                <a:solidFill>
                  <a:srgbClr val="FFFFFF"/>
                </a:solidFill>
                <a:latin typeface="Arial" panose="020B0604020202020204" pitchFamily="34" charset="0"/>
                <a:cs typeface="Arial" panose="020B0604020202020204" pitchFamily="34" charset="0"/>
              </a:rPr>
              <a:t>ability to learn.</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513" y="1457359"/>
            <a:ext cx="4969861" cy="3725375"/>
          </a:xfrm>
          <a:prstGeom prst="rect">
            <a:avLst/>
          </a:prstGeom>
        </p:spPr>
      </p:pic>
    </p:spTree>
    <p:extLst>
      <p:ext uri="{BB962C8B-B14F-4D97-AF65-F5344CB8AC3E}">
        <p14:creationId xmlns:p14="http://schemas.microsoft.com/office/powerpoint/2010/main" val="2034669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7970" y="3407621"/>
            <a:ext cx="6096000" cy="369332"/>
          </a:xfrm>
          <a:prstGeom prst="rect">
            <a:avLst/>
          </a:prstGeom>
        </p:spPr>
        <p:txBody>
          <a:bodyPr>
            <a:spAutoFit/>
          </a:bodyPr>
          <a:lstStyle/>
          <a:p>
            <a:r>
              <a:rPr lang="en-US" dirty="0">
                <a:solidFill>
                  <a:srgbClr val="FFFFFF"/>
                </a:solidFill>
                <a:latin typeface="ArialMT"/>
              </a:rPr>
              <a:t>• </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585055" y="1302353"/>
            <a:ext cx="4924791" cy="4154984"/>
          </a:xfrm>
          <a:prstGeom prst="rect">
            <a:avLst/>
          </a:prstGeom>
        </p:spPr>
        <p:txBody>
          <a:bodyPr wrap="square">
            <a:spAutoFit/>
          </a:bodyPr>
          <a:lstStyle/>
          <a:p>
            <a:r>
              <a:rPr lang="en-US" sz="2400" dirty="0">
                <a:solidFill>
                  <a:srgbClr val="FFFFFF"/>
                </a:solidFill>
                <a:latin typeface="Arial" panose="020B0604020202020204" pitchFamily="34" charset="0"/>
                <a:cs typeface="Arial" panose="020B0604020202020204" pitchFamily="34" charset="0"/>
              </a:rPr>
              <a:t>15</a:t>
            </a:r>
            <a:r>
              <a:rPr lang="en-US" sz="2400" dirty="0" smtClean="0">
                <a:solidFill>
                  <a:srgbClr val="FFFFFF"/>
                </a:solidFill>
                <a:latin typeface="Arial" panose="020B0604020202020204" pitchFamily="34" charset="0"/>
                <a:cs typeface="Arial" panose="020B0604020202020204" pitchFamily="34" charset="0"/>
              </a:rPr>
              <a:t>% of homeless children </a:t>
            </a:r>
            <a:r>
              <a:rPr lang="en-US" sz="2400" dirty="0">
                <a:solidFill>
                  <a:srgbClr val="FFFFFF"/>
                </a:solidFill>
                <a:latin typeface="Arial" panose="020B0604020202020204" pitchFamily="34" charset="0"/>
                <a:cs typeface="Arial" panose="020B0604020202020204" pitchFamily="34" charset="0"/>
              </a:rPr>
              <a:t>attend preschool vs. 51% of</a:t>
            </a:r>
          </a:p>
          <a:p>
            <a:r>
              <a:rPr lang="en-US" sz="2400" dirty="0">
                <a:solidFill>
                  <a:srgbClr val="FFFFFF"/>
                </a:solidFill>
                <a:latin typeface="Arial" panose="020B0604020202020204" pitchFamily="34" charset="0"/>
                <a:cs typeface="Arial" panose="020B0604020202020204" pitchFamily="34" charset="0"/>
              </a:rPr>
              <a:t>housed low-income </a:t>
            </a:r>
            <a:r>
              <a:rPr lang="en-US" sz="2400" dirty="0" smtClean="0">
                <a:solidFill>
                  <a:srgbClr val="FFFFFF"/>
                </a:solidFill>
                <a:latin typeface="Arial" panose="020B0604020202020204" pitchFamily="34" charset="0"/>
                <a:cs typeface="Arial" panose="020B0604020202020204" pitchFamily="34" charset="0"/>
              </a:rPr>
              <a:t>kids.</a:t>
            </a:r>
          </a:p>
          <a:p>
            <a:endParaRPr lang="en-US" sz="2400" dirty="0">
              <a:solidFill>
                <a:srgbClr val="FFFFFF"/>
              </a:solidFill>
              <a:latin typeface="Arial" panose="020B0604020202020204" pitchFamily="34" charset="0"/>
              <a:cs typeface="Arial" panose="020B0604020202020204" pitchFamily="34" charset="0"/>
            </a:endParaRPr>
          </a:p>
          <a:p>
            <a:endParaRPr lang="en-US" sz="2400" dirty="0" smtClean="0">
              <a:solidFill>
                <a:srgbClr val="FFFFFF"/>
              </a:solidFill>
              <a:latin typeface="Arial" panose="020B0604020202020204" pitchFamily="34" charset="0"/>
              <a:cs typeface="Arial" panose="020B0604020202020204" pitchFamily="34" charset="0"/>
            </a:endParaRPr>
          </a:p>
          <a:p>
            <a:r>
              <a:rPr lang="en-US" sz="2400" dirty="0" smtClean="0">
                <a:solidFill>
                  <a:srgbClr val="FFFFFF"/>
                </a:solidFill>
                <a:latin typeface="Arial" panose="020B0604020202020204" pitchFamily="34" charset="0"/>
                <a:cs typeface="Arial" panose="020B0604020202020204" pitchFamily="34" charset="0"/>
              </a:rPr>
              <a:t>Four </a:t>
            </a:r>
            <a:r>
              <a:rPr lang="en-US" sz="2400" dirty="0">
                <a:solidFill>
                  <a:srgbClr val="FFFFFF"/>
                </a:solidFill>
                <a:latin typeface="Arial" panose="020B0604020202020204" pitchFamily="34" charset="0"/>
                <a:cs typeface="Arial" panose="020B0604020202020204" pitchFamily="34" charset="0"/>
              </a:rPr>
              <a:t>times more likely to show</a:t>
            </a:r>
          </a:p>
          <a:p>
            <a:r>
              <a:rPr lang="en-US" sz="2400" dirty="0">
                <a:solidFill>
                  <a:srgbClr val="FFFFFF"/>
                </a:solidFill>
                <a:latin typeface="Arial" panose="020B0604020202020204" pitchFamily="34" charset="0"/>
                <a:cs typeface="Arial" panose="020B0604020202020204" pitchFamily="34" charset="0"/>
              </a:rPr>
              <a:t>delayed </a:t>
            </a:r>
            <a:r>
              <a:rPr lang="en-US" sz="2400" dirty="0" smtClean="0">
                <a:solidFill>
                  <a:srgbClr val="FFFFFF"/>
                </a:solidFill>
                <a:latin typeface="Arial" panose="020B0604020202020204" pitchFamily="34" charset="0"/>
                <a:cs typeface="Arial" panose="020B0604020202020204" pitchFamily="34" charset="0"/>
              </a:rPr>
              <a:t>development.</a:t>
            </a:r>
          </a:p>
          <a:p>
            <a:endParaRPr lang="en-US" sz="2400" dirty="0">
              <a:solidFill>
                <a:srgbClr val="FFFFFF"/>
              </a:solidFill>
              <a:latin typeface="Arial" panose="020B0604020202020204" pitchFamily="34" charset="0"/>
              <a:cs typeface="Arial" panose="020B0604020202020204" pitchFamily="34" charset="0"/>
            </a:endParaRPr>
          </a:p>
          <a:p>
            <a:endParaRPr lang="en-US" sz="2400" dirty="0" smtClean="0">
              <a:solidFill>
                <a:srgbClr val="FFFFFF"/>
              </a:solidFill>
              <a:latin typeface="Arial" panose="020B0604020202020204" pitchFamily="34" charset="0"/>
              <a:cs typeface="Arial" panose="020B0604020202020204" pitchFamily="34" charset="0"/>
            </a:endParaRPr>
          </a:p>
          <a:p>
            <a:r>
              <a:rPr lang="en-US" sz="2400" dirty="0" smtClean="0">
                <a:solidFill>
                  <a:srgbClr val="FFFFFF"/>
                </a:solidFill>
                <a:latin typeface="Arial" panose="020B0604020202020204" pitchFamily="34" charset="0"/>
                <a:cs typeface="Arial" panose="020B0604020202020204" pitchFamily="34" charset="0"/>
              </a:rPr>
              <a:t>Twice </a:t>
            </a:r>
            <a:r>
              <a:rPr lang="en-US" sz="2400" dirty="0">
                <a:solidFill>
                  <a:srgbClr val="FFFFFF"/>
                </a:solidFill>
                <a:latin typeface="Arial" panose="020B0604020202020204" pitchFamily="34" charset="0"/>
                <a:cs typeface="Arial" panose="020B0604020202020204" pitchFamily="34" charset="0"/>
              </a:rPr>
              <a:t>the rate of learning</a:t>
            </a:r>
          </a:p>
          <a:p>
            <a:r>
              <a:rPr lang="en-US" sz="2400" dirty="0">
                <a:solidFill>
                  <a:srgbClr val="FFFFFF"/>
                </a:solidFill>
                <a:latin typeface="Arial" panose="020B0604020202020204" pitchFamily="34" charset="0"/>
                <a:cs typeface="Arial" panose="020B0604020202020204" pitchFamily="34" charset="0"/>
              </a:rPr>
              <a:t>disabilities</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556" y="1585835"/>
            <a:ext cx="5751456" cy="3830225"/>
          </a:xfrm>
          <a:prstGeom prst="rect">
            <a:avLst/>
          </a:prstGeom>
        </p:spPr>
      </p:pic>
    </p:spTree>
    <p:extLst>
      <p:ext uri="{BB962C8B-B14F-4D97-AF65-F5344CB8AC3E}">
        <p14:creationId xmlns:p14="http://schemas.microsoft.com/office/powerpoint/2010/main" val="1940540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984" y="1030782"/>
            <a:ext cx="6236677" cy="3970318"/>
          </a:xfrm>
          <a:prstGeom prst="rect">
            <a:avLst/>
          </a:prstGeom>
        </p:spPr>
        <p:txBody>
          <a:bodyPr wrap="square">
            <a:spAutoFit/>
          </a:bodyPr>
          <a:lstStyle/>
          <a:p>
            <a:r>
              <a:rPr lang="en-US" sz="2800" dirty="0">
                <a:solidFill>
                  <a:srgbClr val="FFFFFF"/>
                </a:solidFill>
                <a:latin typeface="Arial" panose="020B0604020202020204" pitchFamily="34" charset="0"/>
                <a:cs typeface="Arial" panose="020B0604020202020204" pitchFamily="34" charset="0"/>
              </a:rPr>
              <a:t>16% </a:t>
            </a:r>
            <a:r>
              <a:rPr lang="en-US" sz="2800" dirty="0" smtClean="0">
                <a:solidFill>
                  <a:srgbClr val="FFFFFF"/>
                </a:solidFill>
                <a:latin typeface="Arial" panose="020B0604020202020204" pitchFamily="34" charset="0"/>
                <a:cs typeface="Arial" panose="020B0604020202020204" pitchFamily="34" charset="0"/>
              </a:rPr>
              <a:t>are less </a:t>
            </a:r>
            <a:r>
              <a:rPr lang="en-US" sz="2800" dirty="0">
                <a:solidFill>
                  <a:srgbClr val="FFFFFF"/>
                </a:solidFill>
                <a:latin typeface="Arial" panose="020B0604020202020204" pitchFamily="34" charset="0"/>
                <a:cs typeface="Arial" panose="020B0604020202020204" pitchFamily="34" charset="0"/>
              </a:rPr>
              <a:t>proficient at</a:t>
            </a:r>
          </a:p>
          <a:p>
            <a:r>
              <a:rPr lang="en-US" sz="2800" dirty="0">
                <a:solidFill>
                  <a:srgbClr val="FFFFFF"/>
                </a:solidFill>
                <a:latin typeface="Arial" panose="020B0604020202020204" pitchFamily="34" charset="0"/>
                <a:cs typeface="Arial" panose="020B0604020202020204" pitchFamily="34" charset="0"/>
              </a:rPr>
              <a:t>reading and math than their peers</a:t>
            </a:r>
            <a:r>
              <a:rPr lang="en-US" sz="2800" dirty="0" smtClean="0">
                <a:solidFill>
                  <a:srgbClr val="FFFFFF"/>
                </a:solidFill>
                <a:latin typeface="Arial" panose="020B0604020202020204" pitchFamily="34" charset="0"/>
                <a:cs typeface="Arial" panose="020B0604020202020204" pitchFamily="34" charset="0"/>
              </a:rPr>
              <a:t>.</a:t>
            </a:r>
          </a:p>
          <a:p>
            <a:endParaRPr lang="en-US" sz="2800" dirty="0">
              <a:solidFill>
                <a:srgbClr val="FFFFFF"/>
              </a:solidFill>
              <a:latin typeface="Arial" panose="020B0604020202020204" pitchFamily="34" charset="0"/>
              <a:cs typeface="Arial" panose="020B0604020202020204" pitchFamily="34" charset="0"/>
            </a:endParaRPr>
          </a:p>
          <a:p>
            <a:r>
              <a:rPr lang="en-US" sz="2800" dirty="0">
                <a:solidFill>
                  <a:srgbClr val="6DD0F7"/>
                </a:solidFill>
                <a:latin typeface="Arial" panose="020B0604020202020204" pitchFamily="34" charset="0"/>
                <a:cs typeface="Arial" panose="020B0604020202020204" pitchFamily="34" charset="0"/>
              </a:rPr>
              <a:t>Fewer than 25% graduate from</a:t>
            </a:r>
          </a:p>
          <a:p>
            <a:r>
              <a:rPr lang="en-US" sz="2800" dirty="0">
                <a:solidFill>
                  <a:srgbClr val="6DD0F7"/>
                </a:solidFill>
                <a:latin typeface="Arial" panose="020B0604020202020204" pitchFamily="34" charset="0"/>
                <a:cs typeface="Arial" panose="020B0604020202020204" pitchFamily="34" charset="0"/>
              </a:rPr>
              <a:t>high </a:t>
            </a:r>
            <a:r>
              <a:rPr lang="en-US" sz="2800" dirty="0" smtClean="0">
                <a:solidFill>
                  <a:srgbClr val="6DD0F7"/>
                </a:solidFill>
                <a:latin typeface="Arial" panose="020B0604020202020204" pitchFamily="34" charset="0"/>
                <a:cs typeface="Arial" panose="020B0604020202020204" pitchFamily="34" charset="0"/>
              </a:rPr>
              <a:t>school</a:t>
            </a:r>
          </a:p>
          <a:p>
            <a:endParaRPr lang="en-US" sz="2800" dirty="0">
              <a:solidFill>
                <a:srgbClr val="6DD0F7"/>
              </a:solidFill>
              <a:latin typeface="Arial" panose="020B0604020202020204" pitchFamily="34" charset="0"/>
              <a:cs typeface="Arial" panose="020B0604020202020204" pitchFamily="34" charset="0"/>
            </a:endParaRPr>
          </a:p>
          <a:p>
            <a:r>
              <a:rPr lang="en-US" sz="2800" dirty="0">
                <a:solidFill>
                  <a:srgbClr val="6DD0F7"/>
                </a:solidFill>
                <a:latin typeface="Arial" panose="020B0604020202020204" pitchFamily="34" charset="0"/>
                <a:cs typeface="Arial" panose="020B0604020202020204" pitchFamily="34" charset="0"/>
              </a:rPr>
              <a:t>Over 50% perform below grade level.</a:t>
            </a:r>
          </a:p>
          <a:p>
            <a:endParaRPr lang="en-US" sz="2800" dirty="0" smtClean="0">
              <a:solidFill>
                <a:srgbClr val="FFFFFF"/>
              </a:solidFill>
              <a:latin typeface="Arial" panose="020B0604020202020204" pitchFamily="34" charset="0"/>
              <a:cs typeface="Arial" panose="020B0604020202020204" pitchFamily="34" charset="0"/>
            </a:endParaRPr>
          </a:p>
          <a:p>
            <a:r>
              <a:rPr lang="en-US" sz="2800" dirty="0" smtClean="0">
                <a:solidFill>
                  <a:srgbClr val="FFFFFF"/>
                </a:solidFill>
                <a:latin typeface="Arial" panose="020B0604020202020204" pitchFamily="34" charset="0"/>
                <a:cs typeface="Arial" panose="020B0604020202020204" pitchFamily="34" charset="0"/>
              </a:rPr>
              <a:t>36</a:t>
            </a:r>
            <a:r>
              <a:rPr lang="en-US" sz="2800" dirty="0">
                <a:solidFill>
                  <a:srgbClr val="FFFFFF"/>
                </a:solidFill>
                <a:latin typeface="Arial" panose="020B0604020202020204" pitchFamily="34" charset="0"/>
                <a:cs typeface="Arial" panose="020B0604020202020204" pitchFamily="34" charset="0"/>
              </a:rPr>
              <a:t>% repeat a grade</a:t>
            </a:r>
            <a:r>
              <a:rPr lang="en-US" sz="2800" dirty="0" smtClean="0">
                <a:solidFill>
                  <a:srgbClr val="FFFFFF"/>
                </a:solidFill>
                <a:latin typeface="Arial" panose="020B0604020202020204" pitchFamily="34" charset="0"/>
                <a:cs typeface="Arial" panose="020B0604020202020204" pitchFamily="34" charset="0"/>
              </a:rPr>
              <a:t>.</a:t>
            </a:r>
            <a:endParaRPr lang="en-US" sz="2800" dirty="0">
              <a:solidFill>
                <a:srgbClr val="FFFFFF"/>
              </a:solidFill>
              <a:latin typeface="Arial" panose="020B0604020202020204" pitchFamily="34" charset="0"/>
              <a:cs typeface="Arial" panose="020B0604020202020204" pitchFamily="34" charset="0"/>
            </a:endParaRPr>
          </a:p>
        </p:txBody>
      </p:sp>
      <p:sp>
        <p:nvSpPr>
          <p:cNvPr id="3" name="TextBox 2"/>
          <p:cNvSpPr txBox="1"/>
          <p:nvPr/>
        </p:nvSpPr>
        <p:spPr>
          <a:xfrm>
            <a:off x="808892" y="6084278"/>
            <a:ext cx="8276492" cy="400110"/>
          </a:xfrm>
          <a:prstGeom prst="rect">
            <a:avLst/>
          </a:prstGeom>
          <a:noFill/>
        </p:spPr>
        <p:txBody>
          <a:bodyPr wrap="square" rtlCol="0">
            <a:spAutoFit/>
          </a:bodyPr>
          <a:lstStyle/>
          <a:p>
            <a:r>
              <a:rPr lang="en-US" sz="1000" i="1" dirty="0">
                <a:solidFill>
                  <a:srgbClr val="ADD473"/>
                </a:solidFill>
                <a:latin typeface="Arial-ItalicMT"/>
              </a:rPr>
              <a:t>America’s Youngest </a:t>
            </a:r>
            <a:r>
              <a:rPr lang="en-US" sz="1000" i="1" dirty="0"/>
              <a:t>Outcasts: State Report Card on Child Homelessness</a:t>
            </a:r>
            <a:r>
              <a:rPr lang="en-US" sz="1000" dirty="0"/>
              <a:t>. (2009). Newton, MA: The National</a:t>
            </a:r>
          </a:p>
          <a:p>
            <a:r>
              <a:rPr lang="en-US" sz="1000" dirty="0"/>
              <a:t>Center on Family Homelessness.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446" y="1444482"/>
            <a:ext cx="4246684" cy="3353791"/>
          </a:xfrm>
          <a:prstGeom prst="rect">
            <a:avLst/>
          </a:prstGeom>
        </p:spPr>
      </p:pic>
    </p:spTree>
    <p:extLst>
      <p:ext uri="{BB962C8B-B14F-4D97-AF65-F5344CB8AC3E}">
        <p14:creationId xmlns:p14="http://schemas.microsoft.com/office/powerpoint/2010/main" val="958177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8448" y="1683283"/>
            <a:ext cx="6687544" cy="4893647"/>
          </a:xfrm>
          <a:prstGeom prst="rect">
            <a:avLst/>
          </a:prstGeom>
        </p:spPr>
        <p:txBody>
          <a:bodyPr wrap="square">
            <a:spAutoFit/>
          </a:bodyPr>
          <a:lstStyle/>
          <a:p>
            <a:pPr marL="457200" indent="-457200">
              <a:buFont typeface="Arial" panose="020B0604020202020204" pitchFamily="34" charset="0"/>
              <a:buChar char="•"/>
            </a:pPr>
            <a:r>
              <a:rPr lang="en-US" sz="2600" dirty="0">
                <a:solidFill>
                  <a:srgbClr val="FFFFFF"/>
                </a:solidFill>
                <a:latin typeface="Arial" panose="020B0604020202020204" pitchFamily="34" charset="0"/>
                <a:cs typeface="Arial" panose="020B0604020202020204" pitchFamily="34" charset="0"/>
              </a:rPr>
              <a:t>Foster control, choice, and </a:t>
            </a:r>
            <a:r>
              <a:rPr lang="en-US" sz="2600" dirty="0" smtClean="0">
                <a:solidFill>
                  <a:srgbClr val="FFFFFF"/>
                </a:solidFill>
                <a:latin typeface="Arial" panose="020B0604020202020204" pitchFamily="34" charset="0"/>
                <a:cs typeface="Arial" panose="020B0604020202020204" pitchFamily="34" charset="0"/>
              </a:rPr>
              <a:t>autonomy</a:t>
            </a:r>
          </a:p>
          <a:p>
            <a:pPr marL="457200" indent="-457200">
              <a:buFont typeface="Arial" panose="020B0604020202020204" pitchFamily="34" charset="0"/>
              <a:buChar char="•"/>
            </a:pPr>
            <a:endParaRPr lang="en-US" sz="2600" dirty="0" smtClean="0">
              <a:solidFill>
                <a:srgbClr val="FFFFFF"/>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smtClean="0">
                <a:solidFill>
                  <a:srgbClr val="FFFFFF"/>
                </a:solidFill>
                <a:latin typeface="Arial" panose="020B0604020202020204" pitchFamily="34" charset="0"/>
                <a:cs typeface="Arial" panose="020B0604020202020204" pitchFamily="34" charset="0"/>
              </a:rPr>
              <a:t>Educate </a:t>
            </a:r>
            <a:r>
              <a:rPr lang="en-US" sz="2600" dirty="0">
                <a:solidFill>
                  <a:srgbClr val="FFFFFF"/>
                </a:solidFill>
                <a:latin typeface="Arial" panose="020B0604020202020204" pitchFamily="34" charset="0"/>
                <a:cs typeface="Arial" panose="020B0604020202020204" pitchFamily="34" charset="0"/>
              </a:rPr>
              <a:t>parents and staff about child development and the impact </a:t>
            </a:r>
            <a:r>
              <a:rPr lang="en-US" sz="2600" dirty="0" smtClean="0">
                <a:solidFill>
                  <a:srgbClr val="FFFFFF"/>
                </a:solidFill>
                <a:latin typeface="Arial" panose="020B0604020202020204" pitchFamily="34" charset="0"/>
                <a:cs typeface="Arial" panose="020B0604020202020204" pitchFamily="34" charset="0"/>
              </a:rPr>
              <a:t>of stress </a:t>
            </a:r>
            <a:r>
              <a:rPr lang="en-US" sz="2600" dirty="0">
                <a:solidFill>
                  <a:srgbClr val="FFFFFF"/>
                </a:solidFill>
                <a:latin typeface="Arial" panose="020B0604020202020204" pitchFamily="34" charset="0"/>
                <a:cs typeface="Arial" panose="020B0604020202020204" pitchFamily="34" charset="0"/>
              </a:rPr>
              <a:t>on </a:t>
            </a:r>
            <a:r>
              <a:rPr lang="en-US" sz="2600" dirty="0" smtClean="0">
                <a:solidFill>
                  <a:srgbClr val="FFFFFF"/>
                </a:solidFill>
                <a:latin typeface="Arial" panose="020B0604020202020204" pitchFamily="34" charset="0"/>
                <a:cs typeface="Arial" panose="020B0604020202020204" pitchFamily="34" charset="0"/>
              </a:rPr>
              <a:t>children</a:t>
            </a:r>
          </a:p>
          <a:p>
            <a:pPr marL="457200" indent="-457200">
              <a:buFont typeface="Arial" panose="020B0604020202020204" pitchFamily="34" charset="0"/>
              <a:buChar char="•"/>
            </a:pPr>
            <a:endParaRPr lang="en-US" sz="2600" dirty="0" smtClean="0">
              <a:solidFill>
                <a:srgbClr val="FFFFFF"/>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smtClean="0">
                <a:solidFill>
                  <a:srgbClr val="FFFFFF"/>
                </a:solidFill>
                <a:latin typeface="Arial" panose="020B0604020202020204" pitchFamily="34" charset="0"/>
                <a:cs typeface="Arial" panose="020B0604020202020204" pitchFamily="34" charset="0"/>
              </a:rPr>
              <a:t>Model </a:t>
            </a:r>
            <a:r>
              <a:rPr lang="en-US" sz="2600" dirty="0">
                <a:solidFill>
                  <a:srgbClr val="FFFFFF"/>
                </a:solidFill>
                <a:latin typeface="Arial" panose="020B0604020202020204" pitchFamily="34" charset="0"/>
                <a:cs typeface="Arial" panose="020B0604020202020204" pitchFamily="34" charset="0"/>
              </a:rPr>
              <a:t>healthy </a:t>
            </a:r>
            <a:r>
              <a:rPr lang="en-US" sz="2600" dirty="0" smtClean="0">
                <a:solidFill>
                  <a:srgbClr val="FFFFFF"/>
                </a:solidFill>
                <a:latin typeface="Arial" panose="020B0604020202020204" pitchFamily="34" charset="0"/>
                <a:cs typeface="Arial" panose="020B0604020202020204" pitchFamily="34" charset="0"/>
              </a:rPr>
              <a:t>interactions</a:t>
            </a:r>
          </a:p>
          <a:p>
            <a:pPr marL="457200" indent="-457200">
              <a:buFont typeface="Arial" panose="020B0604020202020204" pitchFamily="34" charset="0"/>
              <a:buChar char="•"/>
            </a:pPr>
            <a:endParaRPr lang="en-US" sz="2600" dirty="0" smtClean="0">
              <a:solidFill>
                <a:srgbClr val="FFFFFF"/>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smtClean="0">
                <a:solidFill>
                  <a:srgbClr val="FFFFFF"/>
                </a:solidFill>
                <a:latin typeface="Arial" panose="020B0604020202020204" pitchFamily="34" charset="0"/>
                <a:cs typeface="Arial" panose="020B0604020202020204" pitchFamily="34" charset="0"/>
              </a:rPr>
              <a:t>Create </a:t>
            </a:r>
            <a:r>
              <a:rPr lang="en-US" sz="2600" dirty="0">
                <a:solidFill>
                  <a:srgbClr val="FFFFFF"/>
                </a:solidFill>
                <a:latin typeface="Arial" panose="020B0604020202020204" pitchFamily="34" charset="0"/>
                <a:cs typeface="Arial" panose="020B0604020202020204" pitchFamily="34" charset="0"/>
              </a:rPr>
              <a:t>opportunities to build the parent-child </a:t>
            </a:r>
            <a:r>
              <a:rPr lang="en-US" sz="2600" dirty="0" smtClean="0">
                <a:solidFill>
                  <a:srgbClr val="FFFFFF"/>
                </a:solidFill>
                <a:latin typeface="Arial" panose="020B0604020202020204" pitchFamily="34" charset="0"/>
                <a:cs typeface="Arial" panose="020B0604020202020204" pitchFamily="34" charset="0"/>
              </a:rPr>
              <a:t>relationship</a:t>
            </a:r>
          </a:p>
          <a:p>
            <a:pPr marL="457200" indent="-457200">
              <a:buFont typeface="Arial" panose="020B0604020202020204" pitchFamily="34" charset="0"/>
              <a:buChar char="•"/>
            </a:pPr>
            <a:endParaRPr lang="en-US" sz="2600" dirty="0" smtClean="0">
              <a:solidFill>
                <a:srgbClr val="FFFFFF"/>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smtClean="0">
                <a:solidFill>
                  <a:srgbClr val="FFFFFF"/>
                </a:solidFill>
                <a:latin typeface="Arial" panose="020B0604020202020204" pitchFamily="34" charset="0"/>
                <a:cs typeface="Arial" panose="020B0604020202020204" pitchFamily="34" charset="0"/>
              </a:rPr>
              <a:t>Care </a:t>
            </a:r>
            <a:r>
              <a:rPr lang="en-US" sz="2600" dirty="0">
                <a:solidFill>
                  <a:srgbClr val="FFFFFF"/>
                </a:solidFill>
                <a:latin typeface="Arial" panose="020B0604020202020204" pitchFamily="34" charset="0"/>
                <a:cs typeface="Arial" panose="020B0604020202020204" pitchFamily="34" charset="0"/>
              </a:rPr>
              <a:t>for the caregiver</a:t>
            </a:r>
            <a:endParaRPr lang="en-US" sz="2600" dirty="0">
              <a:latin typeface="Arial" panose="020B0604020202020204" pitchFamily="34" charset="0"/>
              <a:cs typeface="Arial" panose="020B0604020202020204" pitchFamily="34" charset="0"/>
            </a:endParaRPr>
          </a:p>
        </p:txBody>
      </p:sp>
      <p:sp>
        <p:nvSpPr>
          <p:cNvPr id="3" name="TextBox 2"/>
          <p:cNvSpPr txBox="1"/>
          <p:nvPr/>
        </p:nvSpPr>
        <p:spPr>
          <a:xfrm>
            <a:off x="3408600" y="394708"/>
            <a:ext cx="4607169"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Strategies</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891" y="2348479"/>
            <a:ext cx="3976846" cy="3563254"/>
          </a:xfrm>
          <a:prstGeom prst="rect">
            <a:avLst/>
          </a:prstGeom>
        </p:spPr>
      </p:pic>
    </p:spTree>
    <p:extLst>
      <p:ext uri="{BB962C8B-B14F-4D97-AF65-F5344CB8AC3E}">
        <p14:creationId xmlns:p14="http://schemas.microsoft.com/office/powerpoint/2010/main" val="1918433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600" y="1764213"/>
            <a:ext cx="6096000" cy="3539430"/>
          </a:xfrm>
          <a:prstGeom prst="rect">
            <a:avLst/>
          </a:prstGeom>
        </p:spPr>
        <p:txBody>
          <a:bodyPr>
            <a:spAutoFit/>
          </a:bodyPr>
          <a:lstStyle/>
          <a:p>
            <a:pPr marL="342900" indent="-342900">
              <a:buFont typeface="Arial" panose="020B0604020202020204" pitchFamily="34" charset="0"/>
              <a:buChar char="•"/>
            </a:pPr>
            <a:r>
              <a:rPr lang="en-US" sz="2800" dirty="0">
                <a:solidFill>
                  <a:srgbClr val="FFFFFF"/>
                </a:solidFill>
                <a:latin typeface="Arial" panose="020B0604020202020204" pitchFamily="34" charset="0"/>
                <a:cs typeface="Arial" panose="020B0604020202020204" pitchFamily="34" charset="0"/>
              </a:rPr>
              <a:t>Include resilience concepts into your approach </a:t>
            </a:r>
            <a:r>
              <a:rPr lang="en-US" sz="2800" dirty="0" smtClean="0">
                <a:solidFill>
                  <a:srgbClr val="FFFFFF"/>
                </a:solidFill>
                <a:latin typeface="Arial" panose="020B0604020202020204" pitchFamily="34" charset="0"/>
                <a:cs typeface="Arial" panose="020B0604020202020204" pitchFamily="34" charset="0"/>
              </a:rPr>
              <a:t>to working </a:t>
            </a:r>
            <a:r>
              <a:rPr lang="en-US" sz="2800" dirty="0">
                <a:solidFill>
                  <a:srgbClr val="FFFFFF"/>
                </a:solidFill>
                <a:latin typeface="Arial" panose="020B0604020202020204" pitchFamily="34" charset="0"/>
                <a:cs typeface="Arial" panose="020B0604020202020204" pitchFamily="34" charset="0"/>
              </a:rPr>
              <a:t>with children and </a:t>
            </a:r>
            <a:r>
              <a:rPr lang="en-US" sz="2800" dirty="0" smtClean="0">
                <a:solidFill>
                  <a:srgbClr val="FFFFFF"/>
                </a:solidFill>
                <a:latin typeface="Arial" panose="020B0604020202020204" pitchFamily="34" charset="0"/>
                <a:cs typeface="Arial" panose="020B0604020202020204" pitchFamily="34" charset="0"/>
              </a:rPr>
              <a:t>families</a:t>
            </a:r>
          </a:p>
          <a:p>
            <a:pPr marL="342900" indent="-342900">
              <a:buFont typeface="Arial" panose="020B0604020202020204" pitchFamily="34" charset="0"/>
              <a:buChar char="•"/>
            </a:pPr>
            <a:endParaRPr lang="en-US" sz="2800" dirty="0" smtClean="0">
              <a:solidFill>
                <a:srgbClr val="FFFFF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smtClean="0">
                <a:solidFill>
                  <a:srgbClr val="FFFFFF"/>
                </a:solidFill>
                <a:latin typeface="Arial" panose="020B0604020202020204" pitchFamily="34" charset="0"/>
                <a:cs typeface="Arial" panose="020B0604020202020204" pitchFamily="34" charset="0"/>
              </a:rPr>
              <a:t>Include </a:t>
            </a:r>
            <a:r>
              <a:rPr lang="en-US" sz="2800" dirty="0">
                <a:solidFill>
                  <a:srgbClr val="FFFFFF"/>
                </a:solidFill>
                <a:latin typeface="Arial" panose="020B0604020202020204" pitchFamily="34" charset="0"/>
                <a:cs typeface="Arial" panose="020B0604020202020204" pitchFamily="34" charset="0"/>
              </a:rPr>
              <a:t>resilience concepts into </a:t>
            </a:r>
            <a:r>
              <a:rPr lang="en-US" sz="2800" dirty="0" smtClean="0">
                <a:solidFill>
                  <a:srgbClr val="FFFFFF"/>
                </a:solidFill>
                <a:latin typeface="Arial" panose="020B0604020202020204" pitchFamily="34" charset="0"/>
                <a:cs typeface="Arial" panose="020B0604020202020204" pitchFamily="34" charset="0"/>
              </a:rPr>
              <a:t>program planning</a:t>
            </a:r>
          </a:p>
          <a:p>
            <a:pPr marL="342900" indent="-342900">
              <a:buFont typeface="Arial" panose="020B0604020202020204" pitchFamily="34" charset="0"/>
              <a:buChar char="•"/>
            </a:pPr>
            <a:endParaRPr lang="en-US" sz="2800" dirty="0" smtClean="0">
              <a:solidFill>
                <a:srgbClr val="FFFFF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smtClean="0">
                <a:solidFill>
                  <a:srgbClr val="FFFFFF"/>
                </a:solidFill>
                <a:latin typeface="Arial" panose="020B0604020202020204" pitchFamily="34" charset="0"/>
                <a:cs typeface="Arial" panose="020B0604020202020204" pitchFamily="34" charset="0"/>
              </a:rPr>
              <a:t>Learn more</a:t>
            </a:r>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720" y="1544516"/>
            <a:ext cx="5547742" cy="3508131"/>
          </a:xfrm>
          <a:prstGeom prst="rect">
            <a:avLst/>
          </a:prstGeom>
        </p:spPr>
      </p:pic>
      <p:sp>
        <p:nvSpPr>
          <p:cNvPr id="4" name="TextBox 3"/>
          <p:cNvSpPr txBox="1"/>
          <p:nvPr/>
        </p:nvSpPr>
        <p:spPr>
          <a:xfrm>
            <a:off x="3408600" y="394708"/>
            <a:ext cx="4607169"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Strategies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699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084" y="1032387"/>
            <a:ext cx="7624916" cy="4893647"/>
          </a:xfrm>
          <a:prstGeom prst="rect">
            <a:avLst/>
          </a:prstGeom>
        </p:spPr>
        <p:txBody>
          <a:bodyPr wrap="square">
            <a:spAutoFit/>
          </a:bodyPr>
          <a:lstStyle/>
          <a:p>
            <a:pPr algn="ctr"/>
            <a:r>
              <a:rPr lang="en-US" sz="2400" b="1" dirty="0">
                <a:solidFill>
                  <a:srgbClr val="6DD0F7"/>
                </a:solidFill>
                <a:latin typeface="Arial" panose="020B0604020202020204" pitchFamily="34" charset="0"/>
                <a:cs typeface="Arial" panose="020B0604020202020204" pitchFamily="34" charset="0"/>
              </a:rPr>
              <a:t>Individual and Parent-Child </a:t>
            </a:r>
            <a:r>
              <a:rPr lang="en-US" sz="2400" b="1" dirty="0" smtClean="0">
                <a:solidFill>
                  <a:srgbClr val="6DD0F7"/>
                </a:solidFill>
                <a:latin typeface="Arial" panose="020B0604020202020204" pitchFamily="34" charset="0"/>
                <a:cs typeface="Arial" panose="020B0604020202020204" pitchFamily="34" charset="0"/>
              </a:rPr>
              <a:t>Approaches</a:t>
            </a:r>
          </a:p>
          <a:p>
            <a:pPr algn="ctr"/>
            <a:endParaRPr lang="en-US" sz="2400" b="1" dirty="0">
              <a:solidFill>
                <a:srgbClr val="6DD0F7"/>
              </a:solidFill>
              <a:latin typeface="Arial" panose="020B0604020202020204" pitchFamily="34" charset="0"/>
              <a:cs typeface="Arial" panose="020B0604020202020204" pitchFamily="34" charset="0"/>
            </a:endParaRPr>
          </a:p>
          <a:p>
            <a:r>
              <a:rPr lang="en-US" sz="2400" dirty="0">
                <a:solidFill>
                  <a:srgbClr val="FFFFFF"/>
                </a:solidFill>
                <a:latin typeface="ArialMT"/>
              </a:rPr>
              <a:t>Trauma-specific therapies. To learn </a:t>
            </a:r>
            <a:r>
              <a:rPr lang="en-US" sz="2400" dirty="0" smtClean="0">
                <a:solidFill>
                  <a:srgbClr val="FFFFFF"/>
                </a:solidFill>
                <a:latin typeface="ArialMT"/>
              </a:rPr>
              <a:t>more: </a:t>
            </a:r>
            <a:r>
              <a:rPr lang="en-US" sz="2400" dirty="0" smtClean="0">
                <a:solidFill>
                  <a:srgbClr val="6DD0F7"/>
                </a:solidFill>
                <a:latin typeface="ArialMT"/>
                <a:hlinkClick r:id="rId2"/>
              </a:rPr>
              <a:t>www.nctsn.org</a:t>
            </a:r>
            <a:endParaRPr lang="en-US" sz="2400" dirty="0" smtClean="0">
              <a:solidFill>
                <a:srgbClr val="6DD0F7"/>
              </a:solidFill>
              <a:latin typeface="ArialMT"/>
            </a:endParaRPr>
          </a:p>
          <a:p>
            <a:endParaRPr lang="en-US" sz="2400" dirty="0">
              <a:solidFill>
                <a:srgbClr val="6DD0F7"/>
              </a:solidFill>
              <a:latin typeface="ArialMT"/>
            </a:endParaRPr>
          </a:p>
          <a:p>
            <a:r>
              <a:rPr lang="en-US" sz="2400" dirty="0">
                <a:solidFill>
                  <a:srgbClr val="FFFFFF"/>
                </a:solidFill>
                <a:latin typeface="ArialMT"/>
              </a:rPr>
              <a:t>Play therapy. To learn more: </a:t>
            </a:r>
            <a:r>
              <a:rPr lang="en-US" sz="2400" dirty="0" smtClean="0">
                <a:solidFill>
                  <a:srgbClr val="6DD0F7"/>
                </a:solidFill>
                <a:latin typeface="ArialMT"/>
                <a:hlinkClick r:id="rId3"/>
              </a:rPr>
              <a:t>www.a4pt.org</a:t>
            </a:r>
            <a:endParaRPr lang="en-US" sz="2400" dirty="0" smtClean="0">
              <a:solidFill>
                <a:srgbClr val="6DD0F7"/>
              </a:solidFill>
              <a:latin typeface="ArialMT"/>
            </a:endParaRPr>
          </a:p>
          <a:p>
            <a:endParaRPr lang="en-US" sz="2400" dirty="0">
              <a:solidFill>
                <a:srgbClr val="6DD0F7"/>
              </a:solidFill>
              <a:latin typeface="ArialMT"/>
            </a:endParaRPr>
          </a:p>
          <a:p>
            <a:r>
              <a:rPr lang="en-US" sz="2400" dirty="0">
                <a:solidFill>
                  <a:srgbClr val="FFFFFF"/>
                </a:solidFill>
                <a:latin typeface="ArialMT"/>
              </a:rPr>
              <a:t>Parent-Child Interaction Therapy (PCIT) is </a:t>
            </a:r>
            <a:r>
              <a:rPr lang="en-US" sz="2400" dirty="0" smtClean="0">
                <a:solidFill>
                  <a:srgbClr val="FFFFFF"/>
                </a:solidFill>
                <a:latin typeface="ArialMT"/>
              </a:rPr>
              <a:t>an empirically-supported treatment </a:t>
            </a:r>
            <a:r>
              <a:rPr lang="en-US" sz="2400" dirty="0">
                <a:solidFill>
                  <a:srgbClr val="FFFFFF"/>
                </a:solidFill>
                <a:latin typeface="ArialMT"/>
              </a:rPr>
              <a:t>for young children that places emphasis on improving </a:t>
            </a:r>
            <a:r>
              <a:rPr lang="en-US" sz="2400" dirty="0" smtClean="0">
                <a:solidFill>
                  <a:srgbClr val="FFFFFF"/>
                </a:solidFill>
                <a:latin typeface="ArialMT"/>
              </a:rPr>
              <a:t>the quality </a:t>
            </a:r>
            <a:r>
              <a:rPr lang="en-US" sz="2400" dirty="0">
                <a:solidFill>
                  <a:srgbClr val="FFFFFF"/>
                </a:solidFill>
                <a:latin typeface="ArialMT"/>
              </a:rPr>
              <a:t>of the parent-child relationship and changing </a:t>
            </a:r>
            <a:r>
              <a:rPr lang="en-US" sz="2400" dirty="0" smtClean="0">
                <a:solidFill>
                  <a:srgbClr val="FFFFFF"/>
                </a:solidFill>
                <a:latin typeface="ArialMT"/>
              </a:rPr>
              <a:t>parent-child interaction </a:t>
            </a:r>
            <a:r>
              <a:rPr lang="en-US" sz="2400" dirty="0">
                <a:solidFill>
                  <a:srgbClr val="FFFFFF"/>
                </a:solidFill>
                <a:latin typeface="ArialMT"/>
              </a:rPr>
              <a:t>patterns. To learn more: </a:t>
            </a:r>
            <a:r>
              <a:rPr lang="en-US" sz="2400" dirty="0">
                <a:solidFill>
                  <a:srgbClr val="6DD0F7"/>
                </a:solidFill>
                <a:latin typeface="ArialMT"/>
              </a:rPr>
              <a:t>http://pcit.phhp.ufl.edu</a:t>
            </a:r>
            <a:r>
              <a:rPr lang="en-US" sz="2400" dirty="0">
                <a:solidFill>
                  <a:srgbClr val="FFFFFF"/>
                </a:solidFill>
                <a:latin typeface="ArialMT"/>
              </a:rPr>
              <a:t>.</a:t>
            </a:r>
            <a:endParaRPr lang="en-US" sz="2400" dirty="0"/>
          </a:p>
        </p:txBody>
      </p:sp>
    </p:spTree>
    <p:extLst>
      <p:ext uri="{BB962C8B-B14F-4D97-AF65-F5344CB8AC3E}">
        <p14:creationId xmlns:p14="http://schemas.microsoft.com/office/powerpoint/2010/main" val="1314401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897" y="302358"/>
            <a:ext cx="10073147" cy="4431983"/>
          </a:xfrm>
          <a:prstGeom prst="rect">
            <a:avLst/>
          </a:prstGeom>
        </p:spPr>
        <p:txBody>
          <a:bodyPr wrap="square">
            <a:spAutoFit/>
          </a:bodyPr>
          <a:lstStyle/>
          <a:p>
            <a:pPr algn="ctr"/>
            <a:r>
              <a:rPr lang="en-US" sz="2400" b="1" dirty="0">
                <a:solidFill>
                  <a:srgbClr val="6DD0F7"/>
                </a:solidFill>
                <a:latin typeface="Arial-BoldMT"/>
              </a:rPr>
              <a:t>Group </a:t>
            </a:r>
            <a:r>
              <a:rPr lang="en-US" sz="2400" b="1" dirty="0" smtClean="0">
                <a:solidFill>
                  <a:srgbClr val="6DD0F7"/>
                </a:solidFill>
                <a:latin typeface="Arial-BoldMT"/>
              </a:rPr>
              <a:t>Approaches</a:t>
            </a:r>
          </a:p>
          <a:p>
            <a:pPr algn="ctr"/>
            <a:endParaRPr lang="en-US" sz="2400" b="1" dirty="0">
              <a:solidFill>
                <a:srgbClr val="6DD0F7"/>
              </a:solidFill>
              <a:latin typeface="Arial-BoldMT"/>
            </a:endParaRPr>
          </a:p>
          <a:p>
            <a:r>
              <a:rPr lang="en-US" b="1" dirty="0">
                <a:solidFill>
                  <a:srgbClr val="FFFFFF"/>
                </a:solidFill>
                <a:latin typeface="Arial-BoldMT"/>
              </a:rPr>
              <a:t>Strengthening Family Coping Resources </a:t>
            </a:r>
            <a:r>
              <a:rPr lang="en-US" dirty="0">
                <a:solidFill>
                  <a:srgbClr val="FFFFFF"/>
                </a:solidFill>
                <a:latin typeface="ArialMT"/>
              </a:rPr>
              <a:t>(SFCR) explores the role of constructive, </a:t>
            </a:r>
            <a:r>
              <a:rPr lang="en-US" dirty="0" smtClean="0">
                <a:solidFill>
                  <a:srgbClr val="FFFFFF"/>
                </a:solidFill>
                <a:latin typeface="ArialMT"/>
              </a:rPr>
              <a:t>naturally occurring </a:t>
            </a:r>
            <a:r>
              <a:rPr lang="en-US" dirty="0">
                <a:solidFill>
                  <a:srgbClr val="FFFFFF"/>
                </a:solidFill>
                <a:latin typeface="ArialMT"/>
              </a:rPr>
              <a:t>family rituals as a vehicle for strengthening a family’s protective functions and </a:t>
            </a:r>
            <a:r>
              <a:rPr lang="en-US" dirty="0" smtClean="0">
                <a:solidFill>
                  <a:srgbClr val="FFFFFF"/>
                </a:solidFill>
                <a:latin typeface="ArialMT"/>
              </a:rPr>
              <a:t>for accomplishing </a:t>
            </a:r>
            <a:r>
              <a:rPr lang="en-US" dirty="0">
                <a:solidFill>
                  <a:srgbClr val="FFFFFF"/>
                </a:solidFill>
                <a:latin typeface="ArialMT"/>
              </a:rPr>
              <a:t>many of the treatment objectives outlined in the family trauma treatment </a:t>
            </a:r>
            <a:r>
              <a:rPr lang="en-US" dirty="0" smtClean="0">
                <a:solidFill>
                  <a:srgbClr val="FFFFFF"/>
                </a:solidFill>
                <a:latin typeface="ArialMT"/>
              </a:rPr>
              <a:t>literature (Kiser</a:t>
            </a:r>
            <a:r>
              <a:rPr lang="en-US" dirty="0">
                <a:solidFill>
                  <a:srgbClr val="FFFFFF"/>
                </a:solidFill>
                <a:latin typeface="ArialMT"/>
              </a:rPr>
              <a:t>, L, 2008). SFCR uses family rituals, routines, and traditions to support family coping </a:t>
            </a:r>
            <a:r>
              <a:rPr lang="en-US" dirty="0" smtClean="0">
                <a:solidFill>
                  <a:srgbClr val="FFFFFF"/>
                </a:solidFill>
                <a:latin typeface="ArialMT"/>
              </a:rPr>
              <a:t>and posttraumatic </a:t>
            </a:r>
            <a:r>
              <a:rPr lang="en-US" dirty="0">
                <a:solidFill>
                  <a:srgbClr val="FFFFFF"/>
                </a:solidFill>
                <a:latin typeface="ArialMT"/>
              </a:rPr>
              <a:t>recovery and growth. To learn more: </a:t>
            </a:r>
            <a:r>
              <a:rPr lang="en-US" dirty="0">
                <a:solidFill>
                  <a:srgbClr val="6DD0F7"/>
                </a:solidFill>
                <a:latin typeface="ArialMT"/>
                <a:hlinkClick r:id="rId2"/>
              </a:rPr>
              <a:t>http://fittcenter.umaryland.edu/AboutUs.aspx</a:t>
            </a:r>
            <a:r>
              <a:rPr lang="en-US" dirty="0" smtClean="0">
                <a:solidFill>
                  <a:srgbClr val="FFFFFF"/>
                </a:solidFill>
                <a:latin typeface="ArialMT"/>
              </a:rPr>
              <a:t>.</a:t>
            </a:r>
          </a:p>
          <a:p>
            <a:endParaRPr lang="en-US" dirty="0">
              <a:solidFill>
                <a:srgbClr val="FFFFFF"/>
              </a:solidFill>
              <a:latin typeface="ArialMT"/>
            </a:endParaRPr>
          </a:p>
          <a:p>
            <a:r>
              <a:rPr lang="en-US" b="1" dirty="0">
                <a:solidFill>
                  <a:srgbClr val="FFFFFF"/>
                </a:solidFill>
                <a:latin typeface="Arial-BoldMT"/>
              </a:rPr>
              <a:t>PEACH </a:t>
            </a:r>
            <a:r>
              <a:rPr lang="en-US" dirty="0">
                <a:solidFill>
                  <a:srgbClr val="FFFFFF"/>
                </a:solidFill>
                <a:latin typeface="ArialMT"/>
              </a:rPr>
              <a:t>(Physical and Emotional Awareness for Children Who Are Homeless) is an </a:t>
            </a:r>
            <a:r>
              <a:rPr lang="en-US" dirty="0" smtClean="0">
                <a:solidFill>
                  <a:srgbClr val="FFFFFF"/>
                </a:solidFill>
                <a:latin typeface="ArialMT"/>
              </a:rPr>
              <a:t>innovative curriculum </a:t>
            </a:r>
            <a:r>
              <a:rPr lang="en-US" dirty="0">
                <a:solidFill>
                  <a:srgbClr val="FFFFFF"/>
                </a:solidFill>
                <a:latin typeface="ArialMT"/>
              </a:rPr>
              <a:t>that teaches young children about good nutrition, physical activity, and how to </a:t>
            </a:r>
            <a:r>
              <a:rPr lang="en-US" dirty="0" smtClean="0">
                <a:solidFill>
                  <a:srgbClr val="FFFFFF"/>
                </a:solidFill>
                <a:latin typeface="ArialMT"/>
              </a:rPr>
              <a:t>deal with </a:t>
            </a:r>
            <a:r>
              <a:rPr lang="en-US" dirty="0">
                <a:solidFill>
                  <a:srgbClr val="FFFFFF"/>
                </a:solidFill>
                <a:latin typeface="ArialMT"/>
              </a:rPr>
              <a:t>the stress of being homeless. Each of the 16 sessions follow a consistent, predictable </a:t>
            </a:r>
            <a:r>
              <a:rPr lang="en-US" dirty="0" smtClean="0">
                <a:solidFill>
                  <a:srgbClr val="FFFFFF"/>
                </a:solidFill>
                <a:latin typeface="ArialMT"/>
              </a:rPr>
              <a:t>format that </a:t>
            </a:r>
            <a:r>
              <a:rPr lang="en-US" dirty="0">
                <a:solidFill>
                  <a:srgbClr val="FFFFFF"/>
                </a:solidFill>
                <a:latin typeface="ArialMT"/>
              </a:rPr>
              <a:t>help children feel at ease. At the heart of PEACH are sessions on emotional health that </a:t>
            </a:r>
            <a:r>
              <a:rPr lang="en-US" dirty="0" smtClean="0">
                <a:solidFill>
                  <a:srgbClr val="FFFFFF"/>
                </a:solidFill>
                <a:latin typeface="ArialMT"/>
              </a:rPr>
              <a:t>help children </a:t>
            </a:r>
            <a:r>
              <a:rPr lang="en-US" dirty="0">
                <a:solidFill>
                  <a:srgbClr val="FFFFFF"/>
                </a:solidFill>
                <a:latin typeface="ArialMT"/>
              </a:rPr>
              <a:t>understand their bodies’ reactions to stress and what to do about it. These sessions </a:t>
            </a:r>
            <a:r>
              <a:rPr lang="en-US" dirty="0" smtClean="0">
                <a:solidFill>
                  <a:srgbClr val="FFFFFF"/>
                </a:solidFill>
                <a:latin typeface="ArialMT"/>
              </a:rPr>
              <a:t>help children </a:t>
            </a:r>
            <a:r>
              <a:rPr lang="en-US" dirty="0">
                <a:solidFill>
                  <a:srgbClr val="FFFFFF"/>
                </a:solidFill>
                <a:latin typeface="ArialMT"/>
              </a:rPr>
              <a:t>identify and feel comfortable with a range of emotions and learn strategies that help </a:t>
            </a:r>
            <a:r>
              <a:rPr lang="en-US" dirty="0" smtClean="0">
                <a:solidFill>
                  <a:srgbClr val="FFFFFF"/>
                </a:solidFill>
                <a:latin typeface="ArialMT"/>
              </a:rPr>
              <a:t>them feel </a:t>
            </a:r>
            <a:r>
              <a:rPr lang="en-US" dirty="0">
                <a:solidFill>
                  <a:srgbClr val="FFFFFF"/>
                </a:solidFill>
                <a:latin typeface="ArialMT"/>
              </a:rPr>
              <a:t>safe. To learn more: </a:t>
            </a:r>
            <a:r>
              <a:rPr lang="en-US" dirty="0">
                <a:solidFill>
                  <a:srgbClr val="6DD0F7"/>
                </a:solidFill>
                <a:latin typeface="ArialMT"/>
              </a:rPr>
              <a:t>http://www.familyhomelessness.org/node/41</a:t>
            </a:r>
            <a:r>
              <a:rPr lang="en-US" dirty="0">
                <a:solidFill>
                  <a:srgbClr val="FFFFFF"/>
                </a:solidFill>
                <a:latin typeface="ArialMT"/>
              </a:rPr>
              <a:t>.</a:t>
            </a:r>
            <a:endParaRPr lang="en-US" dirty="0"/>
          </a:p>
        </p:txBody>
      </p:sp>
    </p:spTree>
    <p:extLst>
      <p:ext uri="{BB962C8B-B14F-4D97-AF65-F5344CB8AC3E}">
        <p14:creationId xmlns:p14="http://schemas.microsoft.com/office/powerpoint/2010/main" val="2689956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2768" y="594919"/>
            <a:ext cx="6999480"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Innovative Programs From Across America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4863" y="1755569"/>
            <a:ext cx="4740176" cy="3801169"/>
          </a:xfrm>
          <a:prstGeom prst="rect">
            <a:avLst/>
          </a:prstGeom>
        </p:spPr>
      </p:pic>
    </p:spTree>
    <p:extLst>
      <p:ext uri="{BB962C8B-B14F-4D97-AF65-F5344CB8AC3E}">
        <p14:creationId xmlns:p14="http://schemas.microsoft.com/office/powerpoint/2010/main" val="60143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57" y="1045029"/>
            <a:ext cx="10406743" cy="4388509"/>
          </a:xfrm>
          <a:prstGeom prst="rect">
            <a:avLst/>
          </a:prstGeom>
        </p:spPr>
        <p:txBody>
          <a:bodyPr wrap="square">
            <a:spAutoFit/>
          </a:bodyPr>
          <a:lstStyle/>
          <a:p>
            <a:pPr>
              <a:lnSpc>
                <a:spcPct val="107000"/>
              </a:lnSpc>
              <a:spcAft>
                <a:spcPts val="800"/>
              </a:spcAft>
            </a:pPr>
            <a:r>
              <a:rPr lang="en-US" sz="4400" b="1" dirty="0">
                <a:latin typeface="Arial" panose="020B0604020202020204" pitchFamily="34" charset="0"/>
                <a:ea typeface="Times New Roman" panose="02020603050405020304" pitchFamily="18" charset="0"/>
                <a:cs typeface="Arial" panose="020B0604020202020204" pitchFamily="34" charset="0"/>
              </a:rPr>
              <a:t>Resilience</a:t>
            </a:r>
            <a:r>
              <a:rPr lang="en-US" sz="2400" b="1" dirty="0">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2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US" sz="2800" dirty="0" smtClean="0">
                <a:latin typeface="Arial" panose="020B0604020202020204" pitchFamily="34" charset="0"/>
                <a:ea typeface="Times New Roman" panose="02020603050405020304" pitchFamily="18" charset="0"/>
                <a:cs typeface="Arial" panose="020B0604020202020204" pitchFamily="34" charset="0"/>
              </a:rPr>
              <a:t>Resilience </a:t>
            </a:r>
            <a:r>
              <a:rPr lang="en-US" sz="2800" dirty="0">
                <a:latin typeface="Arial" panose="020B0604020202020204" pitchFamily="34" charset="0"/>
                <a:ea typeface="Times New Roman" panose="02020603050405020304" pitchFamily="18" charset="0"/>
                <a:cs typeface="Arial" panose="020B0604020202020204" pitchFamily="34" charset="0"/>
              </a:rPr>
              <a:t>in children has been defined as "achieving desirable outcomes in spite of significant challenges to adaptation or </a:t>
            </a:r>
            <a:r>
              <a:rPr lang="en-US" sz="2800" dirty="0" smtClean="0">
                <a:latin typeface="Arial" panose="020B0604020202020204" pitchFamily="34" charset="0"/>
                <a:ea typeface="Times New Roman" panose="02020603050405020304" pitchFamily="18" charset="0"/>
                <a:cs typeface="Arial" panose="020B0604020202020204" pitchFamily="34" charset="0"/>
              </a:rPr>
              <a:t>development” (Masten &amp; Coatsworth, 1996, p. 737).</a:t>
            </a:r>
          </a:p>
          <a:p>
            <a:pPr>
              <a:lnSpc>
                <a:spcPct val="107000"/>
              </a:lnSpc>
              <a:spcAft>
                <a:spcPts val="800"/>
              </a:spcAft>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US" sz="2800" dirty="0" smtClean="0">
                <a:latin typeface="Arial" panose="020B0604020202020204" pitchFamily="34" charset="0"/>
                <a:ea typeface="Times New Roman" panose="02020603050405020304" pitchFamily="18" charset="0"/>
                <a:cs typeface="Arial" panose="020B0604020202020204" pitchFamily="34" charset="0"/>
              </a:rPr>
              <a:t>The </a:t>
            </a:r>
            <a:r>
              <a:rPr lang="en-US" sz="2800" dirty="0">
                <a:latin typeface="Arial" panose="020B0604020202020204" pitchFamily="34" charset="0"/>
                <a:ea typeface="Times New Roman" panose="02020603050405020304" pitchFamily="18" charset="0"/>
                <a:cs typeface="Arial" panose="020B0604020202020204" pitchFamily="34" charset="0"/>
              </a:rPr>
              <a:t>prerequisite for evidencing resilience is to have faced a major adversity of some sort. </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912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129548" y="1300784"/>
            <a:ext cx="7574621" cy="5355312"/>
          </a:xfrm>
          <a:prstGeom prst="rect">
            <a:avLst/>
          </a:prstGeom>
          <a:solidFill>
            <a:srgbClr val="3AB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smtClean="0">
                <a:ln>
                  <a:noFill/>
                </a:ln>
                <a:effectLst/>
                <a:cs typeface="Arial" panose="020B0604020202020204" pitchFamily="34" charset="0"/>
              </a:rPr>
              <a:t>GLAD House is a certified mental health and prevention agency where at-risk children come to receive the therapy, skills and support they need to build stronger lives.</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smtClean="0">
              <a:ln>
                <a:noFill/>
              </a:ln>
              <a:effectLst/>
              <a:cs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smtClean="0">
                <a:ln>
                  <a:noFill/>
                </a:ln>
                <a:effectLst/>
                <a:cs typeface="Arial" panose="020B0604020202020204" pitchFamily="34" charset="0"/>
              </a:rPr>
              <a:t>Since 1998, GLAD House has provided comprehensive solutions to the complex problems of substance abuse in the family.</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smtClean="0">
              <a:ln>
                <a:noFill/>
              </a:ln>
              <a:effectLst/>
              <a:cs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smtClean="0">
                <a:ln>
                  <a:noFill/>
                </a:ln>
                <a:effectLst/>
                <a:cs typeface="Arial" panose="020B0604020202020204" pitchFamily="34" charset="0"/>
              </a:rPr>
              <a:t>GLAD House is a unique combination of best practices, national standards and research-based methods.</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smtClean="0">
              <a:ln>
                <a:noFill/>
              </a:ln>
              <a:effectLst/>
              <a:cs typeface="Arial" panose="020B0604020202020204" pitchFamily="34" charset="0"/>
            </a:endParaRP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smtClean="0">
                <a:ln>
                  <a:noFill/>
                </a:ln>
                <a:effectLst/>
                <a:cs typeface="Arial" panose="020B0604020202020204" pitchFamily="34" charset="0"/>
              </a:rPr>
              <a:t>The GLAD House model was created by a group of local community leaders, pediatric specialist, prevention experts, mental health professionals and members of drug and alcohol treatment centers.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333333"/>
                </a:solidFill>
                <a:effectLst/>
                <a:cs typeface="Arial" panose="020B0604020202020204" pitchFamily="34" charset="0"/>
              </a:rPr>
              <a:t>  </a:t>
            </a:r>
            <a:endParaRPr kumimoji="0" lang="en-US" altLang="en-US" b="1" i="0" u="none" strike="noStrike" cap="none" normalizeH="0" baseline="0" dirty="0" smtClean="0">
              <a:ln>
                <a:noFill/>
              </a:ln>
              <a:solidFill>
                <a:srgbClr val="F5911F"/>
              </a:solidFill>
              <a:effectLst/>
              <a:cs typeface="Arial" panose="020B0604020202020204" pitchFamily="34" charset="0"/>
            </a:endParaRPr>
          </a:p>
        </p:txBody>
      </p:sp>
      <p:sp>
        <p:nvSpPr>
          <p:cNvPr id="4" name="TextBox 3"/>
          <p:cNvSpPr txBox="1"/>
          <p:nvPr/>
        </p:nvSpPr>
        <p:spPr>
          <a:xfrm>
            <a:off x="323299" y="254022"/>
            <a:ext cx="3482511" cy="646331"/>
          </a:xfrm>
          <a:prstGeom prst="rect">
            <a:avLst/>
          </a:prstGeom>
          <a:noFill/>
        </p:spPr>
        <p:txBody>
          <a:bodyPr wrap="square" rtlCol="0">
            <a:spAutoFit/>
          </a:bodyPr>
          <a:lstStyle/>
          <a:p>
            <a:pPr algn="ctr"/>
            <a:r>
              <a:rPr lang="en-US" altLang="en-US" sz="3600" dirty="0">
                <a:latin typeface="Arial" panose="020B0604020202020204" pitchFamily="34" charset="0"/>
                <a:cs typeface="Arial" panose="020B0604020202020204" pitchFamily="34" charset="0"/>
              </a:rPr>
              <a:t>GLAD House</a:t>
            </a:r>
            <a:endParaRPr lang="en-US" sz="3600" dirty="0">
              <a:latin typeface="Arial" panose="020B0604020202020204" pitchFamily="34" charset="0"/>
              <a:cs typeface="Arial" panose="020B0604020202020204" pitchFamily="34" charset="0"/>
            </a:endParaRPr>
          </a:p>
        </p:txBody>
      </p:sp>
      <p:pic>
        <p:nvPicPr>
          <p:cNvPr id="6" name="Picture 2" descr="GLAD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06" y="1917290"/>
            <a:ext cx="3127095" cy="333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74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ladhouse.org/wp-content/uploads/Children-enjoying-summer-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468" y="157789"/>
            <a:ext cx="4130430" cy="30978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4670" y="3440717"/>
            <a:ext cx="11672027" cy="3046988"/>
          </a:xfrm>
          <a:prstGeom prst="rect">
            <a:avLst/>
          </a:prstGeom>
        </p:spPr>
        <p:txBody>
          <a:bodyPr wrap="square">
            <a:spAutoFit/>
          </a:bodyPr>
          <a:lstStyle/>
          <a:p>
            <a:pPr algn="ctr" fontAlgn="base"/>
            <a:r>
              <a:rPr lang="en-US" sz="2400" b="1" dirty="0">
                <a:solidFill>
                  <a:schemeClr val="tx1">
                    <a:lumMod val="95000"/>
                  </a:schemeClr>
                </a:solidFill>
                <a:latin typeface="Arial" panose="020B0604020202020204" pitchFamily="34" charset="0"/>
                <a:cs typeface="Arial" panose="020B0604020202020204" pitchFamily="34" charset="0"/>
              </a:rPr>
              <a:t>For More Information About GLAD House, contact</a:t>
            </a:r>
            <a:r>
              <a:rPr lang="en-US" sz="2400" b="1" dirty="0" smtClean="0">
                <a:solidFill>
                  <a:schemeClr val="tx1">
                    <a:lumMod val="95000"/>
                  </a:schemeClr>
                </a:solidFill>
                <a:latin typeface="Arial" panose="020B0604020202020204" pitchFamily="34" charset="0"/>
                <a:cs typeface="Arial" panose="020B0604020202020204" pitchFamily="34" charset="0"/>
              </a:rPr>
              <a:t>:</a:t>
            </a:r>
          </a:p>
          <a:p>
            <a:pPr algn="just" fontAlgn="base"/>
            <a:endParaRPr lang="en-US" sz="2400" dirty="0">
              <a:solidFill>
                <a:schemeClr val="tx1">
                  <a:lumMod val="95000"/>
                </a:schemeClr>
              </a:solidFill>
              <a:latin typeface="Arial" panose="020B0604020202020204" pitchFamily="34" charset="0"/>
              <a:cs typeface="Arial" panose="020B0604020202020204" pitchFamily="34" charset="0"/>
            </a:endParaRPr>
          </a:p>
          <a:p>
            <a:pPr algn="ctr" fontAlgn="base"/>
            <a:r>
              <a:rPr lang="en-US" sz="2400" b="1" dirty="0">
                <a:solidFill>
                  <a:schemeClr val="tx1">
                    <a:lumMod val="95000"/>
                  </a:schemeClr>
                </a:solidFill>
                <a:latin typeface="Arial" panose="020B0604020202020204" pitchFamily="34" charset="0"/>
                <a:cs typeface="Arial" panose="020B0604020202020204" pitchFamily="34" charset="0"/>
              </a:rPr>
              <a:t>Mary Schwaderer, Interim Executive Director</a:t>
            </a:r>
            <a:endParaRPr lang="en-US" sz="2400" dirty="0">
              <a:solidFill>
                <a:schemeClr val="tx1">
                  <a:lumMod val="95000"/>
                </a:schemeClr>
              </a:solidFill>
              <a:latin typeface="Arial" panose="020B0604020202020204" pitchFamily="34" charset="0"/>
              <a:cs typeface="Arial" panose="020B0604020202020204" pitchFamily="34" charset="0"/>
            </a:endParaRPr>
          </a:p>
          <a:p>
            <a:pPr algn="ctr" fontAlgn="base"/>
            <a:r>
              <a:rPr lang="en-US" sz="2400" dirty="0">
                <a:solidFill>
                  <a:schemeClr val="tx1">
                    <a:lumMod val="95000"/>
                  </a:schemeClr>
                </a:solidFill>
                <a:latin typeface="Arial" panose="020B0604020202020204" pitchFamily="34" charset="0"/>
                <a:cs typeface="Arial" panose="020B0604020202020204" pitchFamily="34" charset="0"/>
              </a:rPr>
              <a:t>GLAD House</a:t>
            </a:r>
          </a:p>
          <a:p>
            <a:pPr algn="ctr" fontAlgn="base"/>
            <a:r>
              <a:rPr lang="en-US" sz="2400" dirty="0">
                <a:solidFill>
                  <a:schemeClr val="tx1">
                    <a:lumMod val="95000"/>
                  </a:schemeClr>
                </a:solidFill>
                <a:latin typeface="Arial" panose="020B0604020202020204" pitchFamily="34" charset="0"/>
                <a:cs typeface="Arial" panose="020B0604020202020204" pitchFamily="34" charset="0"/>
              </a:rPr>
              <a:t>1994 Madison Road</a:t>
            </a:r>
          </a:p>
          <a:p>
            <a:pPr algn="ctr" fontAlgn="base"/>
            <a:r>
              <a:rPr lang="en-US" sz="2400" dirty="0">
                <a:solidFill>
                  <a:schemeClr val="tx1">
                    <a:lumMod val="95000"/>
                  </a:schemeClr>
                </a:solidFill>
                <a:latin typeface="Arial" panose="020B0604020202020204" pitchFamily="34" charset="0"/>
                <a:cs typeface="Arial" panose="020B0604020202020204" pitchFamily="34" charset="0"/>
              </a:rPr>
              <a:t>Cincinnati, Ohio 45208</a:t>
            </a:r>
          </a:p>
          <a:p>
            <a:pPr algn="ctr" fontAlgn="base"/>
            <a:r>
              <a:rPr lang="en-US" sz="2400" dirty="0" smtClean="0">
                <a:solidFill>
                  <a:schemeClr val="tx1">
                    <a:lumMod val="95000"/>
                  </a:schemeClr>
                </a:solidFill>
                <a:latin typeface="Arial" panose="020B0604020202020204" pitchFamily="34" charset="0"/>
                <a:cs typeface="Arial" panose="020B0604020202020204" pitchFamily="34" charset="0"/>
              </a:rPr>
              <a:t>Tel: (513</a:t>
            </a:r>
            <a:r>
              <a:rPr lang="en-US" sz="2400" dirty="0">
                <a:solidFill>
                  <a:schemeClr val="tx1">
                    <a:lumMod val="95000"/>
                  </a:schemeClr>
                </a:solidFill>
                <a:latin typeface="Arial" panose="020B0604020202020204" pitchFamily="34" charset="0"/>
                <a:cs typeface="Arial" panose="020B0604020202020204" pitchFamily="34" charset="0"/>
              </a:rPr>
              <a:t>) </a:t>
            </a:r>
            <a:r>
              <a:rPr lang="en-US" sz="2400" dirty="0" smtClean="0">
                <a:solidFill>
                  <a:schemeClr val="tx1">
                    <a:lumMod val="95000"/>
                  </a:schemeClr>
                </a:solidFill>
                <a:latin typeface="Arial" panose="020B0604020202020204" pitchFamily="34" charset="0"/>
                <a:cs typeface="Arial" panose="020B0604020202020204" pitchFamily="34" charset="0"/>
              </a:rPr>
              <a:t>641-5530 / Fax: (513</a:t>
            </a:r>
            <a:r>
              <a:rPr lang="en-US" sz="2400" dirty="0">
                <a:solidFill>
                  <a:schemeClr val="tx1">
                    <a:lumMod val="95000"/>
                  </a:schemeClr>
                </a:solidFill>
                <a:latin typeface="Arial" panose="020B0604020202020204" pitchFamily="34" charset="0"/>
                <a:cs typeface="Arial" panose="020B0604020202020204" pitchFamily="34" charset="0"/>
              </a:rPr>
              <a:t>) </a:t>
            </a:r>
            <a:r>
              <a:rPr lang="en-US" sz="2400" dirty="0" smtClean="0">
                <a:solidFill>
                  <a:schemeClr val="tx1">
                    <a:lumMod val="95000"/>
                  </a:schemeClr>
                </a:solidFill>
                <a:latin typeface="Arial" panose="020B0604020202020204" pitchFamily="34" charset="0"/>
                <a:cs typeface="Arial" panose="020B0604020202020204" pitchFamily="34" charset="0"/>
              </a:rPr>
              <a:t>482-7042</a:t>
            </a:r>
            <a:endParaRPr lang="en-US" sz="2400" dirty="0">
              <a:solidFill>
                <a:schemeClr val="tx1">
                  <a:lumMod val="95000"/>
                </a:schemeClr>
              </a:solidFill>
              <a:latin typeface="Arial" panose="020B0604020202020204" pitchFamily="34" charset="0"/>
              <a:cs typeface="Arial" panose="020B0604020202020204" pitchFamily="34" charset="0"/>
            </a:endParaRPr>
          </a:p>
          <a:p>
            <a:pPr algn="ctr" fontAlgn="base"/>
            <a:r>
              <a:rPr lang="en-US" sz="2400" dirty="0" smtClean="0">
                <a:solidFill>
                  <a:schemeClr val="tx1">
                    <a:lumMod val="95000"/>
                  </a:schemeClr>
                </a:solidFill>
                <a:latin typeface="Arial" panose="020B0604020202020204" pitchFamily="34" charset="0"/>
                <a:cs typeface="Arial" panose="020B0604020202020204" pitchFamily="34" charset="0"/>
              </a:rPr>
              <a:t>Email:  marys@gladhouse.org</a:t>
            </a:r>
            <a:endParaRPr lang="en-US" sz="2400" b="0" i="0" dirty="0">
              <a:solidFill>
                <a:schemeClr val="tx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691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982" y="309496"/>
            <a:ext cx="10269037" cy="6401753"/>
          </a:xfrm>
          <a:prstGeom prst="rect">
            <a:avLst/>
          </a:prstGeom>
        </p:spPr>
        <p:txBody>
          <a:bodyPr wrap="square">
            <a:spAutoFit/>
          </a:bodyPr>
          <a:lstStyle/>
          <a:p>
            <a:r>
              <a:rPr lang="en-US" sz="4000" b="1" dirty="0" smtClean="0">
                <a:solidFill>
                  <a:srgbClr val="6DD0F7"/>
                </a:solidFill>
                <a:latin typeface="Arial" panose="020B0604020202020204" pitchFamily="34" charset="0"/>
                <a:cs typeface="Arial" panose="020B0604020202020204" pitchFamily="34" charset="0"/>
              </a:rPr>
              <a:t>Resources</a:t>
            </a:r>
          </a:p>
          <a:p>
            <a:endParaRPr lang="en-US" sz="3200" b="1" dirty="0" smtClean="0">
              <a:solidFill>
                <a:srgbClr val="6DD0F7"/>
              </a:solidFill>
              <a:latin typeface="Arial" panose="020B0604020202020204" pitchFamily="34" charset="0"/>
              <a:cs typeface="Arial" panose="020B0604020202020204" pitchFamily="34" charset="0"/>
            </a:endParaRPr>
          </a:p>
          <a:p>
            <a:endParaRPr lang="en-US" sz="3200" b="1" dirty="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ADD473"/>
                </a:solidFill>
                <a:latin typeface="Arial" panose="020B0604020202020204" pitchFamily="34" charset="0"/>
                <a:cs typeface="Arial" panose="020B0604020202020204" pitchFamily="34" charset="0"/>
              </a:rPr>
              <a:t>National Child Traumatic Stress </a:t>
            </a:r>
            <a:r>
              <a:rPr lang="en-US" dirty="0" smtClean="0">
                <a:solidFill>
                  <a:srgbClr val="ADD473"/>
                </a:solidFill>
                <a:latin typeface="Arial" panose="020B0604020202020204" pitchFamily="34" charset="0"/>
                <a:cs typeface="Arial" panose="020B0604020202020204" pitchFamily="34" charset="0"/>
              </a:rPr>
              <a:t>Network / </a:t>
            </a:r>
            <a:r>
              <a:rPr lang="en-US" dirty="0" smtClean="0">
                <a:solidFill>
                  <a:srgbClr val="6DD0F7"/>
                </a:solidFill>
                <a:latin typeface="Arial" panose="020B0604020202020204" pitchFamily="34" charset="0"/>
                <a:cs typeface="Arial" panose="020B0604020202020204" pitchFamily="34" charset="0"/>
                <a:hlinkClick r:id="rId2"/>
              </a:rPr>
              <a:t>www.nctsn.org</a:t>
            </a:r>
            <a:r>
              <a:rPr lang="en-US" dirty="0" smtClean="0">
                <a:solidFill>
                  <a:srgbClr val="6DD0F7"/>
                </a:solidFill>
                <a:latin typeface="Arial" panose="020B0604020202020204" pitchFamily="34" charset="0"/>
                <a:cs typeface="Arial" panose="020B0604020202020204" pitchFamily="34" charset="0"/>
              </a:rPr>
              <a:t> </a:t>
            </a:r>
            <a:endParaRPr lang="en-US" dirty="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ADD473"/>
                </a:solidFill>
                <a:latin typeface="Arial" panose="020B0604020202020204" pitchFamily="34" charset="0"/>
                <a:cs typeface="Arial" panose="020B0604020202020204" pitchFamily="34" charset="0"/>
              </a:rPr>
              <a:t>Project Joy / </a:t>
            </a:r>
            <a:r>
              <a:rPr lang="en-US" dirty="0" smtClean="0">
                <a:solidFill>
                  <a:srgbClr val="6DD0F7"/>
                </a:solidFill>
                <a:latin typeface="Arial" panose="020B0604020202020204" pitchFamily="34" charset="0"/>
                <a:cs typeface="Arial" panose="020B0604020202020204" pitchFamily="34" charset="0"/>
                <a:hlinkClick r:id="rId3"/>
              </a:rPr>
              <a:t>www.projectjoy.org</a:t>
            </a:r>
            <a:endParaRPr lang="en-US" dirty="0" smtClean="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ADD473"/>
                </a:solidFill>
                <a:latin typeface="Arial" panose="020B0604020202020204" pitchFamily="34" charset="0"/>
                <a:cs typeface="Arial" panose="020B0604020202020204" pitchFamily="34" charset="0"/>
              </a:rPr>
              <a:t>PBS</a:t>
            </a:r>
            <a:r>
              <a:rPr lang="en-US" dirty="0">
                <a:solidFill>
                  <a:srgbClr val="ADD473"/>
                </a:solidFill>
                <a:latin typeface="Arial" panose="020B0604020202020204" pitchFamily="34" charset="0"/>
                <a:cs typeface="Arial" panose="020B0604020202020204" pitchFamily="34" charset="0"/>
              </a:rPr>
              <a:t>’ This Emotional </a:t>
            </a:r>
            <a:r>
              <a:rPr lang="en-US" dirty="0" smtClean="0">
                <a:solidFill>
                  <a:srgbClr val="ADD473"/>
                </a:solidFill>
                <a:latin typeface="Arial" panose="020B0604020202020204" pitchFamily="34" charset="0"/>
                <a:cs typeface="Arial" panose="020B0604020202020204" pitchFamily="34" charset="0"/>
              </a:rPr>
              <a:t>Life / </a:t>
            </a:r>
            <a:r>
              <a:rPr lang="en-US" dirty="0" smtClean="0">
                <a:solidFill>
                  <a:srgbClr val="6DD0F7"/>
                </a:solidFill>
                <a:latin typeface="Arial" panose="020B0604020202020204" pitchFamily="34" charset="0"/>
                <a:cs typeface="Arial" panose="020B0604020202020204" pitchFamily="34" charset="0"/>
                <a:hlinkClick r:id="rId4"/>
              </a:rPr>
              <a:t>http</a:t>
            </a:r>
            <a:r>
              <a:rPr lang="en-US" dirty="0">
                <a:solidFill>
                  <a:srgbClr val="6DD0F7"/>
                </a:solidFill>
                <a:latin typeface="Arial" panose="020B0604020202020204" pitchFamily="34" charset="0"/>
                <a:cs typeface="Arial" panose="020B0604020202020204" pitchFamily="34" charset="0"/>
                <a:hlinkClick r:id="rId4"/>
              </a:rPr>
              <a:t>://</a:t>
            </a:r>
            <a:r>
              <a:rPr lang="en-US" dirty="0" smtClean="0">
                <a:solidFill>
                  <a:srgbClr val="6DD0F7"/>
                </a:solidFill>
                <a:latin typeface="Arial" panose="020B0604020202020204" pitchFamily="34" charset="0"/>
                <a:cs typeface="Arial" panose="020B0604020202020204" pitchFamily="34" charset="0"/>
                <a:hlinkClick r:id="rId4"/>
              </a:rPr>
              <a:t>www.pbs.org/thisemotionallife/topic/resilience</a:t>
            </a:r>
            <a:endParaRPr lang="en-US" dirty="0" smtClean="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ADD473"/>
                </a:solidFill>
                <a:latin typeface="Arial" panose="020B0604020202020204" pitchFamily="34" charset="0"/>
                <a:cs typeface="Arial" panose="020B0604020202020204" pitchFamily="34" charset="0"/>
              </a:rPr>
              <a:t>Helping </a:t>
            </a:r>
            <a:r>
              <a:rPr lang="en-US" dirty="0">
                <a:solidFill>
                  <a:srgbClr val="ADD473"/>
                </a:solidFill>
                <a:latin typeface="Arial" panose="020B0604020202020204" pitchFamily="34" charset="0"/>
                <a:cs typeface="Arial" panose="020B0604020202020204" pitchFamily="34" charset="0"/>
              </a:rPr>
              <a:t>Traumatized Children Learn (</a:t>
            </a:r>
            <a:r>
              <a:rPr lang="en-US" dirty="0" smtClean="0">
                <a:solidFill>
                  <a:srgbClr val="ADD473"/>
                </a:solidFill>
                <a:latin typeface="Arial" panose="020B0604020202020204" pitchFamily="34" charset="0"/>
                <a:cs typeface="Arial" panose="020B0604020202020204" pitchFamily="34" charset="0"/>
              </a:rPr>
              <a:t>2005) / </a:t>
            </a:r>
            <a:r>
              <a:rPr lang="en-US" dirty="0" smtClean="0">
                <a:solidFill>
                  <a:srgbClr val="6DD0F7"/>
                </a:solidFill>
                <a:latin typeface="Arial" panose="020B0604020202020204" pitchFamily="34" charset="0"/>
                <a:cs typeface="Arial" panose="020B0604020202020204" pitchFamily="34" charset="0"/>
                <a:hlinkClick r:id="rId5"/>
              </a:rPr>
              <a:t>http</a:t>
            </a:r>
            <a:r>
              <a:rPr lang="en-US" dirty="0">
                <a:solidFill>
                  <a:srgbClr val="6DD0F7"/>
                </a:solidFill>
                <a:latin typeface="Arial" panose="020B0604020202020204" pitchFamily="34" charset="0"/>
                <a:cs typeface="Arial" panose="020B0604020202020204" pitchFamily="34" charset="0"/>
                <a:hlinkClick r:id="rId5"/>
              </a:rPr>
              <a:t>://</a:t>
            </a:r>
            <a:r>
              <a:rPr lang="en-US" dirty="0" smtClean="0">
                <a:solidFill>
                  <a:srgbClr val="6DD0F7"/>
                </a:solidFill>
                <a:latin typeface="Arial" panose="020B0604020202020204" pitchFamily="34" charset="0"/>
                <a:cs typeface="Arial" panose="020B0604020202020204" pitchFamily="34" charset="0"/>
                <a:hlinkClick r:id="rId5"/>
              </a:rPr>
              <a:t>www.massadvocates.org/download-book.php</a:t>
            </a:r>
            <a:endParaRPr lang="en-US" dirty="0" smtClean="0">
              <a:solidFill>
                <a:srgbClr val="6DD0F7"/>
              </a:solidFill>
              <a:latin typeface="Arial" panose="020B0604020202020204" pitchFamily="34" charset="0"/>
              <a:cs typeface="Arial" panose="020B0604020202020204" pitchFamily="34" charset="0"/>
            </a:endParaRPr>
          </a:p>
          <a:p>
            <a:endParaRPr lang="en-US" dirty="0" smtClean="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ADD473"/>
                </a:solidFill>
                <a:latin typeface="Arial" panose="020B0604020202020204" pitchFamily="34" charset="0"/>
                <a:cs typeface="Arial" panose="020B0604020202020204" pitchFamily="34" charset="0"/>
              </a:rPr>
              <a:t>Homeless </a:t>
            </a:r>
            <a:r>
              <a:rPr lang="en-US" dirty="0">
                <a:solidFill>
                  <a:srgbClr val="ADD473"/>
                </a:solidFill>
                <a:latin typeface="Arial" panose="020B0604020202020204" pitchFamily="34" charset="0"/>
                <a:cs typeface="Arial" panose="020B0604020202020204" pitchFamily="34" charset="0"/>
              </a:rPr>
              <a:t>Children: Update on Research, Policy, Programs, </a:t>
            </a:r>
            <a:r>
              <a:rPr lang="en-US" dirty="0" smtClean="0">
                <a:solidFill>
                  <a:srgbClr val="ADD473"/>
                </a:solidFill>
                <a:latin typeface="Arial" panose="020B0604020202020204" pitchFamily="34" charset="0"/>
                <a:cs typeface="Arial" panose="020B0604020202020204" pitchFamily="34" charset="0"/>
              </a:rPr>
              <a:t>and Opportunities / </a:t>
            </a:r>
            <a:r>
              <a:rPr lang="en-US" dirty="0" smtClean="0">
                <a:solidFill>
                  <a:srgbClr val="6DD0F7"/>
                </a:solidFill>
                <a:latin typeface="Arial" panose="020B0604020202020204" pitchFamily="34" charset="0"/>
                <a:cs typeface="Arial" panose="020B0604020202020204" pitchFamily="34" charset="0"/>
                <a:hlinkClick r:id="rId6"/>
              </a:rPr>
              <a:t>http</a:t>
            </a:r>
            <a:r>
              <a:rPr lang="en-US" dirty="0">
                <a:solidFill>
                  <a:srgbClr val="6DD0F7"/>
                </a:solidFill>
                <a:latin typeface="Arial" panose="020B0604020202020204" pitchFamily="34" charset="0"/>
                <a:cs typeface="Arial" panose="020B0604020202020204" pitchFamily="34" charset="0"/>
                <a:hlinkClick r:id="rId6"/>
              </a:rPr>
              <a:t>://</a:t>
            </a:r>
            <a:r>
              <a:rPr lang="en-US" dirty="0" smtClean="0">
                <a:solidFill>
                  <a:srgbClr val="6DD0F7"/>
                </a:solidFill>
                <a:latin typeface="Arial" panose="020B0604020202020204" pitchFamily="34" charset="0"/>
                <a:cs typeface="Arial" panose="020B0604020202020204" pitchFamily="34" charset="0"/>
                <a:hlinkClick r:id="rId6"/>
              </a:rPr>
              <a:t>aspe.hhs.gov/hsp/10/HomelessChildrenRoundtable/index.shtml</a:t>
            </a:r>
            <a:endParaRPr lang="en-US" dirty="0" smtClean="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6DD0F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solidFill>
                <a:srgbClr val="6DD0F7"/>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207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101" y="742335"/>
            <a:ext cx="3771900" cy="1066800"/>
          </a:xfrm>
          <a:prstGeom prst="rect">
            <a:avLst/>
          </a:prstGeom>
        </p:spPr>
      </p:pic>
      <p:sp>
        <p:nvSpPr>
          <p:cNvPr id="4" name="Rectangle 3"/>
          <p:cNvSpPr/>
          <p:nvPr/>
        </p:nvSpPr>
        <p:spPr>
          <a:xfrm>
            <a:off x="973394" y="2138516"/>
            <a:ext cx="10441858" cy="2308324"/>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The Center for Women and Families (CWF)</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Located on the Coalition’s main campus, can accommodate 240 individuals. The CWF is made up of three distinct sections – a single women’s dorm; a dorm for single mothers with young children; and individual family rooms for intact families, single mothers with older children, and single fathers with children.</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260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1431" y="578773"/>
            <a:ext cx="8824451" cy="156966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Coalition’s main campus has a fully-licensed daycare and a Voluntary Pre-Kindergarten (VPK) classroom, which help eliminate the huge cost of childcare for parents who work, are looking for work, or take classes during the day. </a:t>
            </a:r>
            <a:endParaRPr lang="en-US" dirty="0"/>
          </a:p>
        </p:txBody>
      </p:sp>
      <p:sp>
        <p:nvSpPr>
          <p:cNvPr id="3" name="Rectangle 2"/>
          <p:cNvSpPr/>
          <p:nvPr/>
        </p:nvSpPr>
        <p:spPr>
          <a:xfrm>
            <a:off x="1543664" y="2472870"/>
            <a:ext cx="8426245"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Art By Coalition Children (ABCs) is a volunteer-based program that pairs professional artists in the community with children living at the Coalition. </a:t>
            </a:r>
          </a:p>
          <a:p>
            <a:r>
              <a:rPr lang="en-US" sz="2400" dirty="0">
                <a:latin typeface="Arial" panose="020B0604020202020204" pitchFamily="34" charset="0"/>
                <a:cs typeface="Arial" panose="020B0604020202020204" pitchFamily="34" charset="0"/>
              </a:rPr>
              <a:t>Artists work with the kids to create a wide variety of art, from black and white photography to sculpture and painting. </a:t>
            </a:r>
          </a:p>
        </p:txBody>
      </p:sp>
      <p:sp>
        <p:nvSpPr>
          <p:cNvPr id="4" name="Rectangle 3"/>
          <p:cNvSpPr/>
          <p:nvPr/>
        </p:nvSpPr>
        <p:spPr>
          <a:xfrm>
            <a:off x="1624780" y="4736299"/>
            <a:ext cx="8264012" cy="156966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Coalition is the first shelter in the nation with an onsite Boys &amp; Girls Club. Known as “The Positive Place for Kids,” the club provides character development programs on a daily basis for children 6-18 years old. </a:t>
            </a:r>
          </a:p>
        </p:txBody>
      </p:sp>
    </p:spTree>
    <p:extLst>
      <p:ext uri="{BB962C8B-B14F-4D97-AF65-F5344CB8AC3E}">
        <p14:creationId xmlns:p14="http://schemas.microsoft.com/office/powerpoint/2010/main" val="3579919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7847" y="480646"/>
            <a:ext cx="9648092" cy="5078313"/>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The most </a:t>
            </a:r>
            <a:r>
              <a:rPr lang="en-US" sz="3600" dirty="0">
                <a:latin typeface="Arial" panose="020B0604020202020204" pitchFamily="34" charset="0"/>
                <a:cs typeface="Arial" panose="020B0604020202020204" pitchFamily="34" charset="0"/>
              </a:rPr>
              <a:t>i</a:t>
            </a:r>
            <a:r>
              <a:rPr lang="en-US" sz="3600" dirty="0" smtClean="0">
                <a:latin typeface="Arial" panose="020B0604020202020204" pitchFamily="34" charset="0"/>
                <a:cs typeface="Arial" panose="020B0604020202020204" pitchFamily="34" charset="0"/>
              </a:rPr>
              <a:t>mportant way element to building resiliency in homeless children is to provide the resources necessary for escaping homelessness.</a:t>
            </a:r>
          </a:p>
          <a:p>
            <a:endParaRPr lang="en-US" sz="3600" dirty="0" smtClean="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It is unconscionable that millions of children are homeless in the richest country in the history of the world.</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801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huffingtonpost.com/2012-07-27-Slide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220" y="230980"/>
            <a:ext cx="8836026" cy="662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500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hUXFx0YGBgXFx8cGBgcHRgaFxwaGRgaHCggGhomHBocITEhJSktLi4uGCAzODMsNygtLisBCgoKDQ0OFA8PFCwcFBwsLCwsKywsLCwsLCwsLCwsLCwsLDgsLCwsLCwsLCwsLCwsLCssKywsLCwsLCw3KywsLP/AABEIALkBEAMBIgACEQEDEQH/xAAbAAACAwEBAQAAAAAAAAAAAAADBAIFBgEAB//EAEEQAAEDAgQDBQYDBgUDBQAAAAECAxEAIQQSMUEFUWETInGB8AYykaGxwRTR4SMzQlJy8TRzsrPCFWKCBzWSosP/xAAYAQEBAQEBAAAAAAAAAAAAAAAAAQIDBP/EABoRAQEBAQEBAQAAAAAAAAAAAAARAQISIUH/2gAMAwEAAhEDEQA/ANXgXMwB+9WSETVDhEkCx35VcMv6VzUVyQJgG9FUuolfwoSl0BFvQQK8p6+leQJPQ1JTcmeXL+1BBbw+HxqKXIN6ipFxII8TXXUTEfWgkXItvQ88x411bc3BPgaiwLgfe3yoGEotpXgm817MBNETBFUAK+VTUQamhE11TFURCJrjiQTREoHrel31RQF6RXstQaMnpRwmiALVUCqpuooZTeqOOmIoiKGtsmppQRQHNRFSymK82wo6fOoOpuftR2x8q41hjvrTKWhUUI0JfSmy3QFs1IFT86gvWOdTWqDUHL3BqRXYrjkHWpA7GvOi1XEJrFqr3LyKsl0ipGtaCDOKAIG8TVglwQPHaq7C4eSD0/KrZpkHWsKI65CZ+9FMZf1o3ZCK8WtqAAfjnTH4lM6/Hal1ovt51IDaiIvOgxeOXwmorxIHSOn5URaPUVBaL8qKgceg/wASZ6c/vofnXTiEgg/T+9cdaHvRI0nrRGWk6H5flRE2nwrQ2NMIUI1FcQyNYHlzqRT0rQGkX1oxctrJoVt/pRUig8VWnSk1Lkwadn10pctXqiOWIj1zqZxI0rrxtSv96IaCrVF0xtXkq5UNawTE/nQSSumFECgDapPGSBSqbaIsZtTdosaWbRbyorajGlSgmYRrXkODnUUNeVEGH60AlLiguPC/1oi8PfWvPYeRBvagSeTm38KUckEimVFSDeMv0qWIZBuLn+xrIVbcNMKc1mlpvyI1ozrlMAnDMxSTpI2nw28vyp+OVDWkaVvBV4Am3hT7KoH60lhmtKcbvXNT4VIogUCKWaUYogNURcF6kEzXZE6UWRFAoUX9aV5STGlMARMb11Y8aBVCYsfj63ovZiOVTbA+W9ECJ32qoG3KYG1EWJoyWhc3muKEXFUAcbvU226km1TAP3oAqFDQb0d0UFAqjztDy2opTUQKlAzXg2fOmclq4U1N0RQipdiCZrgF6NpEeNSqk4oBB8Nvhap4W4pDiTxAGUpBKgCVaJEEk/Kqdnjq0rupC06dwFP1Avap6hGuQKmUnaapOLv4gDuoi1ylQMXHK8+ApDC4mU95L65TOfNEWuAmbefOr6SNGlcKg0ZSpFVHDnHDPaBRG0pKT5g7+pNOBy5QZHI/KlEyAaWLcaW/L8qOokHXpQXHb+VAN/DAiQL/AFpb1pRk4rc/rNDdcCgSI8qlVCeVdmlW3vP16vXMxI1E9KuaiOFB560ygRY0LDsWE+FP9gIka0UMi016pISd6z+K9ommw5mS5+zUAuEKtKigGdxIi3MHSg0CVXohrN4X2rZWbJesooJ7MmFDPmECTI7NVom3UVd4vGobSlS5ha0tix1WoJHhrQNpcBGleFQAiujSiJOJAqeHG9LmitWqhmK45ptXW5I3rim6ogE3imUC1V2IxiG3GUKJzOkpRA/lQVkk7WG/SrSLVQFTe1LrFNrpR5V6miNcNeqUVjdV5OldzWrqQK4oWqCClXqU6TpUI586mU250AMa0lYyKIve518qHw3DQpKLxM3vpBnSNQPlSfGgqAQd/wBDG1QxmOcbSFI7vegDnEiZ8Tp1qfo17psZBNI/h2x30pEG/qazP/U8SvV0tJndAzWN/eH9r1drIF2zIMSmdeqTz58451q0Gdx4iB86rsTiSpSVAWSY1G+tjrbavY0xIQmbSfPlzPrlQOKYqEAiRktpcK67HS+4PKKm6LbFuWF9Tz6GKWW510rPvcVC20gKNiDM7CIJOpGh8OoNM4XFkhI11F+lgJF+lSht1wzpEa1wuGPXwqDsqvAHjr1qa5Eb0AUrn6UVomJqpxDirQBrJ16z9at75QbaDQdKYHWBMRfrpFdaCkjvGT0FtdqE09YeviaK2oqSCZT0rY88sgCJJn1PSk+P4EP4d1kj942pPgSIB+NNnEaZb3g8q8U89aD53wT8QE4l5SMhLH4tEJJUHVtFoDKQZV+zJIv+8q24ikqU5K3oU7hCDlJAEhRKDkIsQSeW8WrVvYtDQSXFBIUoJEnVSjAHnQeC8YDjK3HChBQ46hQzWSEOrbBJPMJB21qoyrXEcUsMKKnM6k4bu5ISsKVGIKgU2UBJ2iExrfyMQ840ApT8pew0kJIP7xIcFk3FpMW8q2T2MbFytFk5/eHu/wA2vu9amcUgJC1KSEGO8SMpB07xO9BR8Yx6047Ctpz5SVdpAlspKHMt8vvZ0pvIiRzqq4s4+peITmdKA4yUFoKlI7VsKSU5bmMypSTIJmIvsTiGhmJWkZSAqVAZSdAb2JkQOooPFseGQyYTlW4EKJVlCUkKVmHPQDUaz0NGcxGMxCUvOB54gYhaAkIEJSGXMuUBEkFZQJkyUp6yLGcfe7Z9AeyKQyXE5kkJ/wAKlWUpKcvaBwlwgkHLtFa/t05sgUkqAzZQbwdDHLrVZiOD4Vz8QpxfcXJeSVgISotdkpZ3Qrs7axvEyaozp4s662y41nccC8QptJClKbKcKoJSsqSIJWbZonOK1vsrxBC20th111cKXLrSkKy5yI76RYGwmTHPWmcGhtlvN2gKT3lOrUnvEgJBKgAnQJFuQpxOLbEHOgSnMDmF0i+bqkc9KIYIpZ9qu/jWsqV9qjKr3VZkwrwMwfKhYvHNpmXUCCEmVAQToDexPLemgaTbzrualPxjQJlxAhWU94WUdEm/vHlXuIh0N/sQgrzCy5CYm+m8Vz1o4K8oedCZUrKM8ZoGaNJi8dJru1QcUKImahkNjUgqgHi8Pm5ztHPx86zzrXaKso5c1pte2p2Gg5+ZrSyfnQkYWQDA0PWD/wBu8GAY6bRTcCauEIspbaVWiStwqGthmXYeVBPC1oWlTROWIIJMQIgJmSVRN6sMGlWYlWiUxl/iJIExJgCw358pLbhSBA6zfyNvH1erAghAWgK3gGSNd73jnvvTeFwwywe8CN955zQcIpa5KQQJiTJnpJ111k1HjXExhkgAZnlAhtMWEaqVH8IkDqYA3IDOcXwrTOMy27IpBUP5FKB0MzoArwVVwwylOgAHq4+FZRtCiVFZKlKkqUQZUrc/oNI8Ie4Zjik5FA5f4SNj9hWLixocw3qDlxOvr517szEjQ/lXhMxEVaiveSZ9Wp5gnKOY9RQUokm/yorYgbXvpUqusq23prPVThMRmIyiTMG9gKtAiBXRHVqtvPSppJ3oQ50w3QJ8U4ep1LeXKSh5tZzaZUqBVBg3iY+2tZ4ezGIhyG2JUQuCsw5GLcxAQshFu6uM17862aCoK0tE+NHLgNXEYl72acIdKWcOhRTh8qUnu/slJWtokIBSghIQDGgBiwFWOM4W4WsOG2mQWlSpnMQ1BbUgpSrJoM0ju3giBNr0KvvBoqetBi8Z7OYlxx5S0MKSt1lSRnMZWnVruMllQoakyc1wLCw/6G7+EwbKkNOKZ7PtApXdIQ2UmO6c14iQK04NutSTeqMp7Nezi8O6cyGlpDaQl7Me1ENNNlGUp90lvNObkI3pFj2UfDjiwllMul0XntIxQfSlXct3ZE3g863yUV3JVGI4rw5TPDwhSUFSsY24ET3B2mOQ4G5I072WY52rrfskvvkIaSSyhKLzlUl9x4te7+6yqDc7gG21afHMIchK0pUAoKAImCkyD4g3BpptdB8643g3GsQ3IA7QvOrbSsAdkpzDAobKkHO4pSMxAAMrPeFibPiXs05kOVjDrJxLrqm1qIQtCwuCohs94Z9IIub1tS0lUFSQSkymRMHmOVL4kyRTUYc+zL2clOVI7btE98nJKllWqO8hQWT2Z0KlQoWjWoDmcjKns8oIVPezSZBTEREXnc6UcJoiVVz1oFxOlcVapvGvIrIgoVCO9TIoRVzoOoB9E0LieJaZQoqdAJIGUGVCbQEi4PWqn2i4kptMNX1zRrtG+mvWsqzLgGdMEEEwLfMXE1ne58WL5XHg2cqlp97Xmm4EpNtp5eNd4dx8u4llCroWSOswcu5sYHxrH4rCAqCio2IVF5VBtM7D5WNM8AQr8YytQygOpJJgCAZKjtAE361M6+rH1nF4lLSCtWidhqTskdTWPbK3VKddAzK2GiU7JHQD4kk70xxLE9uc1w2kjIOcm6yOZGg1AjTMRQxKQSZmYHrpV66qZhbHsTCJyzrGsCT9JpdCCknmNP0+k0yhkkgzveb2BzGPkPOuOxefK/rnWFSaxpbI67eW42q0w2JCxex5SOf0+lZxSxm/UeNEafiACT61p6I0JkGaJ2fdIpDDYqQAoEDY/n+dPBUWq0JosBrPQU2lRi9KsXNOlVq7soq0pzCxF6SSqRTDZoiwXpY1xCIoLK77x8qODNaHpB5WoRRBqQRG871DFIcKT2eUKt7wJEb6EGYoKzB+0DTjhbSl2e1UySWzkC0JKyM2kQDB3q8SisLwILQnHvJeWIdxACCAUpUCClabXsN5F7bzFHEMShxCe3dWr8KHG0loH8QtSXVFKlpSEpywi1jZPMzRt8NjELWtKSczSghdiACUhcXF+6oGRz8aYeeSnKD/ABHKmATeCbwLCAbm3xr5ngMa4hxY/EvBC8Td8s5lLjD4cpSUpQICj2gmP4I1q1b4piQEK7ZS+0xrzeUoAAbQHwgJgAhJKGzmMzOt6qNBi8ahDqUKMKcJCBzyjMT0AA+YoWM4shhTSVBZLqilASmZISVR07oJ8qxfFuJK7LDOBx1SiVFxRQA40ChIcyIyXUiScpB3F4irr2lxCUvcPUVDKHlKKjoE9g4mSdAJUkT1FRWpwHEUPIC2zmTJBsQQQYKVA3SoGQQbgiikknTbX7V86OLfQX3Ulxhp5x51tQTJKkNMttApUk/vClxQTEqhPOCTH8fxKDiJUpJRh3nIyiEKDeGWi+U7qeAmQb6xRG4xGPbS4honvuBRSL3CYzHpqPiKKlEnpWAHGs3YvFa1fs8WoFMKcQAUhKT3cvaCCIO4MzBqOF43iilJDwE4fU6IcBWMzn7O6Fd0ZxoU+7BrG4r6E4L1GOVI8CxKnMO0pWbMpIzBcZpjcgCfGB4CmVGsqklWpOg3qhxmIU4SQSAJCRz8Y86sOI49KWzmIHMkxA+3nVWhyEA62kEaHcTWOlK4prKgmdvn9Zmo8C4MvEn3ilAjOsAawO6nYr+Q1OwLGCwjmJOSSEg99f8AKImBzWdhsDJ2B2mHYDbYQ2nKAISB9ZOpJ3PjTni/fw3WK9p2W2nVHKgIbbSlCOZTKys7k3A1vl86Q4UlTzqiUlKB702UqUA5csCBBuDJ0Ejd7jrA7UNtDOq6VLJsFqIzRM5QEBQJ1JUZJMzYYVCW05ZnUlRF1KOp8zTc+iSrR4x4nxG1qVxmKbQqHFpSSRJJEn/tSm6iKO66Z5X02338xVbgcYJULJgInKAm5tMiNTUgsEuhV0yEWSkkEdSYN405aGgOZRygCTpQuJcQGYoQU54GYmTlJmBAIzKMe7Nhc7A1uOczdy8qNwOl/IzapuK62/2gzJAynQn+W+UydyLxyI8akJURAEDnubfr+VdK0pECAE3P32oCXZSctuR+VSC2w5P8RHX8x51apXIgn9PGshh8ftdVtvvyqww2LnzvBNquC7wybb0dQgULBr670XEaV6GEAdIoiVbUsCda8n3uv6UVaJjnFHbetYUi25pf86KlzlufKqh5MKonSlGHOus+VMhX61REt3N5vXFVJT4mCD8KkohQ9CgX7SK8t61QdG1DYRlSAbkCg4F15JM6WOvTka44b1HPRBlCkMZh0vNqackJXaRqNwRtIMazTanL0q60ZsT4bVNUTB4UNoy5ioySpSozKJ/iOUBM+AAoiFA7ehXELGhNTSaxqiEi1BxChBn150UOcqR4u93CBqaDL8RZU6pYX7hiI5yCLdDFaTA4UKytN6AXP8qdM3jsOZ8DCIZzFISJVokcyZny1J8K1XCsOG0QDmUbqVEEnw2A0A2+NZ55N0zhMMltAQkQB8TzJO5O5pDjPEuzGVPvkf8AxHPx5fHa7HEceGxYgriw+56fX4kZNRK3LkkqMqVz/LSK3u/mIJgmRGaPDw+81x5UTJjc+Hlt6tT7SwDl+m9cdbB057a1mKo1vpMFJChoCDI15jw0rOYzFuNqWEiXF5Qi0i5UJ0EwDPn1rR8a7NvKskhZWMqR7zsEHLrcdTYamhltIEm6j1kIBvlTO0nWL/ACRVIhsMt5ATOULKibqIVczsbjXxrzKytzNICkoNzoCYgkeKefhTGNdTBFtCB4mYPx+lZprGqU33LqN1R/CBIAJMX94z1PWpBZ8X40coQjvKVp0ql4fxJ1Kv2i5MbXAvtAk+udPdijsQQ4VFQmRIBnxg7gCqZ7BrKglkWFyrlfTzvVg1+CckBShrcW0OsX0pvDIcmVlMXkCRJO45W+tJcFBbQgLACgLzBNxtHSp4riHeTEEiSIJ28L3I35VINqzpbmKm4DuRS7JtTTt66soJQculeQQL/b51JtUGuTP06UEkLtyqTDwPh4a0Nzz6VFgGNIj1HjVFkVm8evQoqXDE0ojSY6660cK0JqjvaWkzRA4SDPr5UMHpHlXg4OflP1oIq5iaGXiNakty8fA0B1JvGv6URHFuWtv61FAbxP8wg/HSpZCQQfHSgBqNLxRTqFA30rhM3Hy+lKjTqdqiw5lME2OnjWN0NhVzTCaWA60Vs1FHqqxasywOWp6VYuE5Tz+dVWLUUNm/eKT9KaBcL4o2nFdms5f2ZCSTAKiUqjlOX78602PxyWm85udEifeVyHTcnYV8t4nhw62t9EuFS7JTmJbT7xLu6I93laZvaODxZQABB8+fU7bejTNgtXHsql5yoqVClHMYnQhIJhIAAgTHnJNpwpdpUbq0MbbdBz86yCHg64lvQrJkcgCcwPkCPh0rYYt1thvO6rIkWA1KjrlSDqT6ipmB9SoJVbS5JgAdZsKpOJ+1bKAUsw6vmPcSb3Kh73kfMVj/aDj7mIUAqEtEgpaA1gwCr+YgwZ0FrDcvCcJlguJhKlQhV+Wi/5RIN7jwqiw4cytbin3VFbhNlEaDkBsnpG9X02MX52v6+lJPMlsBN5ggxIFtbiItv0ruBxZzQRobddvhSCp4s7Du2UzIMyTYCI0HjyNVuCwIIU4IJCjAmADuVfzHkNLXnSrrjWTLnJTM/QjS4JNKJZ7JkJG6Sskm/eJVGkWnKKQV2KxuQ3BUTN4sN+9F/hQeFuZ0973km8RrbfbXnN/gBzMdbgWvzFhafnQeDYdSRlUSM6iqL2IvPhG/jrpTyVfoxQ0gm/8Xyv086qFglanjpMJEWEWEEaaGrLEd1JKZJv+nwnxoCMOtSUgAWAlI7siNfifC1IPpWGVTS1ikUWiiBVbR1bkXFLNYuTpMb7fGmigGvN4cRNAZIzCf7VEp2EfD9a4zEGmGtaDpt6+/rWpB0c7D+9cdVY0stf51Q0jEdJ9eFeQsHXX7edLtruK68vkb0BS4NDea4QBpelCsyB86G66qZ5UQZx0jUT1orSgqgFYUmxFBukzzpFPKMUF4A6ib1FKidqL2V6kHirSpocgXqCzEVRcQ4k5fsgFAcjf4cqQaB58wCLRpVB7S48IQZgkiI8dZ6U8/iLDw/vWG9sMWSAlJ1v9aQUuNeSVhQTcCByMnlvoPjUXceQSECB9TabzYWrzWCStKIWqcsqOwN7fS/Sp4vgDkSAVAC0a/A2P6Gnkp/2XWtbna+4R3DMGwOZVgYScqQJ1hVtoqeKcYVi8Rn94SQ0ALJRtAPuk2Ud58otsFw5TWDSo6qQ+pQJgjMkpT8ko+NVHsjw/MtWWbGJgTa5HmLdK1EapvCAjKeUddOvX41c4RmUKaVtcW1HOOciqnGIUgSJJB08r69PtVhguIHLmN4sTF+vU9f0qQVuLacaWE/wgQmOWtun2pzCIBGdRk3m/hoPlTPE2i4gONd74ffw9aVUYV1xSiISABOaJg3gwCOu9WAXHwFFDZQVhagBJ0iAf/rOtrUPimNkk2yj5xOlES0rOoqMhAMQm8nuzc3tm3qqWx2iCqISIi5EXMHwP3GmyBFt5ajEQBoYnXvCDHT5VbYJISLgxMyQNdrX51xWJCe9FgPeg6RsBJG5vXMM4owsAxpfXS0XuIv9KQWbhIQmIkRykgW3rikpKVKWcpmUkEyPMaadPvSrrwcEJIRMCbTpp4xcX/UAalsoJUokk6yY522tSD6ItdeQsRS2IdjShs4moqwQvflyoy37aVWpxIjUV4YmfKgOt+DRWX9J/tVat8A11eN/hFid6C57cEWIoRVuKSw6sotUFYrWgd7a81PtMxuKrEYsVx58xKTRF4EgChuqEG3xqsZxhyybGaYbczCaonhogxPryrwc25UrhHffHJRFQLvePgPvQWbbwFTGJBFUbj0GSdtKAHyE2O9Ba4t4ZTc8ra+VUjzyZBKFEyO9BB21oCuIm4kil8biiEg5z+fSgu8fiARG/P1pXzviK1uvZEDMsmAB6t49KuuM8XyoUSR5fn97VmfZL2gDTzji4uMsnYEyb6gWvQaxXsoMiETkUn3lpJ75jYTavPcGWy3+xfdkCYcKVJVETMgETTDftcyu6TbmR1+PnUHeMocKEA+8pI8s0VQz7RtpSykT3lJydIRlKjp0Atzqr9hcOEpUuLlavHUifhy0pvibvaqciMqJQIMaA5ifFRPwFc4RmQlEQNd5iTm9eVBa9lmLgvrP20j1JpPhDQBUIJSN/PX4TH9qmMSUL2vFxpe3K1waK1AcPesrblvJNAk3jFYd0tgEonMZ92DY+d9qZx4bMrQuJ1TIvvqaR43gQVlwk3gJEkBNwRbnN/Dwqi4vxMpFh3Yy+E9PL60Ftwh5H7QqWElSrImJAAvJ/qooxEkZQgDYajWJPw5Vg2lOOR+GQtxQBkNoUoiVEg92Yt6tRGGMdmA7J4GYktqSB4lSYHxoN4rOQEpT3QNgLk7AnXxvXMXw0kJUTcGcswIA2ty8vrWRe4vjcKsIdIAnkCmN4VoY+9ajhvHkYhISs5SJsQO9P8p8aCRMrhQHd+PLzojovYnSQJ28qfew4NyQCB73hpc9KrsXj0Ek2ISYHUjr+XOgv8WuU2NILmBCoja1/GRNMI90+B+lKbn1zrKisvWEmjKcjTypAbethTLXuef3oAqxAzRN/p41IPgKmaROqvW1db91PregsRjwN6EnFz50k97w8/pUGve+FBYl+9SQ+edqTGp9c6JVQ+jEWiaZRjiBE1Uooi/dNARb5CiQYzR8b/pUEPnvSoEzaBA0GomlcR/yT/qFcRr5n7UBG8Qog5iPhv8AE1LGONpwy3XHC2lKwCoJzQCANACbkgedLOaGge1H/tOI/rR/uIqjyW5R2zLyX2uYTlWkC5MA96BcpISoC8HShP8AEQlCrgiPGfLlSf8A6U/uXf8ANT/pNVuL/cjwH0oKXj2PK/D1871Y4P2SV2YzJzOKExnACNwFXvPhvtVI1++b/wAxP+qvpCffX5fU0GXDikjI60AE6dOXQ261PhSkfiWihUQoqjfupWq48au8d7h8/qKzPDP8Wjwc/wBtdBr+HZg2oagAnrMX+dS/E5Q2Omw+E+RruG9w+B+9VY9wf0j6Cghj+PZniwhA7qM6lkmZsRF4AIOp3UOV3MLxcKAUbkW6z6tzpR/f+gf8q02N/wAN/wCAoK8vJeaIcPZoSgqJEqiDfKbTt4RFZ7iXCS4HA04pXZKhaViVRF1JyWUMpkCJIt46bGfuV/5P/E1RcD/xJ/ob/wBtNAxwMpcwSmoUyELKe4ohSbJUFrA98kGTY+WgqMXicRhHBnX2iLQqTebSOR0q94b7uI8f/wA00pxv/Dq8vtQdRxdGKZyOJTlNjobDTcGetUOI4fl7zC0rbHP3k6agDSYIN+tA9ndFeX3qXD/8Yr/yoHWfad49x1MRoZsRfU72m4qlVxxwqsEmTaR5c6ZxXuu+t6pGPeR/UPqKD//Z"/>
          <p:cNvSpPr>
            <a:spLocks noChangeAspect="1" noChangeArrowheads="1"/>
          </p:cNvSpPr>
          <p:nvPr/>
        </p:nvSpPr>
        <p:spPr bwMode="auto">
          <a:xfrm>
            <a:off x="3566989" y="1778121"/>
            <a:ext cx="5026025" cy="5026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QUEhQVFRUXGBwXGBcXGBcVFxgYGBgYFxgXFhwYHiggHBwlHBUVITEhJSkrLy4uFx8zODMsNygtLisBCgoKDg0OGRAQFy4lHx00NzcrLSwvLCwrMDcxLDE3NTgsNy0vNyw0LTQrNy83LCw3NSw0LDcsLjcsLCw2Ky4sNv/AABEIAMIBAwMBIgACEQEDEQH/xAAcAAABBQEBAQAAAAAAAAAAAAAFAAIDBAYBBwj/xABIEAACAQMCBAQCBQkFBwIHAAABAgMABBESIQUTMUEGIlFhMnEHFCOBkTM0QlJyobHB8BUXYnPRFiRTk7LS8bPhJUNVY4KDlP/EABkBAQEAAwEAAAAAAAAAAAAAAAABAgMEBf/EACQRAQACAQMEAQUAAAAAAAAAAAABAhEDEiExQVHwEyIygZHB/9oADAMBAAIRAxEAPwDxPNdzXKJReHrp2KpbzOwLAqiM7Apo1ghASNPMjB9CwHWgHZrqnerfEOEzwY58TxZJADqUbKhWIKtuNpEO46MKprQSUjSpVFRV2phavyzLpPLDhC22A5BYL69FJ+6oaqFSpUqBUqsvw+QRLMUIiZiiscDUw66R1I2O+MZBGc1WoFSp8UbMQqgsx2AUEkn0AG5plBd4L+cQ/tr/ABr08NXmPBPziH9tf416e4oOBqTN60wGuMfSg6pqOXp1rkr1FroJFkrjNUTNTA9BKGpVCTSLUEmqmM1M1VG70DnpmummSomegmY1GGxUZkppeglkf3xTBNUUpzUeaC2GpVCCaVBilbBBHUHIPuK0XCvEcj3tnLdy5SK7E7NpUadcySTPhFyclc4+eBWejQsQBjJIAyQoydtyxAA9zsK0/G/B7JPJDbskhiXDgz22t3UFnMUYfURgfBu3bc4oJOB8YgW2ggm5RXN4ZQ8SyMvMgjEBRyhZCZE6oQcjeia8SsAUIFoya4DFG0DI0QWMicXciwkyZbpnmgtg4Cgg5YeGbnUV0DYqM8yMLh4WuAwYtp0CFS5bOFBGSMinz+GLhFkdhGEjCksZodLB1d0MR14l1CKTATJJUjqDQauG+4aDOM27kyA5ljCI8RhjGiIx2Z0lZOcNSJCWyrewBeF+JWkURNzEskkUqsiFA3OjlAjmRyRjyKmtMnZmJFK18Kl7SKVGVpZml0rzrdFWOCPmOZA7BgcBj2ChRn4hVU+F7nTqVFbJACpJE7sDJyVdEVizRmQhQ4Gk5GDg5qDQ2nH7SLRCnJaFbq2Vi9urCWCNHWecq6HBZmY52cAqO1Ubi8s/qhVTB+QCLHyT9ZF0JQTKZin5Mpq214wQujO4Ef7L3OekRXQZOYJ4DDpDBDmXXywdbKunVnLD1FXOLeDpklnWIa443kVSzxLJIIlDSGNCwMmkbnQDVBAywR2MBl+ree0ciP6uDcvOLq4SKUSiPZV5aasybqhBU6hm3Hxize4nb/c40F3lS9opSSxDyHlxKkR0yEEeYhXIKjWNNA/9jL1iq4iJyqKv1q2yDKDJFGFMmQXyzKvVvNt1rP28JdlUFQWOAWZUUZ/WZyFUe5NBurLj1m/ISTlKsdvIkeuCI8qX607RiVuRJqBgJ3KyDU+ojVlhya/sTHJj6kp56ugRHkEg1w6kkLWqukOBKcxMmBlRG2RQKPwbdMcAQnJRVP1i3CuZQxjEbGTD6uW4GO6EdjTbTwxIYJppcRhITKil4xIxEyRZMZPM0ZZxq04yvWgMNxa1i4tbXETpyVKmQrCnLjJ1KwVVgjEgUEHVyg3pkqCWPe2ogYM9o7cuZZFS2KySXDNJyJbd+UojiUGDygoBocaCWGQNt4duZAhSPUHQSIQV8wMwtgBv8fNZV09dwcY3q5F4RmKzMzQqI4hMrc+BkkBmSEhXEmnILHO5wQo6uuQG8D/OIf21/jXqEleXcC/OIf21/jXqLigYFpki1KrUx2oK5pj0+Wo80DKbpp7UtVBGRTSKkNNwT0oI81G4qYxnqRUTmgicUzFSNUeaBhAphIrslRk0HWNNrma5qoJlPtSri4pUGLNaq08dTxvNII4dU0hkY/bLuy6CvklGpMZwr6sEkjBJod4V4WtxMyMryaY3kWGMhZJmQZEUZIOD1bYE4RsDOK20nhKGeR2dJwVSziMMet5oFNjAxkdI4GLtnK4IjUlGBIJGAxyeKp8W6sEdYI5IQrBsSRyqUcSlWBP2elAVKkBFxuM1Df8AH5JozFoijizFpRAwEYhE4VVLMSQTcysSxYknqOlamy8HwP8AVw8VxGsn1LEzOOXO1zyBLDEDGMMoklcEM2BG2e2K3CfDltcWr3CJcdZF0ozztAY4kZWkEdvhg7liSxjAXoSQcBn7fjciJGgCYjW4VchskXcXJkzv1C7r6HrnpV6DxtcJFDGNOYdHLfVMCvLkEiAosohfBGMtGTjHoMFx4SXnLGtrcSxiMuZxI3LuAVjIaARQSEgF/hTWwG7adLVem8I2xKW4jkAW9lie51jyIUtnhSQ8vHnDNGhbA1amwc6QGbu/GckmsSQQujrpeN3u3Q4cOrDXOWQqV20MowSCDSn8azOzO0UHM1StG+mTVDzhhxF9ppI6kaw+CSRVi+8Not9BAkMwEia2ikMsbZBlyI2kt1kcFYwRiIkklVycVoLfwFBzm+zuJEX6uzxLzS8UcqOzsMQh5CGjZQhVDtg7nIDHL4rmEvN0xaudbT4w2NdojJGPizpIc6hnJOMEVCnFkjmtpYIUBhjQMHBKySrktIwDZBywAKkHyBhpOw115wlHtWAtWklEdqyhCkRgSQXWrJ5ZPLVyoZpGJ3TU3l3tnwjBCXX6rLJI9vPpg1uz8yGSE5iMluj6ijk7J0BIJDbBk7zxnPI0bFIvs5IZF/KvvbmYoGaSRmI+3YHJzhV3G+YrjxVI8bo0UBZ4jAZcSiTlcwShBiTRsQACVJwAMmtJF4XimMZYTOpW3jd4zFGtpGbO2l+sT4jwy/aOMtpyIWyxYggbN4cheIpBHMbgQ2koPMVlke65KmNU0DHmlyDqPpQU7PxK1va28cDnmpcm5OV8qaQqpHufOGKlyOnTqc4Zd+LXkZy8MTB4jCyM9266TIkoILzllIeJCNJA23Bq14F8NrdSyJNHIVV443Ku6NEZGZSxVYZCcaG3bSgxhj5hRGy8K2zvFDolM31b6wRzSvNYSmJoo0SF3BwDJsGOEYYHxAMjwL84h/bX+NepOK8+ksVg4isSczSsq4EqskgyFbDBlU5GcZKrnGcDOK9F0UFYCmmpitQtQQyjNR6akOKQ3oIyKK8D8OSXJIHlUdz0+6q1lb8x1Hqd/T1Neq8CKhQFUDGBkYHQf+1AK4f4Et4sGTMh9DjT+FE14bBGBy4kUnuQAc++R71y54upzpOMHqc749z/ABoPNx0atvKD3JPTscDf8KC/eW0TZ1BGHpgf61meK+F7dslMo3tllz6Y2q3NxkH9MHPTGfbaq8188eWbDrt03IHz9vlQYjivDZIWww+RHQ0OavS7uGO5QdD+8579dwe+K8/4pZGKQrnI7H2oKJFQtUxqF+tAxjTMU80wdaB4JpV0ClQZDFOSInopPyBPYnt7An7jTa0fhTxKbMYDSrm6tpm5Z06ooefzEPmGS3NTAOx0nOMCgD3kskrqWUl+XGigKQWSONY0IHfyIN+9VxCSNWk6f1sHT1x16ddq3Nl44j2531hn5c0fOBYyIJJ0mjCFZkYrhCpXWvxHBxkGO98ba/KrTaGW9EgAESSNdQskbNGJGGznUckkbkFjQYoxHrpO+TnHUDqfkO9WG4a4hWbT5WZ0GAcjlrE7MwxsuLiPB+f36PgPilIIVikjZyrshOxH1SfSbmIZI8xKDT2+0erNt440yRkGZYhPMzxoQFaBoILeCIrqw2hISCDtg7E5NQYkxkAHBAOcHGxx1x64yKJ2XFpIYjFy42QOJQJI9WhyoAdenVQuxyDpG1F+KeJY5LVogZyXjgjEL6fq8BgVQ0kPmJLOVP6K4Er5LHerfDPGcUccKvCzkRhZz5RzWtmVrE9eiBFjY7HSW67VRk7tZZHaSRXZ5HYlipyzkkv23bOc0rfhkriQrEx5aCR9sEIzKgbB3OWdenrnoDW24f44iRIdTXTus1vM+olsNFJrlKFpivnDPgLGmAQp1ZLVRtPGOYRHLNdBzbvC8yHW+r6ytxGRqkUsoVWQ5IwJGxnuGPjiLfCpbAycDOB6nHQVPamSKRXQMrxnmA6cldJ+PBGMAjqe9FrDjKrZmDmXEEgd3BhwUm1oiqk/2iEaSmzDVs7eXOST8XjsGeaV5Ltc3f1hChVmkhDOVtJdTjSg1HGNajW/lbNBhGjONRU4z1IOMkaup7kb/vpSQlThlKn0IwfwNeg8Q8TpHFAObMS9tCOSoR7eHTOJeYoaTzSKI9KoVA6ZYjIOZ8YcXS6nEqcw+QBi+oan1OSVRpZSi4ZRpDkZBICg4AUOBfnEP7a/xr1avKuBfnMP7a/xr1bRQRlKhK1bqGRfegptHvXQKmIpgFBoPC9lqOroPU4/Cu2d/I0kml2VclRj0Bx+/B/GrHB79YFycbgknOAAB69u9AOB8ct42880baiT1Oc9elBuOE2sYUcxded/N0zv2onJb2//AAlG1Zufj8EALO40bYIwSNtWD++qI8e284JhgupVUeZgoRR86AibaFpiFjA9cEjJ77DYnfvRSTg64OFGDgYG2PTbscVj+E8YV3MluSw7qTuPnua0cXGVKahkEbEjqDge38aAc3BjASyZKn4k9hn4R61R43wwXCgp8WPLtucdj+OK0FtxNZNmI1dAf1h/Kqd3IFJIO3470HmF1CyMVdSrDqCMGqrnNbnxJbi4XVsJF6HsR6E1hZBvQMNcFOIpAUDwK5T8UqDNcF4cbieOEMEaQ6VLdNRB0L82bCj3YVoeH+CpOZbGUoY5TBkZZMvPMsf1YnBKyBCzk4OAp77VlIZSrKykhlIZSNiCDkEfIiiX+0VzqDc05Fx9bGy/nGx5uMYzsNuntQaBfDVpy9fO067L6zhxIeQxuY4wcovnGkumMHJGTgEEVF8GMJOWbiEM8nKt8iXE7mOKQAYT7PK3EPx48z47EgN/bc/KEOsaBGYvgj1ctpBKYy+nWV1jUBnbfGMmrEXii7GrE3xY30RllIjEOqNiuY25aqpZCpIAyaAlwTwnzbiNJZQsZezDlQdWL1FkULsQGAIXJGMnPShtjweOVp8XKLFCgkMpjlwyGSOLKqBqzqlUYNSReIbxljiRyeXoZNMcfMH1cFoyXCa2EY1EaiQoHpXeFcblD3LrGkkk8WjAgiaMETQSljDyzGRiIj4erA9aC/P4S0xDXJGhjknMs+XZDAqWJhZVAySxuxgYB+0GcYOG2/geV2VUliIZguvzBBzIopbZmyNQE3PRFyAQ2QelUZONXsZ1u0g1PKSZY1ZXaVYhKrCRSrgqkGUIIGFwBVSTjlw3NzK32zI0nQajF+SxgeUJnyhcAAADYCgN2/hLMPmdFkOHLkyYiQWc12Y2QJ5iUVDqGSDtg70608CvI4CzoYn5OiVY5Wz9Y16C6Aao1HLcFm2GBjPYK/iG5JkJlJMrO8nlTzNLG8TnptmOR1wMAZ2xgYKcG8W8uFopVLnCKraLdxy4w4SJknidQAZHOsDV5iDqGMAMs+Dc0StG40JLHGCwwzCZ2VGIUsBjRkgMeuxPWiF54RMat/vETSCOWURaZAzRwSyxSkMV05HIdgM7gH2zRt/EEsUs0lvphWVixjCJJGoD8xAqyKQNB+FsZHYip+IeKZpIUiBC/ZukraI9che4muG84XWEPNXKA6SVJxvQX+DeHLd4beV5fPMt5qRg4VORBI6SZRScKwRiBqJyAAcEFW3gZ5CdE8ZiKRskuibDc7mBAVCFk3hlyxGAF75AoHbcamjjESuAgMhAKRsV50ZilCsyllDIcEAgdD1ANTxcduogF1eXlonLlijkjMYJkjzHKhVsF2KsQT5jg70EXCIil5EjYysoU4IIyrYOCNiNuor1YCvKeCSFruFj1MoJwANycnYbD5CvVjQJhULipmqLGaCDFNxUjCuYoIuNStypFGCChXt+kMbVhTZS3G0hVCowoEaKM7DGRhsfjWt8QXGhNs6uuewI7fuodb8aiUCWRWZviITHYjr6DvQei/3XW7WEEZGJ9Gp5NTAsSOpGcbZ2rGxfR/cRS8t5ZFG+lllZVI7bAdvQYrTf3wWZ8xtp3bSFCrpYD8SN/wAauxcXl5YW4AMcm8bk6jHq6RuR3HY+2KCkvheG1HMaZmfodRUsT7lVH79/ehkXF+VchVyVfqOo1en35/8AFDuOa0J1vkdF3yTVXiSJAIzu5+NjsCD0XBGRjce+9BrLyVVfIHfbHp0B6jB7Y9qr8QvOYGz1I9B1Hb5/6VnOL+IN4yvTfY4HXHT13x+FQjiQbcHGrt0oLV9en4cge3Y9KCzHJqzKc1WJoI2XenCumuqKB9KnAL3zSoMrwS3ElxAjKXV5Y1KrkMwZ1UqpG+SDit7fw28KOxhspY0SbRKvIMcs4aIxJiGZ3BEYbysw1ZPlJDFvOIZWVlZSVZSGVlJBBByCCNwQd80RuJbq6DO7STCPGd86TIwVcKO7NgbDc4z2oNTaCwxA0q2ghzatlWczmQyRG8SZNRIiVfrAGVAwItJJJzAIra1tjqWznuEhJ+NZ1aT62qrgxvhjyWJx6DcbGglp4amYyh1aMx603XOZo3iQxbHy+aeMFjsNQz1oldeAbuMSYQySRTNEyRjWCFXVzFOcnVvhNIY46dqA7b/UoZJmtza6CbxWZ5RzEUwOtulsGfzIxcjIDHOQTgLWT4G7Wt7BidQFki1yRSeQoWRmBcYyoGzA7ZU+lRxcCuWjSUQSGORlVGxsxdtCe4DN5Qx2J2zVjh/hi5nV2SPZEZvMwXVodY2Vc9wzd8DY79MwHrbjEMpRLpople8uQzzO7NHC0duEdG1gKCVOGIPwbdwY9fD47e2k5UMoUQmTEiiYscLdRvG0nMY5LlSECjShDdQwTgPhOa5SGUFVhkuEti3VlLsi69G2VzIoxnP3b1Uk4XdWzLIY5IWRROH6FV5ixhwR0IkZVx1BO4FUF7q1touIC0YR8tEa0eYggc4hlNy2emiZhv8Aqx1dKcPLRcnkDmPoPNyVjFtzQHcF0ANwDbHdlXUJMkDNAJ/DV5pkleCQhDJzGOCcxsRKTvklSDqO+Op23p/+ylzyBKYnBeWKOKPTl5OckzhgM5GBCNiNw4PQbhqLiTh6SriKzYPNaq4LBljR0lW6K6JMKAyIcgkAtkHBFAvFF0jW1mIhblYleM6SpmytxOyh11aijI6Pqxgsx37UOfwzdjmZgf7IBpD5cKrKzK2c4IIjfBGc6SOu1RW/AriSITJEzR5C6hp6lgg2znGohdWMZPWg2tuthJNd6lsUhEssMYUhG5a8wwzq7zb6iyjMat0BbSoGYYruzY2olW3k1tDFK0jsWihNlaB9J1jQFl5oB/RIIGNxWWn8L3iSRxtbyB5CwRcA5KfGDg4XSCC2cYBydqg45wtrabkucsEic7YwZYY5SvU508zTnvjPeg54e/OYP21r1rFeTeH/AM6g/wAxf41623TFBGTTBU6CopGFBBIx7Ckg9accU+I0A7itiZFIHWsJxJmReSFByNyPYkbmvT9NAbnw6s0jsAclgOhGD6jYjFAG4XwQctXEqxNjGoQzsGOOhZsKOuMjvRN+KXduoSTEkZ8uQOo26r+r/MmjPCJHkItsAoD5ycDSgyCWPbYZ2G+PmK0MnCY0hUltWvzAEEEZGffbGOvr3oMYYmmXmAalOAwxqCjOcBsgHY/11oqnhT61DoY6HJLJv5QT2AP6O/QGr3B4IzrSGPUfh8uVCjfpvnuNiaP8X4qnDYlnnAZ8FYYR8UkgGAc9kA6ntnucAh4pc8EliuZLSQ6ZIvXoR1BX5qwOPf2ojb8P0dTk/gDQ2/u5ZZnuJGzK7F2bpuew9ABgAegFFbLiCyjBIDjqP5igkJz91VpBVl/eq70DFNOpopwoJBSpuaVBjKKeHuNNaSM6qr6kKYbpnKvG/wA0ljifHfRjvQulQaK98WPIhRkG9qLY+Y7sHiZpztu7CBAflnNWZ/F4adJUg04vRfMpk1BpPKXQHQNKkrnuRnvWUrooNPbeKSgVlhXnhIImlLsUaO2eJ4wI9tLE28IZtWCFOACxNWJ/FEZBQWpEJSZGTnksedKkxIfl7aXjXHlORsfWu+DrNHgkZo43ZZsjWgfIWyvJdBzvpLRIcZ6qD2orwvwzbQzwLLqkZpEC6mheOSN4GlaQxaSy48oCOynzBuxCwZfgPiEW6Rq0XMMVzHdRtr0YaMrqVhpOpWVQO2Dvv0p1h4hVYFgkh5kYieJsSGNm1zx3AYHScENEoxg5BPSiUXBbMW88oFxIGs1uIs6A8ZF21s5bGQRlAc42V274NXR4Zt4ppOUzyG3kljdZ0Ro3P1W4njICnoDAQQeuQRjpVAbiHi0yyGTlBc/XdtRP58sint+hzNvXHarSeN9LmVLZRK8qSzEyMySFYZoHCKFBjDC4c7MdJ6bYAsy+DLdpmhhln1RTCKQOIxr1wTzxiNsgKf8Ad2Ql9vOGOACKE39nDbXELxxySxxcqS4V2SZA7Nr5JZU5eCF0/pBt+m6gGcd8SfWI2jEbqpaJhrkEhXlfWfKMIgAJuicY209yxqXhfihYLcwrbrqK6WkDBdY5omUsNBYsCqr8WNI2AJJoTxS+WXl6Yki0IVbQAutjI8hYgDtrCDOTpRcn0o0Gmi8Wbyh4QyTS3LyKHKkrdCIFFbSdJUwqQ2DnoRjORHGr8Ty8xU5a6Io1TVrwsMKQrlsDJIjB6d6oUqAj4e/OoP8AMX+NevypXkHh786g/wAxf4165OxoIyaa1Lm/fTdVAxo64o2qUvXY1oEik4oonB5Ege6Z0jiCnAkOkN6tudvu61muPcY5ERaMqZOiqd++/T2ry/iN+8zlpSxb1JJwPQZ6D2FBuofEIjcsXDE4UOpG4JyduvQiiPDPFC3d9b27thZJOWXHbV0x7sQq757da8tVM9/69qN+FUIv7JiAoFzCcnYACVNyfT3oPqK7+q8PtnkIWOKMZY4yWPQD1ZycAD3Ar588QcXlv7hriYYztGnURxg+VR79ye5J+Q030i+KTfSBIz/u0beTH/zGzgyn2xkL7En9LbKyeUZ7noP50Aq8XcIB7n/SoWtsb9/X/Sr8MPVj33/kP5/hUbL70HLbiRHlk8w9e4+frV/IOCNwfTehLRCmRsUOVP3djQF9Irh2pttMHGRse49Kk0mg5muVLopUGJpUq6KDldpUqCWO4dQQrsoPUKxAPlK52/wsw+TEd6PcT8aXMqMmeWGIJ0PPgaTkctXkZYh7IBgbDA2rN5pZqCxDeyJ8Eki4UoNLMuEYksgwfhJYkjoSTS+uyZJ5kmWOWOtssSCuW33OlmHyYjvUGaQqglwrjcsEvNBLsc6g7P5iUePUSrBgwWRtLAgjOxqTjXiCa50iRjpVQunXI+QGdxraRmZ8GRsZJxnbFCaVAqVKlQdpUqVAQ8PfnMH+YterSNXlPh786g/zBXrTJ60EBWuE4qblU3QaCMmsnx/jLO/KjJCr8RHU0e45fCGM/rHYfOsfZ25Yknpnf3oIeUScnPtmpfCvhGfiVzyYdgCDLKRlIkPc+rHsvU+wBIPcB8PzXswggA9XkI8kSfrN6nrhe59ACR734e4DFY26wWy4AOWY41Ox+KRz3Y/uwANgBQeL/SVwS0sGtbeBUAjjOsneSWRyMGUjuApIH+PYYrI2YaeTdSqADV0GQRkKMdMgg79vnWv+kmJEuBDAOZOWYzzE58zZAQfshiSR3/AU7aARLpH3n1Pr/XpQQTYwu2wPyzsevoKEzXcerBbPrpBYn2wucD50WunLe3XbtsCBt99DrC5Pm1HbUAewHlH4UHGfVk4Kg9ARghR0yO3c/fVd3UdfXAqxLfCQjQfLkgNjdyBuAT2/jj8R7tl8eg/j/wCKCZn2zj5epqs3rUhfPXrUEjf0KCeFgpBB/r3oksoO9ZuSc9lq9wuU9D86AqXrtRavalQZClSpUF3h0Vu2rnyyx4xpEcKzFuuclpUC9gOvXtWxnu+HlFV44nEVhFJpXkw8y502wZObEglZvNcF1Zm3G2CMjA0jQejT8G4SFUwyLIwi1JzbhIUmcrFtLiQvGy5nbBWIEqqjPU3rnh3B5ZpJHlUmS7mLsJo41VTdOqgDmBihhKurKhGdy2MrXlNKoN86WE9pGyrCsywsEt3uOWqBrifWxc4LSKvKYKzbh2wDgCrHiQ2DcSs5ongeFrlBcksCBpeLUGT4ORy/0hnJ5gOMYrzuu1R6M1vw+RlE5tDcKrahFJHbW7q1woXVJDiLmpCXbC9fLnUw0mbhPhrhU0iiOXmIwXT9rplJSS5MrSRkhlXlJAzbAaSxUg5x5lUtvOyMHRmRhuGUlWB9QRuKD1G84ZZJm3kWCCMSxyqjSjVNH9UlzIrc/o8p8uZUGAmd9jUj4JwnUBrjIE8yZNzHlow86xSfllGgKISVPLZuqs2cV5zPOzsXdmdm3LMSzE+pJ3NR0FniSIs0qxkNGJHCFclSgYhSurcgjHXeq1KlQEfDv51B/mCvXtX/ALV5D4c/OoP8wV7DyifuoEqUmqRFx1qDiMwSNm9BQYfxKpmmwD5UO9XOA8JknkSCEZd/Xoqjq7f4QP5DqRUNlHqycbsfxJOwHuf517p4M8NLZRb4Mz4Mj/wRf8K/vOTQXvDXAYrOERRD3dj8TvsCzfh07AACgH0i+MRaR8qE5uHG3/2lP6Z/xeg+/tvb8b+MFsk0rhrhxlF6hR01v7dcDuR7E14pK7TSFnYu7nUzHqfUmgfw1CSXO7HoScnfqd+pNWJRjrknrgY3/E4q+kWkYFKOLPWgDsfONivbDbfh2/A1mr6B9ZjU+VsayDny+hx8ulH+L8STmLFFhpFbJcbrH6/M9sVVnlwMY9ST6k9SfegHXYCKoUYCnb8KpiYBS5PfYeoG1ScQlyp+Wfw3qhaqJCAdwuPL027knpQTx65dydK/vNSyqEGM4FWnYKNgKocjU2WP3UDUkZug29fWrMTaSD/WO9cYY+VckcaaAuTSrp+VKgyFKlSoFSNKkaBtdrldFQdrtcrtUKlSpUCpUqVAqVKlQEvDf53b/wCYte2RnbpvXifhv87g/wAxa9kE+RtQT436UE8UPlViXq2/yHrRV3CjJPSs1d3HxPnLHb9kdhQA+PXrQLGIT5kdWB65ZCrjP/5Ebe1egcP+m2J4jrt5BMF6Agxl/Qt1Az7V5Pccc5czakEikbb4ZGI0llO4zgDqD0FCYbkAkLnTnO+M/fig1nEOKyTSNNK2qRzlj2+Q9ABgAdhRHhUfl1nv0+VZOK4DlVzjJAJ9B3P4ZrVcb8QxWsSrGBJKy5XPwqD0Zh+OB7UBDjPFIYEDSsQxHlRd2P3dvmaxfEfE884KRjlJ0ODliPc9vuoW0EkpMjsWZtyTuf69qMcNtsR6gM4O4oOcJtgie9SyMT0qUTL+jVeZt9qAbdnAJ9qtWluBEvbbJHTJPc+pqvcAOVX1P7u/7qvXFBBK2dqrSTgbCpGA6Uzle1BEMnrT5mGk4qbTgVBcjyj3NAaVhgfIfwpUofhX5D+FKg7B4OWQ6IrgtJhiFMOkHSM6VbmbsfTHrkiinh76MjciQNdxxyRthkEZfKEAxyxnUCyPk4OB0NH/AA5xy1WcNCg5gOFDsVyxGPLjYdduv3U+Xin1W8YoCNaiMB01ctdYkjRG1Z0a+Z5RhdOAD5Rjz/m1Oa9+zrvpafE1D+BfQ607TBrwRiPTg8ktqDat95Bj4T60Xj+gTUMrxFSPUW+R+6avRvBPEUnDzJr0tHGQWUqxw0wzp98ds57UzwZzLfhFupjcSrGF5bI+oOWIGpQNQXJBJxsMmuzStM1iZ6uea9cPPB9AGenEB/8Azen/AO6oh9Baf/U064/IDr6fl+ta644Zci1vLNI5XCTpMu7YngldZbiFZGChm1GYEZ3DY7mifiy35sNs1tE6v9atjnkSAokbkhnQqDpQEnsO2azyuyM9WBH0EjOP7STOcY+r75HUY53Wuj6Bxv8A/EV8vxf7v0+f221bduHm7t7aGeKWGVJ25jqsg0zJFKRcxyYwVLlWVunm0nuKrGzvGKNcwlxFfK04jGoTRpaxolwiY8yhwrFBkgrtkrTJsjyx5+gpcBv7STSeh5AwfkedTn+gcDrxFRvje3xudwPy3XettxHgElw/EWjVo45YojFqBTVdw5dZgp3GCsS5IGrT3AqxwLh9ybsvMpWKdI7uRTg6LhVaPkdP0V5Bz6wD1plNsY6sAPoKUgt/aSaR1P1cYHzPO9xTP7jUxn+048dM8gYz6fl62kMb/wBlXtvyZ+ZIL4qvJkGRJJKY8ZXctrXAHr7VPxiFmgtQsUrMl3aO5FvIpCoylsjTkhQpyfcD2pk2csTH9AuRkcRUj1Fvkf8ArUwfQWuM/wBppgHBPIGM+mef1rW8S4HcO15JFG31eW5tXaD4GmiiAF0dDYxr2BU4LCI7HUM2PFJluLa9SO2cASWojIikDzKskMjNoKg4TzL0/RPyplYpGY5YhvofFqoulvllETK2kQ4DeYAjUJTjr6GrdxIsSF3IAFeh8fkH1C4ODkEEkxmLV5kOQrb4AwuT1014fxi/abI8ygdOhU/MVWsRtuLpcFirZCdv4UI4s+lSascBtFRXOlQSR8J2P3UI8Rz7EUGRdWdiQCaYVI6jFEeGWruHKYwOue/sPf8A1opHFIB57YkfMZ/A0FHw9Fqcsei4/FjgfuDVHeZmuXJ/WOPZV8oH4CtNwq0UQNIiYUsSc7EBdv8AuoZwS21TMfTH+tBcEATHyFELJBnI2z1+dT3NsCW+WaowoSCp6/voI763VWz0z+FVyQR7irthdK4MU3xDYGq17bGPOenYjoRQDbcAyM36o/ef/BrkzajVmxtS8ZPTLHf5bfypGxUHdv40FFVAqUYNTvGnoTUTxE9tIoIicn2qvdHcVd0joKpOuXA9wPxNAd01yn0qAf4emSJ45JSvlJYdGLDBGoZ2IB7fP5ApxPigme4kWT44kVP0GJRk2APmOdLAt0852oRacQyGMUEeMlR5A409cPrz6g5OcmpYoFWIPK0irrUBVjUA9ysfM82CFJJwFyR13rntXnd3bonjA3Y/SVc2CItqUZWjXUJlZmQqX2Uh/g8xI9mxtjFXP77eKf8ADt+mfyT9PX4+lYPickazJIkelTpfQfY7g/PB/Gu/XU1S/aORIrAal3BZ1Y53PZa2ZmIjEFaVtzNvcNyPpx4n+pbf8t/++un6buJjPktttj9k+3z89YuHiMSKqqd4ySjFc6g6EOGAIxk6eh6Co77iMbRsq6uvkznKgsCwY58ykKCM7g99qb7ZxtZ/DTbnfGfff1543p+mbi2Qphh1HoOTJk5zjA1+x/A0yL6a+KsQFigJO4AikJOOuAH9j+FC08dRG0ETRH6wIETnDbE0ReCF85J8ltK+/XVjbvU1j4oskezbDKbTnwghPytvJCwRmwRh+a8rMu/5VvMa2OYRH0zcWwxEMOFyGPJkwpHUN59se9Nh+mrirHCxQMcZwIZCceuA/TcUL414rt5op1R5AZp4nGpDmKIWzW7rlX87Kr6cn41BJwTVhfFtlrSQo/ltbi0aLBCvGdQtwWXBHkbSx6gBT5jk0F0fTRxbSX5MGkdW5MmkdtzrxUY+m7in/Dt/+U//AH0J4/4mt5oblUkkLSXM9wGMehis6QYQhH0g5iYN1GNxucVlo71QIyCQUA2wdyC5x1xjzAdO5rbpUrafqnCS3/8AffxP9S3/AOU//fS/vu4p/wAO3/5T/wDfWDS9RS5UndlIBGQMKw0n28wHyqN7tfNpLDzqV74VQwI3P+LpW34dPH3+f77+YMy3k/0uX91i3lWAJKyo2mNg2Cw6Euf4V36jkH7MfMk1ibKTmXdvoBJMiDGcZYyZ8uo7Ak9z1zXqdvEQDlCrA4ZG2YH0I6feDg9tq0XrFbTETlWftcIHGnG/SszxqXU4XPU4/E1q+NsqFsemcZrKWljJcSnR0XzM3ZR6msBuOHrbLGqxhVVfXGSfU+ppnEXQjbrWdt7EIxEpYnscHGO2AaszwYHlbO1AQu8rAkY/T8xHsDnf5kj8DVDw/b4Zz70dFkTJuD5VCj2CgfzzXOFWwXJ9WP8AGgbN5XBPQ7VQeHTI23XpRHjtzGrJHqPMbJAA6YGdz91REh9J/r+ulBmOKR6ZM+tVr3iGF0k59q0vFeFtLjRjI7k4AHTcn+t6z/FuDSKqkqCCcB1OpffJHTG+xoKkHFjEukHb0964fEAzkrmjP9jokMbRRRzErqbmZLH3XfAx6AfjVbhtxEGOYkQ9Ngfv6mggt+LxP20n3xVuVc9NxUPFfDaMNcBAPdO33elDLWWSE6Xzp6b9qC+8dUrUapR8/wCG/wDKiFyw0ZB61X4TDuW9B+8/+DQEjilTfvrlAEsNodQ2IK4PcZYA4PbI2qO+OQxO5wdzudsY3pUqwjqykOuD8P7IqGlSrNiVKlSoFSpUqBUqVKgVKlSoFSpUqAh4eOLq3I/40f8A1rXvHisfaRHuUOffDDGflk/jXKVB5zx4/aPR/wCjlALdyAMmQ598dM0qVAY41GCNwD8xmsJxPZttunTalSoN7ajzt8/9aowjr+03/UaVKgC3qg3wyB+RJ+/JGfwq5boOWpwM5/nSpUF67UC2YgYOlf8Aqqnw9QYroEAjW+x3HxelKlQVrdfsYv2z/wBZrPeJkAm2AG/balSoJpT9mP69ae4yiE75653z86VKgFXwwABsMnbt2qfhA+zb5/ypUqCdqVKlQf/Z"/>
          <p:cNvSpPr>
            <a:spLocks noChangeAspect="1" noChangeArrowheads="1"/>
          </p:cNvSpPr>
          <p:nvPr/>
        </p:nvSpPr>
        <p:spPr bwMode="auto">
          <a:xfrm>
            <a:off x="3672498" y="211809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46" y="154151"/>
            <a:ext cx="9378462" cy="6518227"/>
          </a:xfrm>
          <a:prstGeom prst="rect">
            <a:avLst/>
          </a:prstGeom>
        </p:spPr>
      </p:pic>
    </p:spTree>
    <p:extLst>
      <p:ext uri="{BB962C8B-B14F-4D97-AF65-F5344CB8AC3E}">
        <p14:creationId xmlns:p14="http://schemas.microsoft.com/office/powerpoint/2010/main" val="27684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opularresistance.org/wp-content/uploads/2013/09/Mitch-Snyder-on-51st-day-of-hunger-str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232" y="1453567"/>
            <a:ext cx="6096000" cy="3933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74277" y="5931877"/>
            <a:ext cx="5509848" cy="369332"/>
          </a:xfrm>
          <a:prstGeom prst="rect">
            <a:avLst/>
          </a:prstGeom>
          <a:noFill/>
        </p:spPr>
        <p:txBody>
          <a:bodyPr wrap="square" rtlCol="0">
            <a:spAutoFit/>
          </a:bodyPr>
          <a:lstStyle/>
          <a:p>
            <a:r>
              <a:rPr lang="en-US" dirty="0"/>
              <a:t>Mitch Snyder on 51st day of hunger strike</a:t>
            </a:r>
          </a:p>
        </p:txBody>
      </p:sp>
      <p:sp>
        <p:nvSpPr>
          <p:cNvPr id="4" name="TextBox 3"/>
          <p:cNvSpPr txBox="1"/>
          <p:nvPr/>
        </p:nvSpPr>
        <p:spPr>
          <a:xfrm>
            <a:off x="256311" y="478196"/>
            <a:ext cx="10165505" cy="430887"/>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SUCCESSFUL ADVOCACY FOR THOSE EXPERIENCING HOMELESSNESS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021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307" y="1255582"/>
            <a:ext cx="10952550"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SUCCESSFUL ADVOCACY FOR THOSE EXPERIENCING HOMELESSNESS</a:t>
            </a:r>
            <a:endParaRPr lang="en-US" sz="2400" dirty="0">
              <a:latin typeface="Arial" panose="020B0604020202020204" pitchFamily="34" charset="0"/>
              <a:cs typeface="Arial" panose="020B0604020202020204" pitchFamily="34" charset="0"/>
            </a:endParaRPr>
          </a:p>
        </p:txBody>
      </p:sp>
      <p:pic>
        <p:nvPicPr>
          <p:cNvPr id="3074" name="Picture 2" descr="http://d1byvvo791gp2e.cloudfront.net/public/assets/media/images/000/063/934/images/size_550x415_National%20March%20for%20Housing.png?1370900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744" y="2038989"/>
            <a:ext cx="5823194" cy="3917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70566" y="6283569"/>
            <a:ext cx="4232031" cy="369332"/>
          </a:xfrm>
          <a:prstGeom prst="rect">
            <a:avLst/>
          </a:prstGeom>
          <a:noFill/>
        </p:spPr>
        <p:txBody>
          <a:bodyPr wrap="square" rtlCol="0">
            <a:spAutoFit/>
          </a:bodyPr>
          <a:lstStyle/>
          <a:p>
            <a:r>
              <a:rPr lang="en-US" dirty="0" smtClean="0"/>
              <a:t>Washington DC 1989 </a:t>
            </a:r>
            <a:endParaRPr lang="en-US" dirty="0"/>
          </a:p>
        </p:txBody>
      </p:sp>
    </p:spTree>
    <p:extLst>
      <p:ext uri="{BB962C8B-B14F-4D97-AF65-F5344CB8AC3E}">
        <p14:creationId xmlns:p14="http://schemas.microsoft.com/office/powerpoint/2010/main" val="1672262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606" y="2448232"/>
            <a:ext cx="100584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How Many Children are Homeless?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0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399" y="49796"/>
            <a:ext cx="8964119" cy="418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11426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Youth Homelessness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342900" marR="0" lvl="0" indent="-342900" algn="l" defTabSz="914400" rtl="0" eaLnBrk="0" fontAlgn="ctr"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There are only 4,000 youth shelter beds in the United States, yet as many as 500,000 unaccompanied youths experience homelessness each year.</a:t>
            </a:r>
          </a:p>
          <a:p>
            <a:pPr marL="342900" marR="0" lvl="0" indent="-342900" algn="l" defTabSz="914400" rtl="0" eaLnBrk="0" fontAlgn="ctr"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p>
            <a:pPr marL="342900" marR="0" lvl="0" indent="-342900" algn="l" defTabSz="914400" rtl="0" eaLnBrk="0" fontAlgn="ctr"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Many homeless young people have fled abusive situations, left the foster care system with no resources, or been rejected by their families because of sexual orientation or gender identity.</a:t>
            </a:r>
          </a:p>
          <a:p>
            <a:pPr marL="342900" marR="0" lvl="0" indent="-342900" algn="l" defTabSz="914400" rtl="0" eaLnBrk="0" fontAlgn="ctr"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p>
            <a:pPr marL="342900" marR="0" lvl="0" indent="-342900" algn="l" defTabSz="914400" rtl="0" eaLnBrk="0" fontAlgn="ctr"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LGBT youth are disproportionately over-represented in the homeless youth population, with as many as </a:t>
            </a: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2"/>
              </a:rPr>
              <a:t>40% of the nation’s homeless youth being LGBT</a:t>
            </a: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while only 5% of the overall youth population is LGBT</a:t>
            </a:r>
            <a:endPar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rgbClr val="FFFFFF"/>
              </a:solidFill>
              <a:effectLst/>
              <a:latin typeface="Helvetica" panose="020B0604020202020204" pitchFamily="34" charset="0"/>
            </a:endParaRPr>
          </a:p>
        </p:txBody>
      </p:sp>
      <p:pic>
        <p:nvPicPr>
          <p:cNvPr id="1026" name="Picture 2" descr="There is only 1 bed available for every 125 homeless y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874" y="1679597"/>
            <a:ext cx="2784126" cy="31620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40% of homeless youth identify as LGB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892" y="4389349"/>
            <a:ext cx="3114304" cy="233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436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nationalhomeless.org/wp-content/uploads/2014/05/Campaign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319" y="-175846"/>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8922" y="2205404"/>
            <a:ext cx="10867293" cy="4154984"/>
          </a:xfrm>
          <a:prstGeom prst="rect">
            <a:avLst/>
          </a:prstGeom>
        </p:spPr>
        <p:txBody>
          <a:bodyPr wrap="square">
            <a:spAutoFit/>
          </a:bodyPr>
          <a:lstStyle/>
          <a:p>
            <a:r>
              <a:rPr lang="en-US" sz="2400" cap="all" dirty="0" smtClean="0">
                <a:latin typeface="Arial" panose="020B0604020202020204" pitchFamily="34" charset="0"/>
                <a:cs typeface="Arial" panose="020B0604020202020204" pitchFamily="34" charset="0"/>
              </a:rPr>
              <a:t>What we </a:t>
            </a:r>
            <a:r>
              <a:rPr lang="en-US" sz="2400" cap="all" dirty="0">
                <a:latin typeface="Arial" panose="020B0604020202020204" pitchFamily="34" charset="0"/>
                <a:cs typeface="Arial" panose="020B0604020202020204" pitchFamily="34" charset="0"/>
              </a:rPr>
              <a:t>ARE CALLING </a:t>
            </a:r>
            <a:r>
              <a:rPr lang="en-US" sz="2400" cap="all" dirty="0" smtClean="0">
                <a:latin typeface="Arial" panose="020B0604020202020204" pitchFamily="34" charset="0"/>
                <a:cs typeface="Arial" panose="020B0604020202020204" pitchFamily="34" charset="0"/>
              </a:rPr>
              <a:t>FOR:</a:t>
            </a:r>
          </a:p>
          <a:p>
            <a:endParaRPr lang="en-US" sz="2000" cap="all"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federal commitment to provide ALL young people, ages 24 and under, with immediate access to safe shelter, affirming the principle that no young person in the United States should be left homeless in the </a:t>
            </a:r>
            <a:r>
              <a:rPr lang="en-US" sz="2000" dirty="0" smtClean="0">
                <a:latin typeface="Arial" panose="020B0604020202020204" pitchFamily="34" charset="0"/>
                <a:cs typeface="Arial" panose="020B0604020202020204" pitchFamily="34" charset="0"/>
              </a:rPr>
              <a:t>streets.</a:t>
            </a:r>
          </a:p>
          <a:p>
            <a:pPr marL="457200" indent="-457200">
              <a:buFont typeface="+mj-lt"/>
              <a:buAutoNum type="arabicPeriod"/>
            </a:pPr>
            <a:endParaRPr lang="en-US"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An </a:t>
            </a:r>
            <a:r>
              <a:rPr lang="en-US" sz="2000" dirty="0">
                <a:latin typeface="Arial" panose="020B0604020202020204" pitchFamily="34" charset="0"/>
                <a:cs typeface="Arial" panose="020B0604020202020204" pitchFamily="34" charset="0"/>
              </a:rPr>
              <a:t>immediate commitment to add 22,000 shelter beds along with appropriate services - a five-fold increase over the current level of </a:t>
            </a:r>
            <a:r>
              <a:rPr lang="en-US" sz="2000" dirty="0" smtClean="0">
                <a:latin typeface="Arial" panose="020B0604020202020204" pitchFamily="34" charset="0"/>
                <a:cs typeface="Arial" panose="020B0604020202020204" pitchFamily="34" charset="0"/>
              </a:rPr>
              <a:t>resources.</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more accurate and comprehensive effort to count the number of homeless youth in the nation in order to determine the number of beds that are needed over the next decade.</a:t>
            </a:r>
            <a:endParaRPr lang="en-US"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257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2371" y="2182109"/>
            <a:ext cx="11565285"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306"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1" u="none" strike="noStrike" cap="none" normalizeH="0" baseline="0" dirty="0" smtClean="0">
              <a:ln>
                <a:noFill/>
              </a:ln>
              <a:solidFill>
                <a:schemeClr val="tx1"/>
              </a:solidFill>
              <a:effectLst/>
              <a:latin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Rental assistance through Section 8 housing vouchers allows low-income households to go into the private market.</a:t>
            </a:r>
            <a:endParaRPr lang="en-US" sz="2000" dirty="0">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smtClean="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smtClean="0">
                <a:latin typeface="Arial" panose="020B0604020202020204" pitchFamily="34" charset="0"/>
              </a:rPr>
              <a:t>L</a:t>
            </a:r>
            <a:r>
              <a:rPr kumimoji="0" lang="en-US" altLang="en-US" sz="2000" u="none" strike="noStrike" cap="none" normalizeH="0" baseline="0" dirty="0" smtClean="0">
                <a:ln>
                  <a:noFill/>
                </a:ln>
                <a:solidFill>
                  <a:schemeClr val="tx1"/>
                </a:solidFill>
                <a:effectLst/>
                <a:latin typeface="Arial" panose="020B0604020202020204" pitchFamily="34" charset="0"/>
              </a:rPr>
              <a:t>ess than one in four of those eligible for that assistance – legitimately, legally eligible – receive help because there are very few dollars in the program for new participants.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u="none" strike="noStrike" cap="none" normalizeH="0" baseline="0" dirty="0" smtClean="0">
                <a:ln>
                  <a:noFill/>
                </a:ln>
                <a:solidFill>
                  <a:schemeClr val="tx1"/>
                </a:solidFill>
                <a:effectLst/>
                <a:latin typeface="Arial" panose="020B0604020202020204" pitchFamily="34" charset="0"/>
              </a:rPr>
              <a:t>With thousands of people on the waiting lists already, most cities in America aren’t even accepting additional names. Wait times for those lucky enough to be on the list can stretch for many years.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u="none" strike="noStrike" cap="none" normalizeH="0" baseline="0" dirty="0" smtClean="0">
                <a:ln>
                  <a:noFill/>
                </a:ln>
                <a:solidFill>
                  <a:schemeClr val="tx1"/>
                </a:solidFill>
                <a:effectLst/>
                <a:latin typeface="Arial" panose="020B0604020202020204" pitchFamily="34" charset="0"/>
              </a:rPr>
              <a:t>Congress cut 70,000 housing vouchers last year as part of the so-called sequester.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u="none" strike="noStrike" cap="none" normalizeH="0" baseline="0" dirty="0" smtClean="0">
                <a:ln>
                  <a:noFill/>
                </a:ln>
                <a:solidFill>
                  <a:schemeClr val="tx1"/>
                </a:solidFill>
                <a:effectLst/>
                <a:latin typeface="Arial" panose="020B0604020202020204" pitchFamily="34" charset="0"/>
              </a:rPr>
              <a:t>The loss of these vouchers shrunk the Section 8 program and froze progress on waiting lists. If you’re one of the majority of low-income households paying most of your income on rent, there is virtually no help </a:t>
            </a:r>
          </a:p>
        </p:txBody>
      </p:sp>
      <p:pic>
        <p:nvPicPr>
          <p:cNvPr id="2050" name="Picture 2" descr="Only 30,000 of the 70,000 vouchers that were cut have been restor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400" y="152033"/>
            <a:ext cx="5624649" cy="203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556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877" y="404490"/>
            <a:ext cx="9129251" cy="6114297"/>
          </a:xfrm>
          <a:prstGeom prst="rect">
            <a:avLst/>
          </a:prstGeom>
        </p:spPr>
      </p:pic>
    </p:spTree>
    <p:extLst>
      <p:ext uri="{BB962C8B-B14F-4D97-AF65-F5344CB8AC3E}">
        <p14:creationId xmlns:p14="http://schemas.microsoft.com/office/powerpoint/2010/main" val="3783374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1894" y="1941036"/>
            <a:ext cx="12192000" cy="4603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357186" y="2067195"/>
            <a:ext cx="11712893" cy="472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306"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0" i="1"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500" i="1"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500" b="0" i="1" u="none" strike="noStrike" cap="none" normalizeH="0" baseline="0" dirty="0" smtClean="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smtClean="0">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smtClean="0">
                <a:latin typeface="Arial" panose="020B0604020202020204" pitchFamily="34" charset="0"/>
              </a:rPr>
              <a:t>We </a:t>
            </a:r>
            <a:r>
              <a:rPr kumimoji="0" lang="en-US" altLang="en-US" sz="2000" b="0" u="none" strike="noStrike" cap="none" normalizeH="0" baseline="0" dirty="0" smtClean="0">
                <a:ln>
                  <a:noFill/>
                </a:ln>
                <a:solidFill>
                  <a:schemeClr val="tx1"/>
                </a:solidFill>
                <a:effectLst/>
                <a:latin typeface="Arial" panose="020B0604020202020204" pitchFamily="34" charset="0"/>
              </a:rPr>
              <a:t>support the National Campaign for Youth Shelter because EVERYONE deserves a bed. </a:t>
            </a:r>
            <a:br>
              <a:rPr kumimoji="0" lang="en-US" altLang="en-US" sz="2000" b="0" u="none" strike="noStrike" cap="none" normalizeH="0" baseline="0" dirty="0" smtClean="0">
                <a:ln>
                  <a:noFill/>
                </a:ln>
                <a:solidFill>
                  <a:schemeClr val="tx1"/>
                </a:solidFill>
                <a:effectLst/>
                <a:latin typeface="Arial" panose="020B0604020202020204" pitchFamily="34" charset="0"/>
              </a:rPr>
            </a:br>
            <a:r>
              <a:rPr kumimoji="0" lang="en-US" altLang="en-US" sz="2000" b="1" u="none" strike="noStrike" cap="none" normalizeH="0" baseline="0" dirty="0" smtClean="0">
                <a:ln>
                  <a:noFill/>
                </a:ln>
                <a:solidFill>
                  <a:schemeClr val="tx1"/>
                </a:solidFill>
                <a:effectLst/>
                <a:latin typeface="Arial" panose="020B0604020202020204" pitchFamily="34" charset="0"/>
              </a:rPr>
              <a:t>#Act4Youth</a:t>
            </a:r>
            <a:r>
              <a:rPr kumimoji="0" lang="en-US" altLang="en-US" sz="2000" b="0" u="none" strike="noStrike" cap="none" normalizeH="0" baseline="0" dirty="0" smtClean="0">
                <a:ln>
                  <a:noFill/>
                </a:ln>
                <a:solidFill>
                  <a:schemeClr val="tx1"/>
                </a:solidFill>
                <a:effectLst/>
                <a:latin typeface="Arial" panose="020B0604020202020204" pitchFamily="34" charset="0"/>
              </a:rPr>
              <a:t> </a:t>
            </a:r>
            <a:r>
              <a:rPr kumimoji="0" lang="en-US" altLang="en-US" sz="2000" b="0" u="none" strike="noStrike" cap="none" normalizeH="0" baseline="0" dirty="0" smtClean="0">
                <a:ln>
                  <a:noFill/>
                </a:ln>
                <a:solidFill>
                  <a:schemeClr val="tx1"/>
                </a:solidFill>
                <a:effectLst/>
                <a:latin typeface="Arial" panose="020B0604020202020204" pitchFamily="34" charset="0"/>
                <a:hlinkClick r:id="rId3"/>
              </a:rPr>
              <a:t>http://ow.ly/wWlJJ</a:t>
            </a:r>
            <a:endParaRPr lang="en-US" altLang="en-US" sz="2000" dirty="0" smtClean="0">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u="none" strike="noStrike" cap="none" normalizeH="0" baseline="0" dirty="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smtClean="0">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u="none" strike="noStrike" cap="none" normalizeH="0" baseline="0" dirty="0" smtClean="0">
                <a:ln>
                  <a:noFill/>
                </a:ln>
                <a:solidFill>
                  <a:schemeClr val="tx1"/>
                </a:solidFill>
                <a:effectLst/>
                <a:latin typeface="Arial" panose="020B0604020202020204" pitchFamily="34" charset="0"/>
              </a:rPr>
              <a:t>LGBT youth are disproportionately over-represented in the homeless youth pop. We need safe shelter now! </a:t>
            </a:r>
            <a:r>
              <a:rPr kumimoji="0" lang="en-US" altLang="en-US" sz="2000" b="1" u="none" strike="noStrike" cap="none" normalizeH="0" baseline="0" dirty="0" smtClean="0">
                <a:ln>
                  <a:noFill/>
                </a:ln>
                <a:solidFill>
                  <a:schemeClr val="tx1"/>
                </a:solidFill>
                <a:effectLst/>
                <a:latin typeface="Arial" panose="020B0604020202020204" pitchFamily="34" charset="0"/>
              </a:rPr>
              <a:t>#Act4Youth</a:t>
            </a:r>
            <a:r>
              <a:rPr kumimoji="0" lang="en-US" altLang="en-US" sz="2000" b="0" u="none" strike="noStrike" cap="none" normalizeH="0" baseline="0" dirty="0" smtClean="0">
                <a:ln>
                  <a:noFill/>
                </a:ln>
                <a:solidFill>
                  <a:schemeClr val="tx1"/>
                </a:solidFill>
                <a:effectLst/>
                <a:latin typeface="Arial" panose="020B0604020202020204" pitchFamily="34" charset="0"/>
              </a:rPr>
              <a:t> http://ow.ly/wWlJJ</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000" dirty="0">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u="none" strike="noStrike" cap="none" normalizeH="0" baseline="0" dirty="0" smtClean="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u="none" strike="noStrike" cap="none" normalizeH="0" baseline="0" dirty="0" smtClean="0">
                <a:ln>
                  <a:noFill/>
                </a:ln>
                <a:solidFill>
                  <a:schemeClr val="tx1"/>
                </a:solidFill>
                <a:effectLst/>
                <a:latin typeface="Arial" panose="020B0604020202020204" pitchFamily="34" charset="0"/>
              </a:rPr>
              <a:t>Kids who grow up on the streets are in real danger and so is the society that allows them to do so. </a:t>
            </a:r>
            <a:br>
              <a:rPr kumimoji="0" lang="en-US" altLang="en-US" sz="2000" b="0" u="none" strike="noStrike" cap="none" normalizeH="0" baseline="0" dirty="0" smtClean="0">
                <a:ln>
                  <a:noFill/>
                </a:ln>
                <a:solidFill>
                  <a:schemeClr val="tx1"/>
                </a:solidFill>
                <a:effectLst/>
                <a:latin typeface="Arial" panose="020B0604020202020204" pitchFamily="34" charset="0"/>
              </a:rPr>
            </a:br>
            <a:r>
              <a:rPr kumimoji="0" lang="en-US" altLang="en-US" sz="2000" b="1" u="none" strike="noStrike" cap="none" normalizeH="0" baseline="0" dirty="0" smtClean="0">
                <a:ln>
                  <a:noFill/>
                </a:ln>
                <a:solidFill>
                  <a:schemeClr val="tx1"/>
                </a:solidFill>
                <a:effectLst/>
                <a:latin typeface="Arial" panose="020B0604020202020204" pitchFamily="34" charset="0"/>
              </a:rPr>
              <a:t>#Act4Youth</a:t>
            </a:r>
            <a:r>
              <a:rPr kumimoji="0" lang="en-US" altLang="en-US" sz="2000" b="0" u="none" strike="noStrike" cap="none" normalizeH="0" baseline="0" dirty="0" smtClean="0">
                <a:ln>
                  <a:noFill/>
                </a:ln>
                <a:solidFill>
                  <a:schemeClr val="tx1"/>
                </a:solidFill>
                <a:effectLst/>
                <a:latin typeface="Arial" panose="020B0604020202020204" pitchFamily="34" charset="0"/>
              </a:rPr>
              <a:t> </a:t>
            </a:r>
            <a:r>
              <a:rPr kumimoji="0" lang="en-US" altLang="en-US" sz="2000" b="0" u="none" strike="noStrike" cap="none" normalizeH="0" baseline="0" dirty="0" smtClean="0">
                <a:ln>
                  <a:noFill/>
                </a:ln>
                <a:solidFill>
                  <a:schemeClr val="tx1"/>
                </a:solidFill>
                <a:effectLst/>
                <a:latin typeface="Arial" panose="020B0604020202020204" pitchFamily="34" charset="0"/>
                <a:hlinkClick r:id="rId3"/>
              </a:rPr>
              <a:t>http://ow.ly/xIKlS </a:t>
            </a:r>
            <a:br>
              <a:rPr kumimoji="0" lang="en-US" altLang="en-US" sz="2000" b="0" u="none" strike="noStrike" cap="none" normalizeH="0" baseline="0" dirty="0" smtClean="0">
                <a:ln>
                  <a:noFill/>
                </a:ln>
                <a:solidFill>
                  <a:schemeClr val="tx1"/>
                </a:solidFill>
                <a:effectLst/>
                <a:latin typeface="Arial" panose="020B0604020202020204" pitchFamily="34" charset="0"/>
                <a:hlinkClick r:id="rId3"/>
              </a:rPr>
            </a:br>
            <a:r>
              <a:rPr kumimoji="0" lang="en-US" altLang="en-US" sz="1800" b="0" i="1" u="none" strike="noStrike" cap="none" normalizeH="0" baseline="0" dirty="0" smtClean="0">
                <a:ln>
                  <a:noFill/>
                </a:ln>
                <a:solidFill>
                  <a:schemeClr val="tx1"/>
                </a:solidFill>
                <a:effectLst/>
                <a:latin typeface="Arial" panose="020B0604020202020204" pitchFamily="34" charset="0"/>
                <a:hlinkClick r:id="rId3"/>
              </a:rPr>
              <a:t/>
            </a:r>
            <a:br>
              <a:rPr kumimoji="0" lang="en-US" altLang="en-US" sz="1800" b="0" i="1" u="none" strike="noStrike" cap="none" normalizeH="0" baseline="0" dirty="0" smtClean="0">
                <a:ln>
                  <a:noFill/>
                </a:ln>
                <a:solidFill>
                  <a:schemeClr val="tx1"/>
                </a:solidFill>
                <a:effectLst/>
                <a:latin typeface="Arial" panose="020B0604020202020204" pitchFamily="34" charset="0"/>
                <a:hlinkClick r:id="rId3"/>
              </a:rPr>
            </a:br>
            <a:endParaRPr kumimoji="0" lang="en-US" altLang="en-US" sz="1800" b="0" i="1" u="none" strike="noStrike" cap="none" normalizeH="0" baseline="0" dirty="0" smtClean="0">
              <a:ln>
                <a:noFill/>
              </a:ln>
              <a:solidFill>
                <a:schemeClr val="tx1"/>
              </a:solidFill>
              <a:effectLst/>
              <a:latin typeface="Arial" panose="020B0604020202020204" pitchFamily="34" charset="0"/>
            </a:endParaRPr>
          </a:p>
        </p:txBody>
      </p:sp>
      <p:pic>
        <p:nvPicPr>
          <p:cNvPr id="3074" name="Picture 2" descr="Demand a bed for every yout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62" y="67093"/>
            <a:ext cx="142875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NCYSBadge(2)">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618" y="36893"/>
            <a:ext cx="142875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weet: LGBT youth are disproportionately over-represented in the homeless youth pop. We need safe shelter now! #Act4Youth  http://ctt.ec/y5wo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5682" y="2214816"/>
            <a:ext cx="2167505" cy="751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78014" y="550635"/>
            <a:ext cx="478137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HELP US GET THE WORD OUT!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064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697" y="394692"/>
            <a:ext cx="11244761" cy="5909310"/>
          </a:xfrm>
          <a:prstGeom prst="rect">
            <a:avLst/>
          </a:prstGeom>
        </p:spPr>
        <p:txBody>
          <a:bodyPr wrap="square">
            <a:spAutoFit/>
          </a:bodyPr>
          <a:lstStyle/>
          <a:p>
            <a:r>
              <a:rPr lang="en-US" b="1" cap="all" dirty="0">
                <a:latin typeface="Arial" panose="020B0604020202020204" pitchFamily="34" charset="0"/>
                <a:cs typeface="Arial" panose="020B0604020202020204" pitchFamily="34" charset="0"/>
              </a:rPr>
              <a:t>Action Needed</a:t>
            </a:r>
          </a:p>
          <a:p>
            <a:r>
              <a:rPr lang="en-US" dirty="0">
                <a:latin typeface="Arial" panose="020B0604020202020204" pitchFamily="34" charset="0"/>
                <a:cs typeface="Arial" panose="020B0604020202020204" pitchFamily="34" charset="0"/>
              </a:rPr>
              <a:t>Please act today to support the Homeless Children and Youth Act</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Please </a:t>
            </a:r>
            <a:r>
              <a:rPr lang="en-US" dirty="0">
                <a:latin typeface="Arial" panose="020B0604020202020204" pitchFamily="34" charset="0"/>
                <a:cs typeface="Arial" panose="020B0604020202020204" pitchFamily="34" charset="0"/>
              </a:rPr>
              <a:t>write a letter to your U.S. Senators and U.S. Representative urging them to sign on as a co-sponsor of the Homeless Children and Youth Act (H.R. 5186 and S. 2653</a:t>
            </a:r>
            <a:r>
              <a:rPr lang="en-US" dirty="0" smtClean="0">
                <a:latin typeface="Arial" panose="020B0604020202020204" pitchFamily="34" charset="0"/>
                <a:cs typeface="Arial" panose="020B0604020202020204" pitchFamily="34" charset="0"/>
              </a:rPr>
              <a:t>).  Visit </a:t>
            </a:r>
            <a:r>
              <a:rPr lang="en-US" dirty="0">
                <a:latin typeface="Arial" panose="020B0604020202020204" pitchFamily="34" charset="0"/>
                <a:cs typeface="Arial" panose="020B0604020202020204" pitchFamily="34" charset="0"/>
                <a:hlinkClick r:id="rId2"/>
              </a:rPr>
              <a:t>http://www.helphomelesskidsnow.org/take-action/</a:t>
            </a:r>
            <a:r>
              <a:rPr lang="en-US" dirty="0">
                <a:latin typeface="Arial" panose="020B0604020202020204" pitchFamily="34" charset="0"/>
                <a:cs typeface="Arial" panose="020B0604020202020204" pitchFamily="34" charset="0"/>
              </a:rPr>
              <a:t> to send a letter online</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send a letter on agency letterhead, download a </a:t>
            </a:r>
            <a:r>
              <a:rPr lang="en-US" dirty="0">
                <a:latin typeface="Arial" panose="020B0604020202020204" pitchFamily="34" charset="0"/>
                <a:cs typeface="Arial" panose="020B0604020202020204" pitchFamily="34" charset="0"/>
                <a:hlinkClick r:id="rId3"/>
              </a:rPr>
              <a:t>Senate template letter</a:t>
            </a:r>
            <a:r>
              <a:rPr lang="en-US"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hlinkClick r:id="rId4"/>
              </a:rPr>
              <a:t>House of Representatives template </a:t>
            </a:r>
            <a:r>
              <a:rPr lang="en-US" dirty="0" smtClean="0">
                <a:latin typeface="Arial" panose="020B0604020202020204" pitchFamily="34" charset="0"/>
                <a:cs typeface="Arial" panose="020B0604020202020204" pitchFamily="34" charset="0"/>
                <a:hlinkClick r:id="rId4"/>
              </a:rPr>
              <a:t>letter</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Add </a:t>
            </a:r>
            <a:r>
              <a:rPr lang="en-US" dirty="0">
                <a:latin typeface="Arial" panose="020B0604020202020204" pitchFamily="34" charset="0"/>
                <a:cs typeface="Arial" panose="020B0604020202020204" pitchFamily="34" charset="0"/>
              </a:rPr>
              <a:t>your organization’s name to a national sign-on letter in support of the legislation by visiting </a:t>
            </a:r>
            <a:r>
              <a:rPr lang="en-US" dirty="0">
                <a:latin typeface="Arial" panose="020B0604020202020204" pitchFamily="34" charset="0"/>
                <a:cs typeface="Arial" panose="020B0604020202020204" pitchFamily="34" charset="0"/>
                <a:hlinkClick r:id="rId5"/>
              </a:rPr>
              <a:t>http://tinyurl.com/sign-on4homelessyouth</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cap="all" dirty="0">
                <a:latin typeface="Arial" panose="020B0604020202020204" pitchFamily="34" charset="0"/>
                <a:cs typeface="Arial" panose="020B0604020202020204" pitchFamily="34" charset="0"/>
              </a:rPr>
              <a:t>For More </a:t>
            </a:r>
            <a:r>
              <a:rPr lang="en-US" b="1" cap="all" dirty="0" smtClean="0">
                <a:latin typeface="Arial" panose="020B0604020202020204" pitchFamily="34" charset="0"/>
                <a:cs typeface="Arial" panose="020B0604020202020204" pitchFamily="34" charset="0"/>
              </a:rPr>
              <a:t>Information</a:t>
            </a:r>
          </a:p>
          <a:p>
            <a:endParaRPr lang="en-US" b="1" cap="all"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Contact </a:t>
            </a:r>
            <a:r>
              <a:rPr lang="en-US" dirty="0">
                <a:latin typeface="Arial" panose="020B0604020202020204" pitchFamily="34" charset="0"/>
                <a:cs typeface="Arial" panose="020B0604020202020204" pitchFamily="34" charset="0"/>
              </a:rPr>
              <a:t>Barbara Duffield, Director of Policy and Programs, at </a:t>
            </a:r>
            <a:r>
              <a:rPr lang="en-US" dirty="0">
                <a:latin typeface="Arial" panose="020B0604020202020204" pitchFamily="34" charset="0"/>
                <a:cs typeface="Arial" panose="020B0604020202020204" pitchFamily="34" charset="0"/>
                <a:hlinkClick r:id="rId6"/>
              </a:rPr>
              <a:t>bduffield@naehcy.org</a:t>
            </a:r>
            <a:r>
              <a:rPr lang="en-US" dirty="0">
                <a:latin typeface="Arial" panose="020B0604020202020204" pitchFamily="34" charset="0"/>
                <a:cs typeface="Arial" panose="020B0604020202020204" pitchFamily="34" charset="0"/>
              </a:rPr>
              <a:t> or (202) </a:t>
            </a:r>
            <a:r>
              <a:rPr lang="en-US" dirty="0" smtClean="0">
                <a:latin typeface="Arial" panose="020B0604020202020204" pitchFamily="34" charset="0"/>
                <a:cs typeface="Arial" panose="020B0604020202020204" pitchFamily="34" charset="0"/>
              </a:rPr>
              <a:t>364-7392</a:t>
            </a:r>
          </a:p>
          <a:p>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381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93" y="322574"/>
            <a:ext cx="11131252" cy="5693866"/>
          </a:xfrm>
          <a:prstGeom prst="rect">
            <a:avLst/>
          </a:prstGeom>
        </p:spPr>
        <p:txBody>
          <a:bodyPr wrap="square">
            <a:spAutoFit/>
          </a:bodyPr>
          <a:lstStyle/>
          <a:p>
            <a:pPr algn="ctr"/>
            <a:r>
              <a:rPr lang="en-US" sz="2800" b="1" u="sng" dirty="0" smtClean="0">
                <a:latin typeface="Times New Roman" panose="02020603050405020304" pitchFamily="18" charset="0"/>
              </a:rPr>
              <a:t>Advocacy </a:t>
            </a:r>
            <a:r>
              <a:rPr lang="en-US" sz="2800" b="1" u="sng" dirty="0">
                <a:latin typeface="Times New Roman" panose="02020603050405020304" pitchFamily="18" charset="0"/>
              </a:rPr>
              <a:t>Resources </a:t>
            </a:r>
            <a:endParaRPr lang="en-US" sz="2800" b="1" u="sng" dirty="0" smtClean="0">
              <a:latin typeface="Times New Roman" panose="02020603050405020304" pitchFamily="18" charset="0"/>
            </a:endParaRPr>
          </a:p>
          <a:p>
            <a:endParaRPr lang="en-US" sz="2400" b="1" dirty="0" smtClean="0">
              <a:latin typeface="Times New Roman" panose="02020603050405020304" pitchFamily="18" charset="0"/>
            </a:endParaRPr>
          </a:p>
          <a:p>
            <a:r>
              <a:rPr lang="en-US" sz="2400" dirty="0" smtClean="0">
                <a:latin typeface="Arial" panose="020B0604020202020204" pitchFamily="34" charset="0"/>
                <a:cs typeface="Arial" panose="020B0604020202020204" pitchFamily="34" charset="0"/>
              </a:rPr>
              <a:t>National Coalition for the Homeless –www.nationalhomeless.org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National Association for the Education of Homeless Children and Youth –</a:t>
            </a:r>
            <a:r>
              <a:rPr lang="en-US" sz="2400" dirty="0" smtClean="0">
                <a:latin typeface="Arial" panose="020B0604020202020204" pitchFamily="34" charset="0"/>
                <a:cs typeface="Arial" panose="020B0604020202020204" pitchFamily="34" charset="0"/>
              </a:rPr>
              <a:t>www.naehcy.org</a:t>
            </a:r>
          </a:p>
          <a:p>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National </a:t>
            </a:r>
            <a:r>
              <a:rPr lang="en-US" sz="2400" dirty="0">
                <a:latin typeface="Arial" panose="020B0604020202020204" pitchFamily="34" charset="0"/>
                <a:cs typeface="Arial" panose="020B0604020202020204" pitchFamily="34" charset="0"/>
              </a:rPr>
              <a:t>Center on Homeless Education – </a:t>
            </a:r>
            <a:r>
              <a:rPr lang="en-US" sz="2400" dirty="0" smtClean="0">
                <a:latin typeface="Arial" panose="020B0604020202020204" pitchFamily="34" charset="0"/>
                <a:cs typeface="Arial" panose="020B0604020202020204" pitchFamily="34" charset="0"/>
                <a:hlinkClick r:id="rId2"/>
              </a:rPr>
              <a:t>www.serve.org/nche</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National </a:t>
            </a:r>
            <a:r>
              <a:rPr lang="en-US" sz="2400" dirty="0">
                <a:latin typeface="Arial" panose="020B0604020202020204" pitchFamily="34" charset="0"/>
                <a:cs typeface="Arial" panose="020B0604020202020204" pitchFamily="34" charset="0"/>
              </a:rPr>
              <a:t>Center on Family Homelessness – </a:t>
            </a:r>
            <a:r>
              <a:rPr lang="en-US" sz="2400" dirty="0" smtClean="0">
                <a:latin typeface="Arial" panose="020B0604020202020204" pitchFamily="34" charset="0"/>
                <a:cs typeface="Arial" panose="020B0604020202020204" pitchFamily="34" charset="0"/>
                <a:hlinkClick r:id="rId3"/>
              </a:rPr>
              <a:t>www.familyhomelessness.org</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National </a:t>
            </a:r>
            <a:r>
              <a:rPr lang="en-US" sz="2400" dirty="0">
                <a:latin typeface="Arial" panose="020B0604020202020204" pitchFamily="34" charset="0"/>
                <a:cs typeface="Arial" panose="020B0604020202020204" pitchFamily="34" charset="0"/>
              </a:rPr>
              <a:t>Law Center on Homelessness &amp; Poverty – </a:t>
            </a:r>
            <a:r>
              <a:rPr lang="en-US" sz="2400" dirty="0" smtClean="0">
                <a:latin typeface="Arial" panose="020B0604020202020204" pitchFamily="34" charset="0"/>
                <a:cs typeface="Arial" panose="020B0604020202020204" pitchFamily="34" charset="0"/>
                <a:hlinkClick r:id="rId4"/>
              </a:rPr>
              <a:t>www.nlchp.org</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National Low-Income Housing Coalition </a:t>
            </a:r>
            <a:r>
              <a:rPr lang="en-US" sz="2400" dirty="0" smtClean="0">
                <a:latin typeface="Arial" panose="020B0604020202020204" pitchFamily="34" charset="0"/>
                <a:cs typeface="Arial" panose="020B0604020202020204" pitchFamily="34" charset="0"/>
                <a:hlinkClick r:id="rId5"/>
              </a:rPr>
              <a:t>www.nlihc.org</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012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665" y="781665"/>
            <a:ext cx="10958051" cy="5632311"/>
          </a:xfrm>
          <a:prstGeom prst="rect">
            <a:avLst/>
          </a:prstGeom>
        </p:spPr>
        <p:txBody>
          <a:bodyPr wrap="square">
            <a:spAutoFit/>
          </a:bodyPr>
          <a:lstStyle/>
          <a:p>
            <a:pPr algn="ctr"/>
            <a:r>
              <a:rPr lang="en-US" sz="2400" b="1" dirty="0" smtClean="0">
                <a:latin typeface="Arial" panose="020B0604020202020204" pitchFamily="34" charset="0"/>
                <a:cs typeface="Arial" panose="020B0604020202020204" pitchFamily="34" charset="0"/>
              </a:rPr>
              <a:t>Additional Resources</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National Child Traumatic Stress </a:t>
            </a:r>
            <a:r>
              <a:rPr lang="en-US" sz="2400" dirty="0" smtClean="0">
                <a:latin typeface="Arial" panose="020B0604020202020204" pitchFamily="34" charset="0"/>
                <a:cs typeface="Arial" panose="020B0604020202020204" pitchFamily="34" charset="0"/>
              </a:rPr>
              <a:t>Network - </a:t>
            </a:r>
            <a:r>
              <a:rPr lang="en-US" sz="2400" dirty="0" smtClean="0">
                <a:latin typeface="Arial" panose="020B0604020202020204" pitchFamily="34" charset="0"/>
                <a:cs typeface="Arial" panose="020B0604020202020204" pitchFamily="34" charset="0"/>
                <a:hlinkClick r:id="rId2"/>
              </a:rPr>
              <a:t>www.nctsn.org</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Project </a:t>
            </a:r>
            <a:r>
              <a:rPr lang="en-US" sz="2400" dirty="0" smtClean="0">
                <a:latin typeface="Arial" panose="020B0604020202020204" pitchFamily="34" charset="0"/>
                <a:cs typeface="Arial" panose="020B0604020202020204" pitchFamily="34" charset="0"/>
              </a:rPr>
              <a:t>Joy - </a:t>
            </a:r>
            <a:r>
              <a:rPr lang="en-US" sz="2400" dirty="0" smtClean="0">
                <a:latin typeface="Arial" panose="020B0604020202020204" pitchFamily="34" charset="0"/>
                <a:cs typeface="Arial" panose="020B0604020202020204" pitchFamily="34" charset="0"/>
                <a:hlinkClick r:id="rId3"/>
              </a:rPr>
              <a:t>www.projectjoy.org</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PBS’ This Emotional Life </a:t>
            </a:r>
            <a:r>
              <a:rPr lang="en-US" sz="2400" dirty="0" smtClean="0">
                <a:latin typeface="Arial" panose="020B0604020202020204" pitchFamily="34" charset="0"/>
                <a:cs typeface="Arial" panose="020B0604020202020204" pitchFamily="34" charset="0"/>
              </a:rPr>
              <a:t>blog</a:t>
            </a:r>
          </a:p>
          <a:p>
            <a:r>
              <a:rPr lang="en-US" sz="2400" dirty="0" smtClean="0">
                <a:latin typeface="Arial" panose="020B0604020202020204" pitchFamily="34" charset="0"/>
                <a:cs typeface="Arial" panose="020B0604020202020204" pitchFamily="34" charset="0"/>
                <a:hlinkClick r:id="rId4"/>
              </a:rPr>
              <a:t>http://www.pbs.org/thisemotionallife/topic/resilience</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Helping </a:t>
            </a:r>
            <a:r>
              <a:rPr lang="en-US" sz="2400" dirty="0">
                <a:latin typeface="Arial" panose="020B0604020202020204" pitchFamily="34" charset="0"/>
                <a:cs typeface="Arial" panose="020B0604020202020204" pitchFamily="34" charset="0"/>
              </a:rPr>
              <a:t>Traumatized Children Learn (2005)</a:t>
            </a:r>
          </a:p>
          <a:p>
            <a:r>
              <a:rPr lang="en-US" sz="2400" dirty="0">
                <a:latin typeface="Arial" panose="020B0604020202020204" pitchFamily="34" charset="0"/>
                <a:cs typeface="Arial" panose="020B0604020202020204" pitchFamily="34" charset="0"/>
                <a:hlinkClick r:id="rId5"/>
              </a:rPr>
              <a:t>http://</a:t>
            </a:r>
            <a:r>
              <a:rPr lang="en-US" sz="2400" dirty="0" smtClean="0">
                <a:latin typeface="Arial" panose="020B0604020202020204" pitchFamily="34" charset="0"/>
                <a:cs typeface="Arial" panose="020B0604020202020204" pitchFamily="34" charset="0"/>
                <a:hlinkClick r:id="rId5"/>
              </a:rPr>
              <a:t>www.massadvocates.org/download-book.php</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Homeless Children: Update on Research, Policy, Programs, and Opportunities</a:t>
            </a:r>
          </a:p>
          <a:p>
            <a:r>
              <a:rPr lang="en-US" sz="2400" dirty="0">
                <a:latin typeface="Arial" panose="020B0604020202020204" pitchFamily="34" charset="0"/>
                <a:cs typeface="Arial" panose="020B0604020202020204" pitchFamily="34" charset="0"/>
                <a:hlinkClick r:id="rId6"/>
              </a:rPr>
              <a:t>http://</a:t>
            </a:r>
            <a:r>
              <a:rPr lang="en-US" sz="2400" dirty="0" smtClean="0">
                <a:latin typeface="Arial" panose="020B0604020202020204" pitchFamily="34" charset="0"/>
                <a:cs typeface="Arial" panose="020B0604020202020204" pitchFamily="34" charset="0"/>
                <a:hlinkClick r:id="rId6"/>
              </a:rPr>
              <a:t>aspe.hhs.gov/hsp/10/HomelessChildrenRoundtable/index.shtml</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638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ianamarinova.com/wp-content/uploads/2013/08/Questions-to-Clients-Why-Bother-Addressing-Th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826" y="942668"/>
            <a:ext cx="8996516" cy="435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60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760" y="976613"/>
            <a:ext cx="6084277" cy="3046988"/>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the 2011-2012 school year, 1,166,339 homeless children and youth were enrolled in public schools.</a:t>
            </a: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This is a 71 percent increase since the 2006-2007 school year. </a:t>
            </a:r>
          </a:p>
          <a:p>
            <a:endParaRPr lang="en-US" sz="2400" b="1" dirty="0">
              <a:solidFill>
                <a:srgbClr val="000000"/>
              </a:solidFill>
              <a:latin typeface="Arial" panose="020B0604020202020204" pitchFamily="34" charset="0"/>
              <a:cs typeface="Arial" panose="020B0604020202020204" pitchFamily="34" charset="0"/>
            </a:endParaRPr>
          </a:p>
        </p:txBody>
      </p:sp>
      <p:sp>
        <p:nvSpPr>
          <p:cNvPr id="4" name="TextBox 3"/>
          <p:cNvSpPr txBox="1"/>
          <p:nvPr/>
        </p:nvSpPr>
        <p:spPr>
          <a:xfrm>
            <a:off x="160760" y="4300600"/>
            <a:ext cx="651803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Between 1.6 and 2.8 million youth runaway and/or are homeless in a </a:t>
            </a:r>
            <a:r>
              <a:rPr lang="en-US" sz="2400" dirty="0" smtClean="0">
                <a:latin typeface="Arial" panose="020B0604020202020204" pitchFamily="34" charset="0"/>
                <a:cs typeface="Arial" panose="020B0604020202020204" pitchFamily="34" charset="0"/>
              </a:rPr>
              <a:t>year</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5478081" y="6200476"/>
            <a:ext cx="7028552"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NATIONAL </a:t>
            </a:r>
            <a:r>
              <a:rPr lang="en-US" sz="1200" b="1" dirty="0">
                <a:latin typeface="Arial" panose="020B0604020202020204" pitchFamily="34" charset="0"/>
                <a:cs typeface="Arial" panose="020B0604020202020204" pitchFamily="34" charset="0"/>
              </a:rPr>
              <a:t>ASSOCIATION FOR THE EDUCATION OF HOMELESS CHILDREN AND </a:t>
            </a:r>
            <a:r>
              <a:rPr lang="en-US" sz="1200" b="1" dirty="0" smtClean="0">
                <a:latin typeface="Arial" panose="020B0604020202020204" pitchFamily="34" charset="0"/>
                <a:cs typeface="Arial" panose="020B0604020202020204" pitchFamily="34" charset="0"/>
              </a:rPr>
              <a:t>YOUTH</a:t>
            </a:r>
          </a:p>
          <a:p>
            <a:r>
              <a:rPr lang="en-US" sz="1200" b="1"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a:t>
            </a:r>
            <a:r>
              <a:rPr lang="en-US" sz="1200" dirty="0" smtClean="0">
                <a:latin typeface="Arial" panose="020B0604020202020204" pitchFamily="34" charset="0"/>
                <a:cs typeface="Arial" panose="020B0604020202020204" pitchFamily="34" charset="0"/>
              </a:rPr>
              <a:t>ffice </a:t>
            </a:r>
            <a:r>
              <a:rPr lang="en-US" sz="1200" dirty="0">
                <a:latin typeface="Arial" panose="020B0604020202020204" pitchFamily="34" charset="0"/>
                <a:cs typeface="Arial" panose="020B0604020202020204" pitchFamily="34" charset="0"/>
              </a:rPr>
              <a:t>of Juvenile Justice and Delinquency Prevention, 2002; Research Triangle Institute, 1995</a:t>
            </a:r>
            <a:endParaRPr lang="en-US" sz="1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819" y="1209368"/>
            <a:ext cx="5068880" cy="4645742"/>
          </a:xfrm>
          <a:prstGeom prst="rect">
            <a:avLst/>
          </a:prstGeom>
        </p:spPr>
      </p:pic>
    </p:spTree>
    <p:extLst>
      <p:ext uri="{BB962C8B-B14F-4D97-AF65-F5344CB8AC3E}">
        <p14:creationId xmlns:p14="http://schemas.microsoft.com/office/powerpoint/2010/main" val="3561325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6124" y="1629508"/>
            <a:ext cx="8956431"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On a Single Night in January 2013 </a:t>
            </a:r>
            <a:r>
              <a:rPr lang="en-US" sz="2400" dirty="0" smtClean="0">
                <a:latin typeface="Arial" panose="020B0604020202020204" pitchFamily="34" charset="0"/>
                <a:cs typeface="Arial" panose="020B0604020202020204" pitchFamily="34" charset="0"/>
              </a:rPr>
              <a:t>There </a:t>
            </a:r>
            <a:r>
              <a:rPr lang="en-US" sz="2400" dirty="0">
                <a:latin typeface="Arial" panose="020B0604020202020204" pitchFamily="34" charset="0"/>
                <a:cs typeface="Arial" panose="020B0604020202020204" pitchFamily="34" charset="0"/>
              </a:rPr>
              <a:t>were nearly 200,000 homeless </a:t>
            </a:r>
            <a:r>
              <a:rPr lang="en-US" sz="2400" dirty="0" smtClean="0">
                <a:latin typeface="Arial" panose="020B0604020202020204" pitchFamily="34" charset="0"/>
                <a:cs typeface="Arial" panose="020B0604020202020204" pitchFamily="34" charset="0"/>
              </a:rPr>
              <a:t>children and </a:t>
            </a:r>
            <a:r>
              <a:rPr lang="en-US" sz="2400" dirty="0">
                <a:latin typeface="Arial" panose="020B0604020202020204" pitchFamily="34" charset="0"/>
                <a:cs typeface="Arial" panose="020B0604020202020204" pitchFamily="34" charset="0"/>
              </a:rPr>
              <a:t>youth on a single night in January </a:t>
            </a:r>
            <a:r>
              <a:rPr lang="en-US" sz="2400" dirty="0" smtClean="0">
                <a:latin typeface="Arial" panose="020B0604020202020204" pitchFamily="34" charset="0"/>
                <a:cs typeface="Arial" panose="020B0604020202020204" pitchFamily="34" charset="0"/>
              </a:rPr>
              <a:t>2013, about </a:t>
            </a:r>
            <a:r>
              <a:rPr lang="en-US" sz="2400" dirty="0">
                <a:latin typeface="Arial" panose="020B0604020202020204" pitchFamily="34" charset="0"/>
                <a:cs typeface="Arial" panose="020B0604020202020204" pitchFamily="34" charset="0"/>
              </a:rPr>
              <a:t>one-third of all homeless people.</a:t>
            </a:r>
          </a:p>
        </p:txBody>
      </p:sp>
      <p:sp>
        <p:nvSpPr>
          <p:cNvPr id="4" name="Rectangle 3"/>
          <p:cNvSpPr/>
          <p:nvPr/>
        </p:nvSpPr>
        <p:spPr>
          <a:xfrm>
            <a:off x="712175" y="3322548"/>
            <a:ext cx="10726615" cy="2554545"/>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There were 46,924 unaccompanied </a:t>
            </a:r>
            <a:r>
              <a:rPr lang="en-US" sz="2000" dirty="0" smtClean="0">
                <a:latin typeface="Arial" panose="020B0604020202020204" pitchFamily="34" charset="0"/>
                <a:cs typeface="Arial" panose="020B0604020202020204" pitchFamily="34" charset="0"/>
              </a:rPr>
              <a:t>homeless children </a:t>
            </a:r>
            <a:r>
              <a:rPr lang="en-US" sz="2000" dirty="0">
                <a:latin typeface="Arial" panose="020B0604020202020204" pitchFamily="34" charset="0"/>
                <a:cs typeface="Arial" panose="020B0604020202020204" pitchFamily="34" charset="0"/>
              </a:rPr>
              <a:t>and youth in the United States on </a:t>
            </a:r>
            <a:r>
              <a:rPr lang="en-US" sz="2000" dirty="0" smtClean="0">
                <a:latin typeface="Arial" panose="020B0604020202020204" pitchFamily="34" charset="0"/>
                <a:cs typeface="Arial" panose="020B0604020202020204" pitchFamily="34" charset="0"/>
              </a:rPr>
              <a:t>a single </a:t>
            </a:r>
            <a:r>
              <a:rPr lang="en-US" sz="2000" dirty="0">
                <a:latin typeface="Arial" panose="020B0604020202020204" pitchFamily="34" charset="0"/>
                <a:cs typeface="Arial" panose="020B0604020202020204" pitchFamily="34" charset="0"/>
              </a:rPr>
              <a:t>night in January 2013, roughly 8 </a:t>
            </a:r>
            <a:r>
              <a:rPr lang="en-US" sz="2000" dirty="0" smtClean="0">
                <a:latin typeface="Arial" panose="020B0604020202020204" pitchFamily="34" charset="0"/>
                <a:cs typeface="Arial" panose="020B0604020202020204" pitchFamily="34" charset="0"/>
              </a:rPr>
              <a:t>percent of </a:t>
            </a:r>
            <a:r>
              <a:rPr lang="en-US" sz="2000" dirty="0">
                <a:latin typeface="Arial" panose="020B0604020202020204" pitchFamily="34" charset="0"/>
                <a:cs typeface="Arial" panose="020B0604020202020204" pitchFamily="34" charset="0"/>
              </a:rPr>
              <a:t>the total homeless </a:t>
            </a:r>
            <a:r>
              <a:rPr lang="en-US" sz="2000" dirty="0" smtClean="0">
                <a:latin typeface="Arial" panose="020B0604020202020204" pitchFamily="34" charset="0"/>
                <a:cs typeface="Arial" panose="020B0604020202020204" pitchFamily="34" charset="0"/>
              </a:rPr>
              <a:t>population.</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Just </a:t>
            </a:r>
            <a:r>
              <a:rPr lang="en-US" sz="2000" dirty="0">
                <a:latin typeface="Arial" panose="020B0604020202020204" pitchFamily="34" charset="0"/>
                <a:cs typeface="Arial" panose="020B0604020202020204" pitchFamily="34" charset="0"/>
              </a:rPr>
              <a:t>under </a:t>
            </a:r>
            <a:r>
              <a:rPr lang="en-US" sz="2000" dirty="0" smtClean="0">
                <a:latin typeface="Arial" panose="020B0604020202020204" pitchFamily="34" charset="0"/>
                <a:cs typeface="Arial" panose="020B0604020202020204" pitchFamily="34" charset="0"/>
              </a:rPr>
              <a:t>87 percent </a:t>
            </a:r>
            <a:r>
              <a:rPr lang="en-US" sz="2000" dirty="0">
                <a:latin typeface="Arial" panose="020B0604020202020204" pitchFamily="34" charset="0"/>
                <a:cs typeface="Arial" panose="020B0604020202020204" pitchFamily="34" charset="0"/>
              </a:rPr>
              <a:t>of (40,727 people) were between </a:t>
            </a:r>
            <a:r>
              <a:rPr lang="en-US" sz="2000" dirty="0" smtClean="0">
                <a:latin typeface="Arial" panose="020B0604020202020204" pitchFamily="34" charset="0"/>
                <a:cs typeface="Arial" panose="020B0604020202020204" pitchFamily="34" charset="0"/>
              </a:rPr>
              <a:t>the ages </a:t>
            </a:r>
            <a:r>
              <a:rPr lang="en-US" sz="2000" dirty="0">
                <a:latin typeface="Arial" panose="020B0604020202020204" pitchFamily="34" charset="0"/>
                <a:cs typeface="Arial" panose="020B0604020202020204" pitchFamily="34" charset="0"/>
              </a:rPr>
              <a:t>of 18 and 24, and 13 percent were </a:t>
            </a:r>
            <a:r>
              <a:rPr lang="en-US" sz="2000" dirty="0" smtClean="0">
                <a:latin typeface="Arial" panose="020B0604020202020204" pitchFamily="34" charset="0"/>
                <a:cs typeface="Arial" panose="020B0604020202020204" pitchFamily="34" charset="0"/>
              </a:rPr>
              <a:t>under the </a:t>
            </a:r>
            <a:r>
              <a:rPr lang="en-US" sz="2000" dirty="0">
                <a:latin typeface="Arial" panose="020B0604020202020204" pitchFamily="34" charset="0"/>
                <a:cs typeface="Arial" panose="020B0604020202020204" pitchFamily="34" charset="0"/>
              </a:rPr>
              <a:t>age of 18 (6,197 people</a:t>
            </a:r>
            <a:r>
              <a:rPr lang="en-US"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About </a:t>
            </a:r>
            <a:r>
              <a:rPr lang="en-US" sz="2000" dirty="0">
                <a:latin typeface="Arial" panose="020B0604020202020204" pitchFamily="34" charset="0"/>
                <a:cs typeface="Arial" panose="020B0604020202020204" pitchFamily="34" charset="0"/>
              </a:rPr>
              <a:t>two-thirds of people age 18 </a:t>
            </a:r>
            <a:r>
              <a:rPr lang="en-US" sz="2000" dirty="0" smtClean="0">
                <a:latin typeface="Arial" panose="020B0604020202020204" pitchFamily="34" charset="0"/>
                <a:cs typeface="Arial" panose="020B0604020202020204" pitchFamily="34" charset="0"/>
              </a:rPr>
              <a:t>to 24 </a:t>
            </a:r>
            <a:r>
              <a:rPr lang="en-US" sz="2000" dirty="0">
                <a:latin typeface="Arial" panose="020B0604020202020204" pitchFamily="34" charset="0"/>
                <a:cs typeface="Arial" panose="020B0604020202020204" pitchFamily="34" charset="0"/>
              </a:rPr>
              <a:t>experiencing homelessness </a:t>
            </a:r>
            <a:r>
              <a:rPr lang="en-US" sz="2000" dirty="0" smtClean="0">
                <a:latin typeface="Arial" panose="020B0604020202020204" pitchFamily="34" charset="0"/>
                <a:cs typeface="Arial" panose="020B0604020202020204" pitchFamily="34" charset="0"/>
              </a:rPr>
              <a:t>were unaccompanied </a:t>
            </a:r>
            <a:r>
              <a:rPr lang="en-US" sz="2000" dirty="0">
                <a:latin typeface="Arial" panose="020B0604020202020204" pitchFamily="34" charset="0"/>
                <a:cs typeface="Arial" panose="020B0604020202020204" pitchFamily="34" charset="0"/>
              </a:rPr>
              <a:t>(66 percent or 40,727).</a:t>
            </a:r>
          </a:p>
        </p:txBody>
      </p:sp>
      <p:sp>
        <p:nvSpPr>
          <p:cNvPr id="5" name="TextBox 4"/>
          <p:cNvSpPr txBox="1"/>
          <p:nvPr/>
        </p:nvSpPr>
        <p:spPr>
          <a:xfrm>
            <a:off x="1714498" y="675132"/>
            <a:ext cx="8721968" cy="492443"/>
          </a:xfrm>
          <a:prstGeom prst="rect">
            <a:avLst/>
          </a:prstGeom>
          <a:noFill/>
        </p:spPr>
        <p:txBody>
          <a:bodyPr wrap="square" rtlCol="0">
            <a:spAutoFit/>
          </a:bodyPr>
          <a:lstStyle/>
          <a:p>
            <a:r>
              <a:rPr lang="en-US" sz="2600" b="1" dirty="0" smtClean="0">
                <a:latin typeface="Arial" panose="020B0604020202020204" pitchFamily="34" charset="0"/>
                <a:cs typeface="Arial" panose="020B0604020202020204" pitchFamily="34" charset="0"/>
              </a:rPr>
              <a:t>The Department of Housing and Urban Development</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313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3" y="371063"/>
            <a:ext cx="11324492" cy="3293209"/>
          </a:xfrm>
          <a:prstGeom prst="rect">
            <a:avLst/>
          </a:prstGeom>
        </p:spPr>
        <p:txBody>
          <a:bodyPr wrap="square">
            <a:spAutoFit/>
          </a:bodyPr>
          <a:lstStyle/>
          <a:p>
            <a:pPr algn="ctr"/>
            <a:r>
              <a:rPr lang="en-US" sz="2400" dirty="0" smtClean="0">
                <a:latin typeface="Arial" panose="020B0604020202020204" pitchFamily="34" charset="0"/>
              </a:rPr>
              <a:t> </a:t>
            </a:r>
            <a:r>
              <a:rPr lang="en-US" sz="2800" dirty="0" smtClean="0">
                <a:latin typeface="Arial" panose="020B0604020202020204" pitchFamily="34" charset="0"/>
              </a:rPr>
              <a:t>Florida</a:t>
            </a:r>
          </a:p>
          <a:p>
            <a:endParaRPr lang="en-US" sz="2000" dirty="0">
              <a:latin typeface="Arial" panose="020B0604020202020204" pitchFamily="34" charset="0"/>
            </a:endParaRPr>
          </a:p>
          <a:p>
            <a:r>
              <a:rPr lang="en-US" sz="2000" dirty="0" smtClean="0">
                <a:latin typeface="Arial" panose="020B0604020202020204" pitchFamily="34" charset="0"/>
              </a:rPr>
              <a:t>During </a:t>
            </a:r>
            <a:r>
              <a:rPr lang="en-US" sz="2000" dirty="0">
                <a:latin typeface="Arial" panose="020B0604020202020204" pitchFamily="34" charset="0"/>
              </a:rPr>
              <a:t>the 2012-2013 school year, the Florida school districts identified 70,215 children</a:t>
            </a:r>
          </a:p>
          <a:p>
            <a:r>
              <a:rPr lang="en-US" sz="2000" dirty="0">
                <a:latin typeface="Arial" panose="020B0604020202020204" pitchFamily="34" charset="0"/>
              </a:rPr>
              <a:t>and youth who were homeless. This is a 10% increase from 2011-2012. Of those</a:t>
            </a:r>
          </a:p>
          <a:p>
            <a:r>
              <a:rPr lang="en-US" sz="2000" dirty="0">
                <a:latin typeface="Arial" panose="020B0604020202020204" pitchFamily="34" charset="0"/>
              </a:rPr>
              <a:t>identified, 6,658 (9%) were “unaccompanied youth.” An “unaccompanied youth” is defined</a:t>
            </a:r>
          </a:p>
          <a:p>
            <a:r>
              <a:rPr lang="en-US" sz="2000" dirty="0">
                <a:latin typeface="Arial" panose="020B0604020202020204" pitchFamily="34" charset="0"/>
              </a:rPr>
              <a:t>as one who is not in physical custody of a parent or guardian. </a:t>
            </a:r>
            <a:endParaRPr lang="en-US" sz="2000" dirty="0" smtClean="0">
              <a:latin typeface="Arial" panose="020B0604020202020204" pitchFamily="34" charset="0"/>
            </a:endParaRPr>
          </a:p>
          <a:p>
            <a:endParaRPr lang="en-US" sz="2000" dirty="0">
              <a:latin typeface="Arial" panose="020B0604020202020204" pitchFamily="34" charset="0"/>
            </a:endParaRPr>
          </a:p>
          <a:p>
            <a:r>
              <a:rPr lang="en-US" sz="2000" dirty="0" smtClean="0">
                <a:latin typeface="Arial" panose="020B0604020202020204" pitchFamily="34" charset="0"/>
              </a:rPr>
              <a:t>The </a:t>
            </a:r>
            <a:r>
              <a:rPr lang="en-US" sz="2000" dirty="0">
                <a:latin typeface="Arial" panose="020B0604020202020204" pitchFamily="34" charset="0"/>
              </a:rPr>
              <a:t>majority, 52,673 (75</a:t>
            </a:r>
            <a:r>
              <a:rPr lang="en-US" sz="2000" dirty="0" smtClean="0">
                <a:latin typeface="Arial" panose="020B0604020202020204" pitchFamily="34" charset="0"/>
              </a:rPr>
              <a:t>%)were </a:t>
            </a:r>
            <a:r>
              <a:rPr lang="en-US" sz="2000" dirty="0">
                <a:latin typeface="Arial" panose="020B0604020202020204" pitchFamily="34" charset="0"/>
              </a:rPr>
              <a:t>reported as homeless and temporarily sharing the housing of other persons due </a:t>
            </a:r>
            <a:r>
              <a:rPr lang="en-US" sz="2000" dirty="0" smtClean="0">
                <a:latin typeface="Arial" panose="020B0604020202020204" pitchFamily="34" charset="0"/>
              </a:rPr>
              <a:t>to the </a:t>
            </a:r>
            <a:r>
              <a:rPr lang="en-US" sz="2000" dirty="0">
                <a:latin typeface="Arial" panose="020B0604020202020204" pitchFamily="34" charset="0"/>
              </a:rPr>
              <a:t>loss of their housing or economic hardship; a one percent increase from the </a:t>
            </a:r>
            <a:r>
              <a:rPr lang="en-US" sz="2000" dirty="0" smtClean="0">
                <a:latin typeface="Arial" panose="020B0604020202020204" pitchFamily="34" charset="0"/>
              </a:rPr>
              <a:t>previous school </a:t>
            </a:r>
            <a:r>
              <a:rPr lang="en-US" sz="2000" dirty="0">
                <a:latin typeface="Arial" panose="020B0604020202020204" pitchFamily="34" charset="0"/>
              </a:rPr>
              <a:t>year</a:t>
            </a:r>
            <a:r>
              <a:rPr lang="en-US" sz="2000" dirty="0" smtClean="0">
                <a:latin typeface="Arial" panose="020B0604020202020204" pitchFamily="34" charset="0"/>
              </a:rPr>
              <a:t>.</a:t>
            </a:r>
            <a:endParaRPr lang="en-US" sz="2000" dirty="0">
              <a:latin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307" y="3664272"/>
            <a:ext cx="3153508" cy="3051881"/>
          </a:xfrm>
          <a:prstGeom prst="rect">
            <a:avLst/>
          </a:prstGeom>
        </p:spPr>
      </p:pic>
    </p:spTree>
    <p:extLst>
      <p:ext uri="{BB962C8B-B14F-4D97-AF65-F5344CB8AC3E}">
        <p14:creationId xmlns:p14="http://schemas.microsoft.com/office/powerpoint/2010/main" val="2267444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938" y="431826"/>
            <a:ext cx="9820914" cy="461665"/>
          </a:xfrm>
          <a:prstGeom prst="rect">
            <a:avLst/>
          </a:prstGeom>
        </p:spPr>
        <p:txBody>
          <a:bodyPr wrap="square">
            <a:spAutoFit/>
          </a:bodyPr>
          <a:lstStyle/>
          <a:p>
            <a:pPr algn="ctr"/>
            <a:r>
              <a:rPr lang="en-US" sz="2400" b="1" dirty="0">
                <a:latin typeface="Arial" panose="020B0604020202020204" pitchFamily="34" charset="0"/>
              </a:rPr>
              <a:t>Homeless Students Reported in Florida Public </a:t>
            </a:r>
            <a:r>
              <a:rPr lang="en-US" sz="2400" b="1" dirty="0" smtClean="0">
                <a:latin typeface="Arial" panose="020B0604020202020204" pitchFamily="34" charset="0"/>
              </a:rPr>
              <a:t>Schools </a:t>
            </a:r>
            <a:endParaRPr lang="en-US" sz="2400" b="1" dirty="0">
              <a:latin typeface="Calibri,Bold"/>
            </a:endParaRPr>
          </a:p>
        </p:txBody>
      </p:sp>
      <p:graphicFrame>
        <p:nvGraphicFramePr>
          <p:cNvPr id="4" name="Table 3"/>
          <p:cNvGraphicFramePr>
            <a:graphicFrameLocks noGrp="1"/>
          </p:cNvGraphicFramePr>
          <p:nvPr>
            <p:extLst>
              <p:ext uri="{D42A27DB-BD31-4B8C-83A1-F6EECF244321}">
                <p14:modId xmlns:p14="http://schemas.microsoft.com/office/powerpoint/2010/main" val="1756164986"/>
              </p:ext>
            </p:extLst>
          </p:nvPr>
        </p:nvGraphicFramePr>
        <p:xfrm>
          <a:off x="281353" y="1755057"/>
          <a:ext cx="7004350" cy="3588355"/>
        </p:xfrm>
        <a:graphic>
          <a:graphicData uri="http://schemas.openxmlformats.org/drawingml/2006/table">
            <a:tbl>
              <a:tblPr firstRow="1" bandRow="1">
                <a:tableStyleId>{5C22544A-7EE6-4342-B048-85BDC9FD1C3A}</a:tableStyleId>
              </a:tblPr>
              <a:tblGrid>
                <a:gridCol w="3485166"/>
                <a:gridCol w="3519184"/>
              </a:tblGrid>
              <a:tr h="717671">
                <a:tc>
                  <a:txBody>
                    <a:bodyPr/>
                    <a:lstStyle/>
                    <a:p>
                      <a:r>
                        <a:rPr lang="en-US" dirty="0" smtClean="0">
                          <a:latin typeface="Calibri" panose="020F0502020204030204" pitchFamily="34" charset="0"/>
                        </a:rPr>
                        <a:t>2008 - 2009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56,680 +15%</a:t>
                      </a:r>
                    </a:p>
                    <a:p>
                      <a:pPr algn="r"/>
                      <a:endParaRPr lang="en-US" dirty="0"/>
                    </a:p>
                  </a:txBody>
                  <a:tcPr/>
                </a:tc>
              </a:tr>
              <a:tr h="7176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2009 - 2010 </a:t>
                      </a:r>
                      <a:endParaRPr lang="en-US" dirty="0" smtClean="0"/>
                    </a:p>
                    <a:p>
                      <a:endParaRPr lang="en-US" dirty="0"/>
                    </a:p>
                  </a:txBody>
                  <a:tcPr/>
                </a:tc>
                <a:tc>
                  <a:txBody>
                    <a:bodyPr/>
                    <a:lstStyle/>
                    <a:p>
                      <a:r>
                        <a:rPr lang="en-US" dirty="0" smtClean="0">
                          <a:latin typeface="Calibri" panose="020F0502020204030204" pitchFamily="34" charset="0"/>
                        </a:rPr>
                        <a:t>41,286 +20%</a:t>
                      </a:r>
                      <a:endParaRPr lang="en-US" dirty="0"/>
                    </a:p>
                  </a:txBody>
                  <a:tcPr/>
                </a:tc>
              </a:tr>
              <a:tr h="717671">
                <a:tc>
                  <a:txBody>
                    <a:bodyPr/>
                    <a:lstStyle/>
                    <a:p>
                      <a:r>
                        <a:rPr lang="en-US" dirty="0" smtClean="0">
                          <a:latin typeface="Calibri" panose="020F0502020204030204" pitchFamily="34" charset="0"/>
                        </a:rPr>
                        <a:t>2010 - 2011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49,112 +19%</a:t>
                      </a:r>
                    </a:p>
                    <a:p>
                      <a:endParaRPr lang="en-US" dirty="0"/>
                    </a:p>
                  </a:txBody>
                  <a:tcPr/>
                </a:tc>
              </a:tr>
              <a:tr h="717671">
                <a:tc>
                  <a:txBody>
                    <a:bodyPr/>
                    <a:lstStyle/>
                    <a:p>
                      <a:endParaRPr lang="en-US" dirty="0" smtClean="0">
                        <a:latin typeface="Calibri" panose="020F0502020204030204" pitchFamily="34" charset="0"/>
                      </a:endParaRPr>
                    </a:p>
                    <a:p>
                      <a:r>
                        <a:rPr lang="en-US" dirty="0" smtClean="0">
                          <a:latin typeface="Calibri" panose="020F0502020204030204" pitchFamily="34" charset="0"/>
                        </a:rPr>
                        <a:t>2011 - 2012</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63,685 +12%</a:t>
                      </a:r>
                    </a:p>
                    <a:p>
                      <a:endParaRPr lang="en-US" dirty="0"/>
                    </a:p>
                  </a:txBody>
                  <a:tcPr/>
                </a:tc>
              </a:tr>
              <a:tr h="717671">
                <a:tc>
                  <a:txBody>
                    <a:bodyPr/>
                    <a:lstStyle/>
                    <a:p>
                      <a:endParaRPr lang="en-US" b="1" dirty="0" smtClean="0">
                        <a:latin typeface="Calibri,Bold"/>
                      </a:endParaRPr>
                    </a:p>
                    <a:p>
                      <a:r>
                        <a:rPr lang="en-US" dirty="0" smtClean="0">
                          <a:latin typeface="Calibri" panose="020F0502020204030204" pitchFamily="34" charset="0"/>
                        </a:rPr>
                        <a:t>2012 - 2013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70,215 +10%</a:t>
                      </a:r>
                    </a:p>
                    <a:p>
                      <a:endParaRPr lang="en-US" dirty="0"/>
                    </a:p>
                  </a:txBody>
                  <a:tcPr/>
                </a:tc>
              </a:tr>
            </a:tbl>
          </a:graphicData>
        </a:graphic>
      </p:graphicFrame>
      <p:sp>
        <p:nvSpPr>
          <p:cNvPr id="5" name="TextBox 4"/>
          <p:cNvSpPr txBox="1"/>
          <p:nvPr/>
        </p:nvSpPr>
        <p:spPr>
          <a:xfrm>
            <a:off x="281353" y="6000105"/>
            <a:ext cx="11465170" cy="523220"/>
          </a:xfrm>
          <a:prstGeom prst="rect">
            <a:avLst/>
          </a:prstGeom>
          <a:noFill/>
        </p:spPr>
        <p:txBody>
          <a:bodyPr wrap="square" rtlCol="0">
            <a:spAutoFit/>
          </a:bodyPr>
          <a:lstStyle/>
          <a:p>
            <a:r>
              <a:rPr lang="en-US" sz="1400" dirty="0">
                <a:latin typeface="Calibri" panose="020F0502020204030204" pitchFamily="34" charset="0"/>
              </a:rPr>
              <a:t>Source: </a:t>
            </a:r>
            <a:r>
              <a:rPr lang="en-US" sz="1400" i="1" dirty="0">
                <a:latin typeface="Calibri,Italic"/>
              </a:rPr>
              <a:t>2008-2013 Survey 5 Student Demographic Format and Federal State Indicator Format. Florida Department of</a:t>
            </a:r>
          </a:p>
          <a:p>
            <a:r>
              <a:rPr lang="en-US" sz="1400" i="1" dirty="0">
                <a:latin typeface="Calibri,Italic"/>
              </a:rPr>
              <a:t>Education, Automated Student Database System.</a:t>
            </a:r>
            <a:endParaRPr lang="en-US" sz="14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824" y="2462980"/>
            <a:ext cx="4243553" cy="2652221"/>
          </a:xfrm>
          <a:prstGeom prst="rect">
            <a:avLst/>
          </a:prstGeom>
        </p:spPr>
      </p:pic>
    </p:spTree>
    <p:extLst>
      <p:ext uri="{BB962C8B-B14F-4D97-AF65-F5344CB8AC3E}">
        <p14:creationId xmlns:p14="http://schemas.microsoft.com/office/powerpoint/2010/main" val="2644116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426" y="2244810"/>
            <a:ext cx="11090787" cy="1569660"/>
          </a:xfrm>
          <a:prstGeom prst="rect">
            <a:avLst/>
          </a:prstGeom>
        </p:spPr>
        <p:txBody>
          <a:bodyPr wrap="square">
            <a:spAutoFit/>
          </a:bodyPr>
          <a:lstStyle/>
          <a:p>
            <a:pPr algn="ctr"/>
            <a:r>
              <a:rPr lang="en-US" sz="4800" dirty="0">
                <a:latin typeface="Arial" panose="020B0604020202020204" pitchFamily="34" charset="0"/>
                <a:cs typeface="Arial" panose="020B0604020202020204" pitchFamily="34" charset="0"/>
              </a:rPr>
              <a:t>What is the impact of </a:t>
            </a:r>
            <a:r>
              <a:rPr lang="en-US" sz="4800" dirty="0" smtClean="0">
                <a:latin typeface="Arial" panose="020B0604020202020204" pitchFamily="34" charset="0"/>
                <a:cs typeface="Arial" panose="020B0604020202020204" pitchFamily="34" charset="0"/>
              </a:rPr>
              <a:t>Homelessness</a:t>
            </a:r>
          </a:p>
          <a:p>
            <a:pPr algn="ctr"/>
            <a:r>
              <a:rPr lang="en-US" sz="4800" dirty="0" smtClean="0">
                <a:latin typeface="Arial" panose="020B0604020202020204" pitchFamily="34" charset="0"/>
                <a:cs typeface="Arial" panose="020B0604020202020204" pitchFamily="34" charset="0"/>
              </a:rPr>
              <a:t>on </a:t>
            </a:r>
            <a:r>
              <a:rPr lang="en-US" sz="4800" dirty="0">
                <a:latin typeface="Arial" panose="020B0604020202020204" pitchFamily="34" charset="0"/>
                <a:cs typeface="Arial" panose="020B0604020202020204" pitchFamily="34" charset="0"/>
              </a:rPr>
              <a:t>children? </a:t>
            </a:r>
          </a:p>
        </p:txBody>
      </p:sp>
    </p:spTree>
    <p:extLst>
      <p:ext uri="{BB962C8B-B14F-4D97-AF65-F5344CB8AC3E}">
        <p14:creationId xmlns:p14="http://schemas.microsoft.com/office/powerpoint/2010/main" val="16441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7" y="666100"/>
            <a:ext cx="9721296" cy="5909310"/>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Experiences of Violence</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among </a:t>
            </a:r>
            <a:r>
              <a:rPr lang="en-US" sz="2400" b="1" dirty="0">
                <a:latin typeface="Arial" panose="020B0604020202020204" pitchFamily="34" charset="0"/>
                <a:cs typeface="Arial" panose="020B0604020202020204" pitchFamily="34" charset="0"/>
              </a:rPr>
              <a:t>low-income and </a:t>
            </a:r>
            <a:r>
              <a:rPr lang="en-US" sz="2400" b="1" dirty="0" smtClean="0">
                <a:latin typeface="Arial" panose="020B0604020202020204" pitchFamily="34" charset="0"/>
                <a:cs typeface="Arial" panose="020B0604020202020204" pitchFamily="34" charset="0"/>
              </a:rPr>
              <a:t>formerly homeless </a:t>
            </a:r>
            <a:r>
              <a:rPr lang="en-US" sz="2400" b="1" dirty="0">
                <a:latin typeface="Arial" panose="020B0604020202020204" pitchFamily="34" charset="0"/>
                <a:cs typeface="Arial" panose="020B0604020202020204" pitchFamily="34" charset="0"/>
              </a:rPr>
              <a:t>school-age children: </a:t>
            </a:r>
            <a:endParaRPr lang="en-US" sz="2400" b="1"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53</a:t>
            </a:r>
            <a:r>
              <a:rPr lang="en-US" sz="2400" dirty="0">
                <a:latin typeface="Arial" panose="020B0604020202020204" pitchFamily="34" charset="0"/>
                <a:cs typeface="Arial" panose="020B0604020202020204" pitchFamily="34" charset="0"/>
              </a:rPr>
              <a:t>% have heard </a:t>
            </a:r>
            <a:r>
              <a:rPr lang="en-US" sz="2400" dirty="0" smtClean="0">
                <a:latin typeface="Arial" panose="020B0604020202020204" pitchFamily="34" charset="0"/>
                <a:cs typeface="Arial" panose="020B0604020202020204" pitchFamily="34" charset="0"/>
              </a:rPr>
              <a:t>gunshots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17</a:t>
            </a:r>
            <a:r>
              <a:rPr lang="en-US" sz="2400" dirty="0">
                <a:latin typeface="Arial" panose="020B0604020202020204" pitchFamily="34" charset="0"/>
                <a:cs typeface="Arial" panose="020B0604020202020204" pitchFamily="34" charset="0"/>
              </a:rPr>
              <a:t>% have seen someone get </a:t>
            </a:r>
            <a:r>
              <a:rPr lang="en-US" sz="2400" dirty="0" smtClean="0">
                <a:latin typeface="Arial" panose="020B0604020202020204" pitchFamily="34" charset="0"/>
                <a:cs typeface="Arial" panose="020B0604020202020204" pitchFamily="34" charset="0"/>
              </a:rPr>
              <a:t>shot</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17</a:t>
            </a:r>
            <a:r>
              <a:rPr lang="en-US" sz="2400" dirty="0">
                <a:latin typeface="Arial" panose="020B0604020202020204" pitchFamily="34" charset="0"/>
                <a:cs typeface="Arial" panose="020B0604020202020204" pitchFamily="34" charset="0"/>
              </a:rPr>
              <a:t>% have seen a dead body </a:t>
            </a:r>
            <a:r>
              <a:rPr lang="en-US" sz="2400" dirty="0" smtClean="0">
                <a:latin typeface="Arial" panose="020B0604020202020204" pitchFamily="34" charset="0"/>
                <a:cs typeface="Arial" panose="020B0604020202020204" pitchFamily="34" charset="0"/>
              </a:rPr>
              <a:t>outside</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14</a:t>
            </a:r>
            <a:r>
              <a:rPr lang="en-US" sz="2400" dirty="0">
                <a:latin typeface="Arial" panose="020B0604020202020204" pitchFamily="34" charset="0"/>
                <a:cs typeface="Arial" panose="020B0604020202020204" pitchFamily="34" charset="0"/>
              </a:rPr>
              <a:t>% have seen someone </a:t>
            </a:r>
            <a:r>
              <a:rPr lang="en-US" sz="2400" dirty="0" smtClean="0">
                <a:latin typeface="Arial" panose="020B0604020202020204" pitchFamily="34" charset="0"/>
                <a:cs typeface="Arial" panose="020B0604020202020204" pitchFamily="34" charset="0"/>
              </a:rPr>
              <a:t>stabbed</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Experiences </a:t>
            </a:r>
            <a:r>
              <a:rPr lang="en-US" sz="2400" b="1" dirty="0">
                <a:latin typeface="Arial" panose="020B0604020202020204" pitchFamily="34" charset="0"/>
                <a:cs typeface="Arial" panose="020B0604020202020204" pitchFamily="34" charset="0"/>
              </a:rPr>
              <a:t>of abuse: </a:t>
            </a:r>
            <a:endParaRPr lang="en-US" sz="2400" b="1"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8</a:t>
            </a:r>
            <a:r>
              <a:rPr lang="en-US" sz="2400" dirty="0">
                <a:latin typeface="Arial" panose="020B0604020202020204" pitchFamily="34" charset="0"/>
                <a:cs typeface="Arial" panose="020B0604020202020204" pitchFamily="34" charset="0"/>
              </a:rPr>
              <a:t>% have experienced physical </a:t>
            </a:r>
            <a:r>
              <a:rPr lang="en-US" sz="2400" dirty="0" smtClean="0">
                <a:latin typeface="Arial" panose="020B0604020202020204" pitchFamily="34" charset="0"/>
                <a:cs typeface="Arial" panose="020B0604020202020204" pitchFamily="34" charset="0"/>
              </a:rPr>
              <a:t>abuse</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8</a:t>
            </a:r>
            <a:r>
              <a:rPr lang="en-US" sz="2400" dirty="0">
                <a:latin typeface="Arial" panose="020B0604020202020204" pitchFamily="34" charset="0"/>
                <a:cs typeface="Arial" panose="020B0604020202020204" pitchFamily="34" charset="0"/>
              </a:rPr>
              <a:t>% have experienced sexual </a:t>
            </a:r>
            <a:r>
              <a:rPr lang="en-US" sz="2400" dirty="0" smtClean="0">
                <a:latin typeface="Arial" panose="020B0604020202020204" pitchFamily="34" charset="0"/>
                <a:cs typeface="Arial" panose="020B0604020202020204" pitchFamily="34" charset="0"/>
              </a:rPr>
              <a:t>abuse</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Sources: The National Center on Family Homelessness. (1999). Homeless children: America’s new outcasts. Newton, MA The National Center </a:t>
            </a:r>
            <a:r>
              <a:rPr lang="en-US" sz="1200" dirty="0" smtClean="0">
                <a:latin typeface="Arial" panose="020B0604020202020204" pitchFamily="34" charset="0"/>
                <a:cs typeface="Arial" panose="020B0604020202020204" pitchFamily="34" charset="0"/>
              </a:rPr>
              <a:t>on </a:t>
            </a:r>
            <a:r>
              <a:rPr lang="en-US" sz="1200" dirty="0">
                <a:latin typeface="Arial" panose="020B0604020202020204" pitchFamily="34" charset="0"/>
                <a:cs typeface="Arial" panose="020B0604020202020204" pitchFamily="34" charset="0"/>
              </a:rPr>
              <a:t>Family Homelessness; Buckner &amp; </a:t>
            </a:r>
            <a:r>
              <a:rPr lang="en-US" sz="1200" dirty="0" err="1">
                <a:latin typeface="Arial" panose="020B0604020202020204" pitchFamily="34" charset="0"/>
                <a:cs typeface="Arial" panose="020B0604020202020204" pitchFamily="34" charset="0"/>
              </a:rPr>
              <a:t>Bassuk</a:t>
            </a:r>
            <a:r>
              <a:rPr lang="en-US" sz="1200" dirty="0">
                <a:latin typeface="Arial" panose="020B0604020202020204" pitchFamily="34" charset="0"/>
                <a:cs typeface="Arial" panose="020B0604020202020204" pitchFamily="34" charset="0"/>
              </a:rPr>
              <a:t> (2004). Exposure to violence and low-income children’s mental health: Direct, moderated </a:t>
            </a:r>
            <a:r>
              <a:rPr lang="en-US" sz="1200" dirty="0" smtClean="0">
                <a:latin typeface="Arial" panose="020B0604020202020204" pitchFamily="34" charset="0"/>
                <a:cs typeface="Arial" panose="020B0604020202020204" pitchFamily="34" charset="0"/>
              </a:rPr>
              <a:t>and mediated </a:t>
            </a:r>
            <a:r>
              <a:rPr lang="en-US" sz="1200" dirty="0">
                <a:latin typeface="Arial" panose="020B0604020202020204" pitchFamily="34" charset="0"/>
                <a:cs typeface="Arial" panose="020B0604020202020204" pitchFamily="34" charset="0"/>
              </a:rPr>
              <a:t>relations. American Journal of Orthopsychiatry. 74(4): 413-423</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529" y="1439381"/>
            <a:ext cx="5221281" cy="4032271"/>
          </a:xfrm>
          <a:prstGeom prst="rect">
            <a:avLst/>
          </a:prstGeom>
        </p:spPr>
      </p:pic>
    </p:spTree>
    <p:extLst>
      <p:ext uri="{BB962C8B-B14F-4D97-AF65-F5344CB8AC3E}">
        <p14:creationId xmlns:p14="http://schemas.microsoft.com/office/powerpoint/2010/main" val="20848460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2355</TotalTime>
  <Words>2247</Words>
  <Application>Microsoft Office PowerPoint</Application>
  <PresentationFormat>Widescreen</PresentationFormat>
  <Paragraphs>312</Paragraphs>
  <Slides>38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Arial-BoldMT</vt:lpstr>
      <vt:lpstr>Arial-ItalicMT</vt:lpstr>
      <vt:lpstr>ArialMT</vt:lpstr>
      <vt:lpstr>Calibri</vt:lpstr>
      <vt:lpstr>Calibri,Bold</vt:lpstr>
      <vt:lpstr>Calibri,Italic</vt:lpstr>
      <vt:lpstr>Century Gothic</vt:lpstr>
      <vt:lpstr>Helvetica</vt:lpstr>
      <vt:lpstr>Lucida Grande</vt:lpstr>
      <vt:lpstr>Times New Roman</vt:lpstr>
      <vt:lpstr>Wingdings 3</vt:lpstr>
      <vt:lpstr>Ion</vt:lpstr>
      <vt:lpstr>Building Resilience in Homeless Children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Resilience in Homeless Children 2014</dc:title>
  <dc:creator>Donald H Whitehead Jr</dc:creator>
  <cp:lastModifiedBy>Donald H Whitehead Jr</cp:lastModifiedBy>
  <cp:revision>77</cp:revision>
  <cp:lastPrinted>2014-09-14T21:11:50Z</cp:lastPrinted>
  <dcterms:created xsi:type="dcterms:W3CDTF">2014-09-07T13:23:46Z</dcterms:created>
  <dcterms:modified xsi:type="dcterms:W3CDTF">2014-09-15T16:45:41Z</dcterms:modified>
</cp:coreProperties>
</file>