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72" r:id="rId9"/>
    <p:sldId id="263" r:id="rId10"/>
    <p:sldId id="273" r:id="rId11"/>
    <p:sldId id="261" r:id="rId12"/>
    <p:sldId id="264" r:id="rId13"/>
    <p:sldId id="260" r:id="rId14"/>
    <p:sldId id="266" r:id="rId15"/>
    <p:sldId id="268" r:id="rId16"/>
    <p:sldId id="278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ten Work" initials="KW" lastIdx="1" clrIdx="0">
    <p:extLst>
      <p:ext uri="{19B8F6BF-5375-455C-9EA6-DF929625EA0E}">
        <p15:presenceInfo xmlns:p15="http://schemas.microsoft.com/office/powerpoint/2012/main" userId="2def77646310182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510" y="90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5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0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6797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8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49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7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75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6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34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1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9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77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4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3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1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6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78061-10B9-4CCF-A288-4E0C5591D983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7C57B-A0E7-48A2-A435-A0D8C6C28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16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1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9.png"/><Relationship Id="rId11" Type="http://schemas.openxmlformats.org/officeDocument/2006/relationships/image" Target="../media/image8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B821-F7E9-4458-A4AA-FDD8D9C2D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2433003"/>
            <a:ext cx="9001462" cy="2387600"/>
          </a:xfrm>
        </p:spPr>
        <p:txBody>
          <a:bodyPr/>
          <a:lstStyle/>
          <a:p>
            <a:r>
              <a:rPr lang="en-US" dirty="0"/>
              <a:t>Freshwater introduced species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A33E2F-3CF8-4B24-BC9E-75AD811CB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4851718"/>
            <a:ext cx="9001462" cy="1655762"/>
          </a:xfrm>
        </p:spPr>
        <p:txBody>
          <a:bodyPr/>
          <a:lstStyle/>
          <a:p>
            <a:r>
              <a:rPr lang="en-US" dirty="0"/>
              <a:t>What’s the difference between an exotic, an introduced, and an invasive species?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948CA-0C10-4751-87AB-E1B921616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160" y="685801"/>
            <a:ext cx="3779520" cy="25656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D72135-5D0D-4428-969F-DC085F10E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40"/>
    </mc:Choice>
    <mc:Fallback xmlns="">
      <p:transition spd="slow" advTm="66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AAB6-BF1D-4A18-8766-0CBF34BE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0" y="268406"/>
            <a:ext cx="11395879" cy="1326321"/>
          </a:xfrm>
        </p:spPr>
        <p:txBody>
          <a:bodyPr>
            <a:normAutofit/>
          </a:bodyPr>
          <a:lstStyle/>
          <a:p>
            <a:r>
              <a:rPr lang="en-US" sz="2800" dirty="0"/>
              <a:t>how do freshwater Vertebrates move around?</a:t>
            </a:r>
          </a:p>
        </p:txBody>
      </p:sp>
      <p:graphicFrame>
        <p:nvGraphicFramePr>
          <p:cNvPr id="11" name="Group 75">
            <a:extLst>
              <a:ext uri="{FF2B5EF4-FFF2-40B4-BE49-F238E27FC236}">
                <a16:creationId xmlns:a16="http://schemas.microsoft.com/office/drawing/2014/main" id="{0E22C7C2-E12E-4F4A-809D-A5C4E08549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102088"/>
              </p:ext>
            </p:extLst>
          </p:nvPr>
        </p:nvGraphicFramePr>
        <p:xfrm>
          <a:off x="373038" y="1332637"/>
          <a:ext cx="4935941" cy="5215081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973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2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Pathway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Intentional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Sportfishing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Bait bucket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Aquariums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Forage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47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Stocked </a:t>
                      </a: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(commercial)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33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Conservation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(released outside range for new habitat)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66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 food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(farming)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Ornamental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Biocontrol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Group 41">
            <a:extLst>
              <a:ext uri="{FF2B5EF4-FFF2-40B4-BE49-F238E27FC236}">
                <a16:creationId xmlns:a16="http://schemas.microsoft.com/office/drawing/2014/main" id="{274F5EB7-EC85-47C8-BD68-D60995FDC8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9505694"/>
              </p:ext>
            </p:extLst>
          </p:nvPr>
        </p:nvGraphicFramePr>
        <p:xfrm>
          <a:off x="6482687" y="2332324"/>
          <a:ext cx="5254388" cy="420641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724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9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Pathway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Unintentional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Aquaculture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Canals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0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Stock contamination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Unknown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Ballast water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30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Imported live food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Text Box 58">
            <a:extLst>
              <a:ext uri="{FF2B5EF4-FFF2-40B4-BE49-F238E27FC236}">
                <a16:creationId xmlns:a16="http://schemas.microsoft.com/office/drawing/2014/main" id="{D8882C03-2C04-4394-A15E-EC7E137B8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1779"/>
            <a:ext cx="18117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000" dirty="0"/>
              <a:t>From: </a:t>
            </a:r>
            <a:r>
              <a:rPr lang="en-US" altLang="en-US" sz="1000" dirty="0" err="1"/>
              <a:t>Claudi</a:t>
            </a:r>
            <a:r>
              <a:rPr lang="en-US" altLang="en-US" sz="1000" dirty="0"/>
              <a:t> and Leach (1999)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5B7FC0-AFEF-4170-8FFE-0E0BC5E4D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4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13"/>
    </mc:Choice>
    <mc:Fallback xmlns="">
      <p:transition spd="slow" advTm="11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32671-8E5D-435A-A34D-E8F2BA454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579" y="123568"/>
            <a:ext cx="10353761" cy="1326321"/>
          </a:xfrm>
        </p:spPr>
        <p:txBody>
          <a:bodyPr/>
          <a:lstStyle/>
          <a:p>
            <a:r>
              <a:rPr lang="en-US" dirty="0"/>
              <a:t>How big of a problem is this?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404A0-B0A0-4483-8254-36D9B7AA8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2924"/>
            <a:ext cx="6359997" cy="3293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2B665D-6296-4792-86F6-20BB0026B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472" y="3612131"/>
            <a:ext cx="6345528" cy="3245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9E1E3D-A2EA-4963-A382-148F7E9D5AD1}"/>
              </a:ext>
            </a:extLst>
          </p:cNvPr>
          <p:cNvSpPr/>
          <p:nvPr/>
        </p:nvSpPr>
        <p:spPr>
          <a:xfrm>
            <a:off x="6668530" y="1753798"/>
            <a:ext cx="5523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“The 20 most frequently introduced species account for 28.6(in the Neotropics) to 45.5 % (in the 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Afrotropics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) of the number of species introduced in each realm.”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D8E1AB-CCFD-4057-9E9D-0231194F3035}"/>
              </a:ext>
            </a:extLst>
          </p:cNvPr>
          <p:cNvSpPr/>
          <p:nvPr/>
        </p:nvSpPr>
        <p:spPr>
          <a:xfrm>
            <a:off x="391297" y="5228622"/>
            <a:ext cx="53669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The 20 most frequently introduced species account for “74 % (691/1222) of the introduction events in the Neotropics, 76 % (113/149) in Oriental, 82 %(128/156) in Afrotropical and 91 % (369/406) in Australian realms”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031349-FC95-4504-A2A7-8EA161740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26" y="134637"/>
            <a:ext cx="2628385" cy="114677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E59373A-7AA5-4056-9255-4F42D9EDD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06"/>
    </mc:Choice>
    <mc:Fallback xmlns="">
      <p:transition spd="slow" advTm="71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F2C5B-6C3E-4C2A-BDEC-4D65AD6EC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species are we talking about?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0BB4BA-5B26-4384-988C-E2CA532D960F}"/>
              </a:ext>
            </a:extLst>
          </p:cNvPr>
          <p:cNvSpPr txBox="1"/>
          <p:nvPr/>
        </p:nvSpPr>
        <p:spPr>
          <a:xfrm>
            <a:off x="568411" y="1853513"/>
            <a:ext cx="2625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Onchorhynchus</a:t>
            </a:r>
            <a:r>
              <a:rPr lang="en-US" i="1" dirty="0"/>
              <a:t> mykiss</a:t>
            </a:r>
            <a:r>
              <a:rPr lang="en-US" dirty="0"/>
              <a:t>/</a:t>
            </a:r>
          </a:p>
          <a:p>
            <a:r>
              <a:rPr lang="en-US" dirty="0"/>
              <a:t>other </a:t>
            </a:r>
            <a:r>
              <a:rPr lang="en-US" i="1" dirty="0" err="1"/>
              <a:t>Oncorhynchuys</a:t>
            </a:r>
            <a:r>
              <a:rPr lang="en-US" dirty="0"/>
              <a:t>/</a:t>
            </a:r>
          </a:p>
          <a:p>
            <a:r>
              <a:rPr lang="en-US" i="1" dirty="0"/>
              <a:t>Salmo </a:t>
            </a:r>
            <a:r>
              <a:rPr lang="en-US" i="1" dirty="0" err="1"/>
              <a:t>trutta</a:t>
            </a:r>
            <a:endParaRPr lang="en-US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70068-458E-4B69-98B5-2A3C1552558B}"/>
              </a:ext>
            </a:extLst>
          </p:cNvPr>
          <p:cNvSpPr txBox="1"/>
          <p:nvPr/>
        </p:nvSpPr>
        <p:spPr>
          <a:xfrm>
            <a:off x="7443626" y="1804086"/>
            <a:ext cx="2618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Oreochromis </a:t>
            </a:r>
            <a:r>
              <a:rPr lang="en-US" i="1" dirty="0" err="1"/>
              <a:t>niloticus</a:t>
            </a:r>
            <a:r>
              <a:rPr lang="en-US" dirty="0"/>
              <a:t>/</a:t>
            </a:r>
          </a:p>
          <a:p>
            <a:r>
              <a:rPr lang="en-US" dirty="0"/>
              <a:t>other </a:t>
            </a:r>
            <a:r>
              <a:rPr lang="en-US" i="1" dirty="0"/>
              <a:t>Oreochromis</a:t>
            </a:r>
            <a:r>
              <a:rPr lang="en-US" dirty="0"/>
              <a:t>/</a:t>
            </a:r>
          </a:p>
          <a:p>
            <a:r>
              <a:rPr lang="en-US" dirty="0"/>
              <a:t>Tilapia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DCC7B-C915-4BE9-A0BF-09F1E0D4A948}"/>
              </a:ext>
            </a:extLst>
          </p:cNvPr>
          <p:cNvSpPr txBox="1"/>
          <p:nvPr/>
        </p:nvSpPr>
        <p:spPr>
          <a:xfrm>
            <a:off x="5078626" y="1878227"/>
            <a:ext cx="1363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Gambusia/</a:t>
            </a:r>
          </a:p>
          <a:p>
            <a:r>
              <a:rPr lang="en-US" i="1" dirty="0" err="1"/>
              <a:t>Poecilia</a:t>
            </a:r>
            <a:endParaRPr 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7ECB86-252F-49DD-985F-D3F3540F169E}"/>
              </a:ext>
            </a:extLst>
          </p:cNvPr>
          <p:cNvSpPr txBox="1"/>
          <p:nvPr/>
        </p:nvSpPr>
        <p:spPr>
          <a:xfrm>
            <a:off x="3435179" y="4633784"/>
            <a:ext cx="191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Cyprinus </a:t>
            </a:r>
            <a:r>
              <a:rPr lang="en-US" i="1" dirty="0" err="1"/>
              <a:t>carpio</a:t>
            </a:r>
            <a:endParaRPr lang="en-US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A4B353-63F6-41A9-B951-7123F2854A7D}"/>
              </a:ext>
            </a:extLst>
          </p:cNvPr>
          <p:cNvSpPr txBox="1"/>
          <p:nvPr/>
        </p:nvSpPr>
        <p:spPr>
          <a:xfrm>
            <a:off x="7846541" y="4633783"/>
            <a:ext cx="231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Xiphophorus helleri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684149-AB1F-40BB-864E-A740E8BC3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4999315"/>
            <a:ext cx="2603414" cy="1630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EF0C87-86A1-435A-9D8D-4AF97EF2B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8030" y="5077268"/>
            <a:ext cx="3427970" cy="15772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A36F27-0316-4160-A400-4DF61F245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57" y="2903838"/>
            <a:ext cx="3257767" cy="17715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EB7333-2277-47BA-9F44-4EBC47436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81" y="2940908"/>
            <a:ext cx="2314551" cy="1612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4F401E-CCC4-41CB-BECF-1BF432EA8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7006" y="2928550"/>
            <a:ext cx="2960137" cy="16153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CA0D13A-EDB5-4A83-8BE2-9EA962716A8B}"/>
              </a:ext>
            </a:extLst>
          </p:cNvPr>
          <p:cNvSpPr/>
          <p:nvPr/>
        </p:nvSpPr>
        <p:spPr>
          <a:xfrm>
            <a:off x="0" y="6642556"/>
            <a:ext cx="12843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https://nas.er.usgs.gov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2195E6A-B51E-4E33-87A0-5E7D92EDA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62"/>
    </mc:Choice>
    <mc:Fallback xmlns="">
      <p:transition spd="slow" advTm="49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21495D-D390-4A01-9AB6-C10B5A5B4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57" y="173559"/>
            <a:ext cx="5605145" cy="6431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8A666B-E686-4B16-8670-57E3E97F6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23768"/>
            <a:ext cx="5902666" cy="3281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99D84F-6323-46FB-8906-F59451A2B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5435" y="2086267"/>
            <a:ext cx="2628385" cy="1146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77B35D-18A6-465E-B9D9-CB5ACE403A1F}"/>
              </a:ext>
            </a:extLst>
          </p:cNvPr>
          <p:cNvSpPr txBox="1"/>
          <p:nvPr/>
        </p:nvSpPr>
        <p:spPr>
          <a:xfrm>
            <a:off x="6482687" y="600501"/>
            <a:ext cx="5131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 many cases, the introductions cause systems to become more similar to each other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46553E-17BF-4B70-AEF3-DF38F5C6B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2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92"/>
    </mc:Choice>
    <mc:Fallback xmlns="">
      <p:transition spd="slow" advTm="72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8C041-AE95-455C-8194-1C4A3DC6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r>
              <a:rPr lang="en-US" dirty="0"/>
              <a:t>The IUCN’s worst 100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DBE0A-02EA-47AD-9654-360CABB8A157}"/>
              </a:ext>
            </a:extLst>
          </p:cNvPr>
          <p:cNvSpPr txBox="1"/>
          <p:nvPr/>
        </p:nvSpPr>
        <p:spPr>
          <a:xfrm>
            <a:off x="1248032" y="160640"/>
            <a:ext cx="15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Salmo </a:t>
            </a:r>
            <a:r>
              <a:rPr lang="en-US" i="1" dirty="0" err="1"/>
              <a:t>trutta</a:t>
            </a:r>
            <a:endParaRPr lang="en-US" i="1" dirty="0"/>
          </a:p>
          <a:p>
            <a:r>
              <a:rPr lang="en-US" dirty="0"/>
              <a:t>(brown trout)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12ACC3-0A74-40AC-B5B4-F57C17904DD8}"/>
              </a:ext>
            </a:extLst>
          </p:cNvPr>
          <p:cNvSpPr txBox="1"/>
          <p:nvPr/>
        </p:nvSpPr>
        <p:spPr>
          <a:xfrm>
            <a:off x="1136821" y="2489887"/>
            <a:ext cx="1912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Cyprinus </a:t>
            </a:r>
            <a:r>
              <a:rPr lang="en-US" i="1" dirty="0" err="1"/>
              <a:t>carpio</a:t>
            </a:r>
            <a:endParaRPr lang="en-US" i="1" dirty="0"/>
          </a:p>
          <a:p>
            <a:r>
              <a:rPr lang="en-US" dirty="0"/>
              <a:t>(common carp)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4126F-741A-47F4-A233-0C3F1B851630}"/>
              </a:ext>
            </a:extLst>
          </p:cNvPr>
          <p:cNvSpPr txBox="1"/>
          <p:nvPr/>
        </p:nvSpPr>
        <p:spPr>
          <a:xfrm>
            <a:off x="1062681" y="4670854"/>
            <a:ext cx="2612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Micropterus </a:t>
            </a:r>
            <a:r>
              <a:rPr lang="en-US" i="1" dirty="0" err="1"/>
              <a:t>salmoides</a:t>
            </a:r>
            <a:endParaRPr lang="en-US" i="1" dirty="0"/>
          </a:p>
          <a:p>
            <a:r>
              <a:rPr lang="en-US" dirty="0"/>
              <a:t>(largemouth bass)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CCA4B-91B0-4DB3-BD6E-F99C3193ACA7}"/>
              </a:ext>
            </a:extLst>
          </p:cNvPr>
          <p:cNvSpPr txBox="1"/>
          <p:nvPr/>
        </p:nvSpPr>
        <p:spPr>
          <a:xfrm>
            <a:off x="4967416" y="976185"/>
            <a:ext cx="3063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Oreochromis </a:t>
            </a:r>
            <a:r>
              <a:rPr lang="en-US" i="1" dirty="0" err="1"/>
              <a:t>mossambicus</a:t>
            </a:r>
            <a:endParaRPr lang="en-US" i="1" dirty="0"/>
          </a:p>
          <a:p>
            <a:r>
              <a:rPr lang="en-US" dirty="0"/>
              <a:t>(Mozambique tilapia)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0CDBB7-5337-435F-A101-9904C3E869C7}"/>
              </a:ext>
            </a:extLst>
          </p:cNvPr>
          <p:cNvSpPr txBox="1"/>
          <p:nvPr/>
        </p:nvSpPr>
        <p:spPr>
          <a:xfrm>
            <a:off x="5560542" y="3105834"/>
            <a:ext cx="1618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Lates</a:t>
            </a:r>
            <a:r>
              <a:rPr lang="en-US" i="1" dirty="0"/>
              <a:t> </a:t>
            </a:r>
            <a:r>
              <a:rPr lang="en-US" i="1" dirty="0" err="1"/>
              <a:t>niloticus</a:t>
            </a:r>
            <a:br>
              <a:rPr lang="en-US" dirty="0"/>
            </a:br>
            <a:r>
              <a:rPr lang="en-US" dirty="0"/>
              <a:t>(Nile perch)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96C7E8-8E62-434B-8CD8-F92B8BC52CE4}"/>
              </a:ext>
            </a:extLst>
          </p:cNvPr>
          <p:cNvSpPr txBox="1"/>
          <p:nvPr/>
        </p:nvSpPr>
        <p:spPr>
          <a:xfrm>
            <a:off x="5214552" y="4880919"/>
            <a:ext cx="2398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Oncorhynchus mykiss</a:t>
            </a:r>
          </a:p>
          <a:p>
            <a:r>
              <a:rPr lang="en-US" dirty="0"/>
              <a:t>(rainbow trout)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95613E-4CF3-4FC8-8B59-3A175C3A68F9}"/>
              </a:ext>
            </a:extLst>
          </p:cNvPr>
          <p:cNvSpPr txBox="1"/>
          <p:nvPr/>
        </p:nvSpPr>
        <p:spPr>
          <a:xfrm>
            <a:off x="9131643" y="98854"/>
            <a:ext cx="2042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Clarias</a:t>
            </a:r>
            <a:r>
              <a:rPr lang="en-US" i="1" dirty="0"/>
              <a:t> </a:t>
            </a:r>
            <a:r>
              <a:rPr lang="en-US" i="1" dirty="0" err="1"/>
              <a:t>batrachus</a:t>
            </a:r>
            <a:endParaRPr lang="en-US" i="1" dirty="0"/>
          </a:p>
          <a:p>
            <a:r>
              <a:rPr lang="en-US" dirty="0"/>
              <a:t>(walking catfish)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05BA0A-0D64-46B2-B16D-E2524B8863F5}"/>
              </a:ext>
            </a:extLst>
          </p:cNvPr>
          <p:cNvSpPr txBox="1"/>
          <p:nvPr/>
        </p:nvSpPr>
        <p:spPr>
          <a:xfrm>
            <a:off x="9230497" y="2594919"/>
            <a:ext cx="262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Gambusia </a:t>
            </a:r>
            <a:r>
              <a:rPr lang="en-US" i="1" dirty="0" err="1"/>
              <a:t>affinis</a:t>
            </a:r>
            <a:endParaRPr lang="en-US" i="1" dirty="0"/>
          </a:p>
          <a:p>
            <a:r>
              <a:rPr lang="en-US" dirty="0"/>
              <a:t>(western mosquitofish)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96B721-E2B6-4169-8D4C-A54D6CFCBE3C}"/>
              </a:ext>
            </a:extLst>
          </p:cNvPr>
          <p:cNvSpPr txBox="1"/>
          <p:nvPr/>
        </p:nvSpPr>
        <p:spPr>
          <a:xfrm>
            <a:off x="9218140" y="4646141"/>
            <a:ext cx="2129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Trachemys </a:t>
            </a:r>
            <a:r>
              <a:rPr lang="en-US" i="1" dirty="0" err="1"/>
              <a:t>scripta</a:t>
            </a:r>
            <a:endParaRPr lang="en-US" i="1" dirty="0"/>
          </a:p>
          <a:p>
            <a:r>
              <a:rPr lang="en-US" dirty="0"/>
              <a:t>(red-eared slider)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7F3F5F-E2D7-473E-A7DD-ED097C0FC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601" y="1677787"/>
            <a:ext cx="2354734" cy="14365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003423-01F0-4594-BF00-ECD7A78ED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65" y="815547"/>
            <a:ext cx="2340061" cy="17550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5FECD4-8273-4CA1-8D4B-1215CF9CA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949" y="3149614"/>
            <a:ext cx="3003721" cy="13820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3F92-3881-4910-B1D3-6B13BF267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982" y="5518236"/>
            <a:ext cx="2009646" cy="13397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6CBA57-6A79-4A50-863D-6FC9724BA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535" y="5349060"/>
            <a:ext cx="2120076" cy="15089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ADFE0C-6EC6-4B54-B560-7E2BD1F30B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8550" y="3656619"/>
            <a:ext cx="2361428" cy="12804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A77BD0-C08A-4817-9D86-90BDB329E0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2022" y="1025611"/>
            <a:ext cx="3578696" cy="1344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B93174-DFCA-48B1-B065-EE301D04DF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1280" y="3237470"/>
            <a:ext cx="2036913" cy="15117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DE2880-39B7-436D-B035-2ECB8E4951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2633" y="5317009"/>
            <a:ext cx="2164313" cy="154099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6C2518A-56A2-4815-8976-A0EC7ACE886C}"/>
              </a:ext>
            </a:extLst>
          </p:cNvPr>
          <p:cNvSpPr/>
          <p:nvPr/>
        </p:nvSpPr>
        <p:spPr>
          <a:xfrm>
            <a:off x="0" y="6642556"/>
            <a:ext cx="12843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https://nas.er.usgs.gov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6928E5E-2214-4E58-9BA3-63C725B29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05"/>
    </mc:Choice>
    <mc:Fallback xmlns="">
      <p:transition spd="slow" advTm="6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749A4-10D7-4470-A58B-6536F9B99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Nonindigenous species can become superabundant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71A7D6-7788-436D-AF64-3F3D99838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09" y="1426176"/>
            <a:ext cx="3641498" cy="20028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5547B5-395B-42D0-A531-0B86FC4C2CC7}"/>
              </a:ext>
            </a:extLst>
          </p:cNvPr>
          <p:cNvSpPr/>
          <p:nvPr/>
        </p:nvSpPr>
        <p:spPr>
          <a:xfrm>
            <a:off x="0" y="6642556"/>
            <a:ext cx="90204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https://sites.google.com/site/ocklawahamanpaulnoscareports/snook-and-tarpon-at-silver-springs-near-ocala?tmpl=%2Fsystem%2Fapp%2Ftemplates%2Fprint%2F&amp;showPrintDialog=1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34DEB7-60FB-4D09-8508-3AFFB5E90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542" y="2570205"/>
            <a:ext cx="4569724" cy="26443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9CF37B-E62F-46CE-A4DB-CDF3AA71EF60}"/>
              </a:ext>
            </a:extLst>
          </p:cNvPr>
          <p:cNvSpPr/>
          <p:nvPr/>
        </p:nvSpPr>
        <p:spPr>
          <a:xfrm>
            <a:off x="4024182" y="6474079"/>
            <a:ext cx="80360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http://www.virginislandsdailynews.com/ap/manatees-face-new-challenge-in-florida-from-harassing-non-native/article_0abe0101-88ba-5b35-af1c-0d43ba38a329.html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0C601-C15D-4E38-8ED9-E790CD6B3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817" y="1865870"/>
            <a:ext cx="2977288" cy="43857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BBC0A7-BD6C-4B66-B49D-4A5788DF1631}"/>
              </a:ext>
            </a:extLst>
          </p:cNvPr>
          <p:cNvSpPr/>
          <p:nvPr/>
        </p:nvSpPr>
        <p:spPr>
          <a:xfrm>
            <a:off x="8546757" y="6343305"/>
            <a:ext cx="38841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https://www.reabic.net/journals/mbi/2015/3/MBI_2015_Hill_Sowards.pdf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348370-EB74-4DD0-AC2B-F2D05F706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411" y="3305595"/>
            <a:ext cx="3391547" cy="3324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F8A5E0-A744-4953-BDFC-40B70B1D2446}"/>
              </a:ext>
            </a:extLst>
          </p:cNvPr>
          <p:cNvSpPr txBox="1"/>
          <p:nvPr/>
        </p:nvSpPr>
        <p:spPr>
          <a:xfrm>
            <a:off x="568411" y="6425514"/>
            <a:ext cx="816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Google Earth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64E4F0-6373-40F1-9716-B289D7C76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2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93"/>
    </mc:Choice>
    <mc:Fallback xmlns="">
      <p:transition spd="slow" advTm="105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64E3B-394F-4126-B662-F0D686B4B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" y="548640"/>
            <a:ext cx="3951328" cy="2682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B6D6CA-198B-43EE-AA32-F33CD7361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868" y="569595"/>
            <a:ext cx="4021242" cy="2585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BF9F46-526D-4769-8AE6-959E93EF20C6}"/>
              </a:ext>
            </a:extLst>
          </p:cNvPr>
          <p:cNvSpPr txBox="1"/>
          <p:nvPr/>
        </p:nvSpPr>
        <p:spPr>
          <a:xfrm>
            <a:off x="4815841" y="487680"/>
            <a:ext cx="30327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Introduced species have a range on the continent, but are introduced outside of this range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553C64-ED07-4775-9353-F064FFDAE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607" y="3632411"/>
            <a:ext cx="4009073" cy="2739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6360B-D229-4C7C-8F54-2DB4A64906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8572" y="3764279"/>
            <a:ext cx="3855297" cy="2478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6045A7-C7E1-4CB8-9757-B49A07D0D01C}"/>
              </a:ext>
            </a:extLst>
          </p:cNvPr>
          <p:cNvSpPr txBox="1"/>
          <p:nvPr/>
        </p:nvSpPr>
        <p:spPr>
          <a:xfrm>
            <a:off x="4985359" y="3550920"/>
            <a:ext cx="2993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Exotic species come from another continent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95BC8B-2C1F-4107-85C9-644AABD3C106}"/>
              </a:ext>
            </a:extLst>
          </p:cNvPr>
          <p:cNvSpPr txBox="1"/>
          <p:nvPr/>
        </p:nvSpPr>
        <p:spPr>
          <a:xfrm>
            <a:off x="4922521" y="5196840"/>
            <a:ext cx="3063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Either can become invasive if they spread extensively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044EF6-D722-4807-9C61-E1313538F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2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67"/>
    </mc:Choice>
    <mc:Fallback xmlns="">
      <p:transition spd="slow" advTm="62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40DD5-FA63-4BBA-8C49-08991E476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2004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Is an exotic species worse than an introduced species?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0BBC48-0A05-4EBC-98B8-07914878F5DC}"/>
              </a:ext>
            </a:extLst>
          </p:cNvPr>
          <p:cNvSpPr txBox="1"/>
          <p:nvPr/>
        </p:nvSpPr>
        <p:spPr>
          <a:xfrm>
            <a:off x="9250680" y="323088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It all depends upon the impact!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836C4-703E-4006-8390-2890CEA9A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" y="1813560"/>
            <a:ext cx="36576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FCDE65-3595-4DB0-A4AB-59044D2A2422}"/>
              </a:ext>
            </a:extLst>
          </p:cNvPr>
          <p:cNvSpPr txBox="1"/>
          <p:nvPr/>
        </p:nvSpPr>
        <p:spPr>
          <a:xfrm>
            <a:off x="4846320" y="1996440"/>
            <a:ext cx="4221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Water milfoil (</a:t>
            </a:r>
            <a:r>
              <a:rPr lang="en-US" sz="2400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Myriophyllum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spicatum,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exotic)</a:t>
            </a:r>
            <a:r>
              <a: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may completely change an ecosystem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7538E6-8751-4E60-8958-253945685802}"/>
              </a:ext>
            </a:extLst>
          </p:cNvPr>
          <p:cNvSpPr/>
          <p:nvPr/>
        </p:nvSpPr>
        <p:spPr>
          <a:xfrm>
            <a:off x="0" y="661177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Graves Lovell, Alabama Department of Conservation and Natural Resources, Bugwood.org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15092D-36CB-4F55-9D84-6366CD284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560" y="3717607"/>
            <a:ext cx="3657600" cy="2714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478109-8582-4277-9501-7283AEC2174A}"/>
              </a:ext>
            </a:extLst>
          </p:cNvPr>
          <p:cNvSpPr txBox="1"/>
          <p:nvPr/>
        </p:nvSpPr>
        <p:spPr>
          <a:xfrm>
            <a:off x="652606" y="4627950"/>
            <a:ext cx="4099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Western mosquitofish (</a:t>
            </a:r>
            <a:r>
              <a:rPr lang="en-US" sz="24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Gambusia </a:t>
            </a:r>
            <a:r>
              <a:rPr lang="en-US" sz="2400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affinis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) hybridize with native gambusia in the western US and wipe out their genetic diversity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A7BAC2-F426-45C4-9E22-962D307EA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3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76"/>
    </mc:Choice>
    <mc:Fallback xmlns="">
      <p:transition spd="slow" advTm="65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EE8A5-09D4-4395-8CB5-3B9F91381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-156518"/>
            <a:ext cx="10353761" cy="1326321"/>
          </a:xfrm>
        </p:spPr>
        <p:txBody>
          <a:bodyPr>
            <a:normAutofit/>
          </a:bodyPr>
          <a:lstStyle/>
          <a:p>
            <a:r>
              <a:rPr lang="en-US" sz="2800" dirty="0"/>
              <a:t>If a species is introduced, is the story over?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EF200D-9AA4-4470-91DF-3966E4D6A94E}"/>
              </a:ext>
            </a:extLst>
          </p:cNvPr>
          <p:cNvSpPr txBox="1"/>
          <p:nvPr/>
        </p:nvSpPr>
        <p:spPr>
          <a:xfrm>
            <a:off x="9220200" y="2982575"/>
            <a:ext cx="2755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Again, it depends!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07549D-1D45-4FF3-B2E4-8F7B927CA7BA}"/>
              </a:ext>
            </a:extLst>
          </p:cNvPr>
          <p:cNvSpPr/>
          <p:nvPr/>
        </p:nvSpPr>
        <p:spPr>
          <a:xfrm>
            <a:off x="1005840" y="2687183"/>
            <a:ext cx="7620000" cy="312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Species that </a:t>
            </a:r>
          </a:p>
          <a:p>
            <a:r>
              <a:rPr lang="en-US" sz="2400" dirty="0">
                <a:solidFill>
                  <a:schemeClr val="bg1"/>
                </a:solidFill>
              </a:rPr>
              <a:t>are introduced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EBF1A-D566-4C4A-8CF3-2B3CBA562171}"/>
              </a:ext>
            </a:extLst>
          </p:cNvPr>
          <p:cNvSpPr/>
          <p:nvPr/>
        </p:nvSpPr>
        <p:spPr>
          <a:xfrm>
            <a:off x="3311610" y="3194222"/>
            <a:ext cx="4942703" cy="210682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Species that </a:t>
            </a:r>
          </a:p>
          <a:p>
            <a:r>
              <a:rPr lang="en-US" sz="2400" dirty="0">
                <a:solidFill>
                  <a:schemeClr val="bg1"/>
                </a:solidFill>
              </a:rPr>
              <a:t>establish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1C2238-6354-4D15-9063-DD94F175661F}"/>
              </a:ext>
            </a:extLst>
          </p:cNvPr>
          <p:cNvSpPr/>
          <p:nvPr/>
        </p:nvSpPr>
        <p:spPr>
          <a:xfrm>
            <a:off x="5399903" y="3719384"/>
            <a:ext cx="2557847" cy="10750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Species that become invasive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4D6D7E-F55D-409C-91C8-32DE4511A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017" y="1244042"/>
            <a:ext cx="1612042" cy="2036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6B5626-D2C8-4E38-92A5-9DD9461F554E}"/>
              </a:ext>
            </a:extLst>
          </p:cNvPr>
          <p:cNvSpPr txBox="1"/>
          <p:nvPr/>
        </p:nvSpPr>
        <p:spPr>
          <a:xfrm>
            <a:off x="0" y="5823460"/>
            <a:ext cx="3249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Known introductions failed in California (1964), Florida (1979), and Kentucky (1984)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ECB48E-3D4F-471F-8830-EE2D14A55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102" y="1854687"/>
            <a:ext cx="2424829" cy="12221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702BD90-A344-44C2-8341-E77C2C16EB89}"/>
              </a:ext>
            </a:extLst>
          </p:cNvPr>
          <p:cNvSpPr/>
          <p:nvPr/>
        </p:nvSpPr>
        <p:spPr>
          <a:xfrm>
            <a:off x="3122140" y="1385671"/>
            <a:ext cx="2265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/>
              <a:t>Chitala</a:t>
            </a:r>
            <a:r>
              <a:rPr lang="en-US" sz="1200" i="1" dirty="0"/>
              <a:t> </a:t>
            </a:r>
            <a:r>
              <a:rPr lang="en-US" sz="1200" i="1" dirty="0" err="1"/>
              <a:t>ornata</a:t>
            </a:r>
            <a:br>
              <a:rPr lang="en-US" sz="1200" b="1" dirty="0"/>
            </a:br>
            <a:r>
              <a:rPr lang="en-US" sz="1200" dirty="0"/>
              <a:t>Clown Knifefish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57CC2-E35D-421D-8113-7DCF06017F8B}"/>
              </a:ext>
            </a:extLst>
          </p:cNvPr>
          <p:cNvSpPr/>
          <p:nvPr/>
        </p:nvSpPr>
        <p:spPr>
          <a:xfrm>
            <a:off x="1356564" y="785340"/>
            <a:ext cx="1624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/>
              <a:t>Pterophyllum</a:t>
            </a:r>
            <a:r>
              <a:rPr lang="en-US" sz="1200" i="1" dirty="0"/>
              <a:t> </a:t>
            </a:r>
            <a:r>
              <a:rPr lang="en-US" sz="1200" i="1" dirty="0" err="1"/>
              <a:t>scalare</a:t>
            </a:r>
            <a:endParaRPr lang="en-US" sz="1200" i="1" dirty="0"/>
          </a:p>
          <a:p>
            <a:r>
              <a:rPr lang="en-US" sz="1200" dirty="0"/>
              <a:t>Angelfish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D18E28-917F-4C21-B2DF-E9B8213AF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509" y="1887069"/>
            <a:ext cx="2001885" cy="12144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7634B5-2505-4873-A27A-5BAE8CF426B8}"/>
              </a:ext>
            </a:extLst>
          </p:cNvPr>
          <p:cNvSpPr/>
          <p:nvPr/>
        </p:nvSpPr>
        <p:spPr>
          <a:xfrm>
            <a:off x="5894172" y="1414503"/>
            <a:ext cx="2265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Oreochromis aureus</a:t>
            </a:r>
            <a:br>
              <a:rPr lang="en-US" sz="1200" b="1" dirty="0"/>
            </a:br>
            <a:r>
              <a:rPr lang="en-US" sz="1200" dirty="0"/>
              <a:t>Blue tilapia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5E11CD-93E2-4E57-9677-EF041BEEBE3D}"/>
              </a:ext>
            </a:extLst>
          </p:cNvPr>
          <p:cNvSpPr txBox="1"/>
          <p:nvPr/>
        </p:nvSpPr>
        <p:spPr>
          <a:xfrm>
            <a:off x="6096000" y="5848172"/>
            <a:ext cx="4283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Superabundant throughout peninsular Florida and occurs in systems in the east coast and southwest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5F055E-03E2-4AA2-A7BA-F0FA1C3CF85F}"/>
              </a:ext>
            </a:extLst>
          </p:cNvPr>
          <p:cNvSpPr txBox="1"/>
          <p:nvPr/>
        </p:nvSpPr>
        <p:spPr>
          <a:xfrm>
            <a:off x="3373395" y="5869460"/>
            <a:ext cx="2493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Established in FL, but </a:t>
            </a:r>
          </a:p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failed elsewhere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04BC3F6-F104-49E1-AB7C-299DBC038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5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25"/>
    </mc:Choice>
    <mc:Fallback xmlns="">
      <p:transition spd="slow" advTm="88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F89B3-1B25-4684-968A-2EEB20170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Some species boom and then bust, and some boom and bust and boom and bust…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FC478D-F4E3-4C6F-BE66-CC012750C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00" y="3429000"/>
            <a:ext cx="4495800" cy="3038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6A634-435F-46E8-866B-D0FE79C93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595" y="2121656"/>
            <a:ext cx="4504810" cy="1187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2644A0-B247-49A6-B892-727BACE461D8}"/>
              </a:ext>
            </a:extLst>
          </p:cNvPr>
          <p:cNvSpPr txBox="1"/>
          <p:nvPr/>
        </p:nvSpPr>
        <p:spPr>
          <a:xfrm>
            <a:off x="6993924" y="2953265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Strayer et al.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065BCD-50BF-467A-92DC-57861C8C7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43"/>
    </mc:Choice>
    <mc:Fallback xmlns="">
      <p:transition spd="slow" advTm="59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0B26B-20D4-4040-A6E6-646B1CD5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invasive species are we talking about?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381DF-8417-486F-A84E-39A3A83FA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03" y="3429000"/>
            <a:ext cx="10896194" cy="2403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0B81A9-5652-425D-BE24-F3787ECCB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487" y="5850667"/>
            <a:ext cx="8201025" cy="809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919F9D-1FF9-41BE-B861-49E4EBE91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44" y="2168696"/>
            <a:ext cx="5610225" cy="1085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FD945-227B-4D92-BE29-B7F8CC7B8E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850" y="2996256"/>
            <a:ext cx="2705100" cy="247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928EE8-F38F-4203-9808-3AAA7D990919}"/>
              </a:ext>
            </a:extLst>
          </p:cNvPr>
          <p:cNvSpPr txBox="1"/>
          <p:nvPr/>
        </p:nvSpPr>
        <p:spPr>
          <a:xfrm>
            <a:off x="6337300" y="2100649"/>
            <a:ext cx="5397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These data are just for species moving between Europe and North America.  Where do most originate?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57F29D8-4319-40E5-A5E9-5144D1F24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44"/>
    </mc:Choice>
    <mc:Fallback xmlns="">
      <p:transition spd="slow" advTm="64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57">
            <a:extLst>
              <a:ext uri="{FF2B5EF4-FFF2-40B4-BE49-F238E27FC236}">
                <a16:creationId xmlns:a16="http://schemas.microsoft.com/office/drawing/2014/main" id="{A3FFBF40-9E65-4619-9438-0675377B69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7995701"/>
              </p:ext>
            </p:extLst>
          </p:nvPr>
        </p:nvGraphicFramePr>
        <p:xfrm>
          <a:off x="457200" y="685800"/>
          <a:ext cx="4928553" cy="54864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712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5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Region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Percent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South America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Asia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Eurasia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Europe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Africa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Central America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Australia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South Pacific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Atlantic Ocean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Pacific Ocean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Unknown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Text Box 58">
            <a:extLst>
              <a:ext uri="{FF2B5EF4-FFF2-40B4-BE49-F238E27FC236}">
                <a16:creationId xmlns:a16="http://schemas.microsoft.com/office/drawing/2014/main" id="{67C9573A-A583-4448-B795-EF0AD41B3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58704"/>
            <a:ext cx="18117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000" dirty="0"/>
              <a:t>From: </a:t>
            </a:r>
            <a:r>
              <a:rPr lang="en-US" altLang="en-US" sz="1000" dirty="0" err="1"/>
              <a:t>Claudi</a:t>
            </a:r>
            <a:r>
              <a:rPr lang="en-US" altLang="en-US" sz="1000" dirty="0"/>
              <a:t> and Leach (1999)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4F0E0F-714E-47A7-BD6B-62400214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75335"/>
            <a:ext cx="2164080" cy="1478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2AA28B-5BAB-482B-89C5-463A61F25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0" y="5266854"/>
            <a:ext cx="2727960" cy="12711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62465F-6613-4D5E-8D8E-D8BA6FA50930}"/>
              </a:ext>
            </a:extLst>
          </p:cNvPr>
          <p:cNvSpPr/>
          <p:nvPr/>
        </p:nvSpPr>
        <p:spPr>
          <a:xfrm>
            <a:off x="8275320" y="4401234"/>
            <a:ext cx="3916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Asia, Eurasia:</a:t>
            </a:r>
          </a:p>
          <a:p>
            <a:r>
              <a:rPr lang="en-US" dirty="0"/>
              <a:t>Snakeheads, eels, carps, knifefish, </a:t>
            </a:r>
            <a:r>
              <a:rPr lang="en-US" dirty="0" err="1"/>
              <a:t>gouramis</a:t>
            </a:r>
            <a:r>
              <a:rPr lang="en-US" dirty="0"/>
              <a:t>, danios, barbs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E244B-E65C-4ED6-B65C-FB00173DA245}"/>
              </a:ext>
            </a:extLst>
          </p:cNvPr>
          <p:cNvSpPr/>
          <p:nvPr/>
        </p:nvSpPr>
        <p:spPr>
          <a:xfrm>
            <a:off x="6096000" y="164515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S. America:</a:t>
            </a:r>
          </a:p>
          <a:p>
            <a:r>
              <a:rPr lang="en-US" dirty="0"/>
              <a:t>Catfish (armored or not), piranhas and relatives, cichlids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AB9921-EA8D-46C9-83F4-55A5B16DA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323" y="867727"/>
            <a:ext cx="2576462" cy="14182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D4210-E0EB-4C4F-B8A9-369BA589D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307080"/>
            <a:ext cx="1919155" cy="12803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2E6595-FFE4-4AFE-B0C3-08F59C7825D5}"/>
              </a:ext>
            </a:extLst>
          </p:cNvPr>
          <p:cNvSpPr/>
          <p:nvPr/>
        </p:nvSpPr>
        <p:spPr>
          <a:xfrm>
            <a:off x="6096000" y="2355949"/>
            <a:ext cx="2956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C. America: </a:t>
            </a:r>
            <a:r>
              <a:rPr lang="en-US" b="1" i="1" dirty="0"/>
              <a:t> </a:t>
            </a:r>
          </a:p>
          <a:p>
            <a:r>
              <a:rPr lang="en-US" dirty="0"/>
              <a:t>Cichlids, tetras, mollies, swordtails, </a:t>
            </a:r>
            <a:r>
              <a:rPr lang="en-US" dirty="0" err="1"/>
              <a:t>platyfish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229CF6-21CA-4E93-BAA1-CA3E448E23BF}"/>
              </a:ext>
            </a:extLst>
          </p:cNvPr>
          <p:cNvSpPr/>
          <p:nvPr/>
        </p:nvSpPr>
        <p:spPr>
          <a:xfrm>
            <a:off x="9875520" y="2386429"/>
            <a:ext cx="1813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Africa: </a:t>
            </a:r>
            <a:r>
              <a:rPr lang="en-US" b="1" i="1" dirty="0"/>
              <a:t> </a:t>
            </a:r>
          </a:p>
          <a:p>
            <a:r>
              <a:rPr lang="en-US" dirty="0"/>
              <a:t>Cichlids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2356B-0FB3-484D-937A-B08F3F33BDA6}"/>
              </a:ext>
            </a:extLst>
          </p:cNvPr>
          <p:cNvSpPr txBox="1"/>
          <p:nvPr/>
        </p:nvSpPr>
        <p:spPr>
          <a:xfrm>
            <a:off x="6096000" y="4693920"/>
            <a:ext cx="1601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Europe:</a:t>
            </a:r>
          </a:p>
          <a:p>
            <a:r>
              <a:rPr lang="en-US" dirty="0"/>
              <a:t>Big cyprinids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430543-826A-4534-91EA-8ECF814C4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349240"/>
            <a:ext cx="1991935" cy="10972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7D8C4C-A1AB-4113-B531-501B9B71CD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9280" y="3032760"/>
            <a:ext cx="1897380" cy="11510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F306F7B-C5F6-40F1-99E4-1200C77C4EE6}"/>
              </a:ext>
            </a:extLst>
          </p:cNvPr>
          <p:cNvSpPr/>
          <p:nvPr/>
        </p:nvSpPr>
        <p:spPr>
          <a:xfrm>
            <a:off x="10907674" y="6642556"/>
            <a:ext cx="12843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https://nas.er.usgs.gov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BC7071-2A78-4014-B7D7-63B85F2D4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82"/>
    </mc:Choice>
    <mc:Fallback xmlns="">
      <p:transition spd="slow" advTm="9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ACF9B-FB0B-4974-8F01-1FBEA2F2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species are we talking about?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A6648-64C6-41CD-9F14-18CBE419B92E}"/>
              </a:ext>
            </a:extLst>
          </p:cNvPr>
          <p:cNvSpPr txBox="1"/>
          <p:nvPr/>
        </p:nvSpPr>
        <p:spPr>
          <a:xfrm>
            <a:off x="1470454" y="2026508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 lot!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CB0D8-84C6-4034-A2EE-BAEFC60ECB19}"/>
              </a:ext>
            </a:extLst>
          </p:cNvPr>
          <p:cNvSpPr txBox="1"/>
          <p:nvPr/>
        </p:nvSpPr>
        <p:spPr>
          <a:xfrm>
            <a:off x="6301946" y="2533136"/>
            <a:ext cx="482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Especially in FL and HI (and CA)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D2DB0-0330-4849-BBEF-A329C573AB71}"/>
              </a:ext>
            </a:extLst>
          </p:cNvPr>
          <p:cNvSpPr txBox="1"/>
          <p:nvPr/>
        </p:nvSpPr>
        <p:spPr>
          <a:xfrm>
            <a:off x="675091" y="6581001"/>
            <a:ext cx="4892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Ruiz and Carlton (2003) Invasive Species: Vectors and Management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B1FC8-F3A6-4B35-9FEB-AF1CE7C79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74" y="2651343"/>
            <a:ext cx="4686300" cy="381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FB7D8C-A00F-482F-90CE-CA96E0FD2A4A}"/>
              </a:ext>
            </a:extLst>
          </p:cNvPr>
          <p:cNvSpPr/>
          <p:nvPr/>
        </p:nvSpPr>
        <p:spPr>
          <a:xfrm>
            <a:off x="2342367" y="4096011"/>
            <a:ext cx="1002082" cy="450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7BC277-67AC-4E86-9978-EA0A75D93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11425"/>
            <a:ext cx="5076825" cy="3190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95E17A-73AD-4205-A233-010A80880B2E}"/>
              </a:ext>
            </a:extLst>
          </p:cNvPr>
          <p:cNvSpPr/>
          <p:nvPr/>
        </p:nvSpPr>
        <p:spPr>
          <a:xfrm>
            <a:off x="7946231" y="4383881"/>
            <a:ext cx="178594" cy="302419"/>
          </a:xfrm>
          <a:prstGeom prst="rect">
            <a:avLst/>
          </a:prstGeom>
          <a:solidFill>
            <a:srgbClr val="6B6B6B"/>
          </a:solidFill>
          <a:ln>
            <a:solidFill>
              <a:srgbClr val="6B6B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47CB0E-833A-4719-9150-440AE622BD79}"/>
              </a:ext>
            </a:extLst>
          </p:cNvPr>
          <p:cNvSpPr/>
          <p:nvPr/>
        </p:nvSpPr>
        <p:spPr>
          <a:xfrm>
            <a:off x="7770019" y="4386263"/>
            <a:ext cx="157162" cy="2809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F08648-610A-49B7-A95C-C13650FE3AD5}"/>
              </a:ext>
            </a:extLst>
          </p:cNvPr>
          <p:cNvSpPr/>
          <p:nvPr/>
        </p:nvSpPr>
        <p:spPr>
          <a:xfrm>
            <a:off x="8234363" y="4417219"/>
            <a:ext cx="297656" cy="1381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DE8A83-BF0C-4505-AF99-84C1D524679E}"/>
              </a:ext>
            </a:extLst>
          </p:cNvPr>
          <p:cNvCxnSpPr/>
          <p:nvPr/>
        </p:nvCxnSpPr>
        <p:spPr>
          <a:xfrm>
            <a:off x="7752982" y="4388414"/>
            <a:ext cx="0" cy="257727"/>
          </a:xfrm>
          <a:prstGeom prst="line">
            <a:avLst/>
          </a:prstGeom>
          <a:ln w="19050">
            <a:solidFill>
              <a:schemeClr val="tx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8C120B-8709-41AD-84A6-59912204FC6E}"/>
              </a:ext>
            </a:extLst>
          </p:cNvPr>
          <p:cNvCxnSpPr/>
          <p:nvPr/>
        </p:nvCxnSpPr>
        <p:spPr>
          <a:xfrm>
            <a:off x="8592182" y="4408302"/>
            <a:ext cx="0" cy="257727"/>
          </a:xfrm>
          <a:prstGeom prst="line">
            <a:avLst/>
          </a:prstGeom>
          <a:ln w="19050">
            <a:solidFill>
              <a:schemeClr val="tx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DF0830-7D82-4111-B551-B48599C17805}"/>
              </a:ext>
            </a:extLst>
          </p:cNvPr>
          <p:cNvCxnSpPr>
            <a:cxnSpLocks/>
          </p:cNvCxnSpPr>
          <p:nvPr/>
        </p:nvCxnSpPr>
        <p:spPr>
          <a:xfrm>
            <a:off x="7569209" y="4462341"/>
            <a:ext cx="152768" cy="0"/>
          </a:xfrm>
          <a:prstGeom prst="line">
            <a:avLst/>
          </a:prstGeom>
          <a:ln w="19050">
            <a:solidFill>
              <a:schemeClr val="tx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4ACA74-2B91-4BFB-AD37-DADD455153CE}"/>
              </a:ext>
            </a:extLst>
          </p:cNvPr>
          <p:cNvCxnSpPr>
            <a:cxnSpLocks/>
          </p:cNvCxnSpPr>
          <p:nvPr/>
        </p:nvCxnSpPr>
        <p:spPr>
          <a:xfrm>
            <a:off x="8210182" y="4457317"/>
            <a:ext cx="394068" cy="0"/>
          </a:xfrm>
          <a:prstGeom prst="line">
            <a:avLst/>
          </a:prstGeom>
          <a:ln w="19050">
            <a:solidFill>
              <a:srgbClr val="6B6B6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3BDA83-3C3A-4095-AA36-8E1B6ED2F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32"/>
    </mc:Choice>
    <mc:Fallback xmlns="">
      <p:transition spd="slow" advTm="65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336FE-268A-4A20-830A-0FCE132E6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48281"/>
            <a:ext cx="10353761" cy="1326321"/>
          </a:xfrm>
        </p:spPr>
        <p:txBody>
          <a:bodyPr/>
          <a:lstStyle/>
          <a:p>
            <a:r>
              <a:rPr lang="en-US" dirty="0"/>
              <a:t>How are the species moving around?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D9489-6A14-46DE-9A4C-AC9E720DD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588" y="1084024"/>
            <a:ext cx="8005794" cy="5392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DD4C2B-AD6B-4797-B0C6-2EF89A5F2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15" y="5994422"/>
            <a:ext cx="3851318" cy="745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72A70-81B1-4FFF-A370-367A9DD93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889" y="6480862"/>
            <a:ext cx="2705100" cy="247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8C08C2-C7C6-40F1-BE8F-26F1AF0451A8}"/>
              </a:ext>
            </a:extLst>
          </p:cNvPr>
          <p:cNvSpPr txBox="1"/>
          <p:nvPr/>
        </p:nvSpPr>
        <p:spPr>
          <a:xfrm>
            <a:off x="902043" y="3013501"/>
            <a:ext cx="2755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To a large degree, with people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3AE9B85-CFBE-416B-AB2F-B484D7572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80"/>
    </mc:Choice>
    <mc:Fallback xmlns="">
      <p:transition spd="slow" advTm="44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2A4F7D2B5C884F9495949B276B56C0" ma:contentTypeVersion="12" ma:contentTypeDescription="Create a new document." ma:contentTypeScope="" ma:versionID="e4e7bf5d51b6d6b560869b40527e4c65">
  <xsd:schema xmlns:xsd="http://www.w3.org/2001/XMLSchema" xmlns:xs="http://www.w3.org/2001/XMLSchema" xmlns:p="http://schemas.microsoft.com/office/2006/metadata/properties" xmlns:ns3="9dc7394a-3fbb-4358-b5e9-e7aeb9326aee" xmlns:ns4="416a1df4-c8ea-446b-86d3-bcafbfb67036" targetNamespace="http://schemas.microsoft.com/office/2006/metadata/properties" ma:root="true" ma:fieldsID="66057f9443c3eea2c61a9d33788bdfdf" ns3:_="" ns4:_="">
    <xsd:import namespace="9dc7394a-3fbb-4358-b5e9-e7aeb9326aee"/>
    <xsd:import namespace="416a1df4-c8ea-446b-86d3-bcafbfb6703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7394a-3fbb-4358-b5e9-e7aeb9326a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6a1df4-c8ea-446b-86d3-bcafbfb6703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477CE3-6F2F-4472-B728-3B5401E04D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7394a-3fbb-4358-b5e9-e7aeb9326aee"/>
    <ds:schemaRef ds:uri="416a1df4-c8ea-446b-86d3-bcafbfb670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342CC2-1348-4838-87B0-F56423056A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AF3D09-EDFA-42DC-9420-0F69C288C7F0}">
  <ds:schemaRefs>
    <ds:schemaRef ds:uri="http://schemas.microsoft.com/office/2006/documentManagement/types"/>
    <ds:schemaRef ds:uri="http://schemas.microsoft.com/office/infopath/2007/PartnerControls"/>
    <ds:schemaRef ds:uri="416a1df4-c8ea-446b-86d3-bcafbfb67036"/>
    <ds:schemaRef ds:uri="http://www.w3.org/XML/1998/namespace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9dc7394a-3fbb-4358-b5e9-e7aeb9326ae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647</TotalTime>
  <Words>725</Words>
  <Application>Microsoft Office PowerPoint</Application>
  <PresentationFormat>Widescreen</PresentationFormat>
  <Paragraphs>149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Bookman Old Style</vt:lpstr>
      <vt:lpstr>Rockwell</vt:lpstr>
      <vt:lpstr>Times New Roman</vt:lpstr>
      <vt:lpstr>Damask</vt:lpstr>
      <vt:lpstr>Freshwater introduced species</vt:lpstr>
      <vt:lpstr>PowerPoint Presentation</vt:lpstr>
      <vt:lpstr>Is an exotic species worse than an introduced species?  </vt:lpstr>
      <vt:lpstr>If a species is introduced, is the story over?</vt:lpstr>
      <vt:lpstr>And Some species boom and then bust, and some boom and bust and boom and bust…</vt:lpstr>
      <vt:lpstr>How many invasive species are we talking about?</vt:lpstr>
      <vt:lpstr>PowerPoint Presentation</vt:lpstr>
      <vt:lpstr>How many species are we talking about?</vt:lpstr>
      <vt:lpstr>How are the species moving around?</vt:lpstr>
      <vt:lpstr>how do freshwater Vertebrates move around?</vt:lpstr>
      <vt:lpstr>How big of a problem is this?</vt:lpstr>
      <vt:lpstr>What species are we talking about?</vt:lpstr>
      <vt:lpstr>PowerPoint Presentation</vt:lpstr>
      <vt:lpstr>The IUCN’s worst 100</vt:lpstr>
      <vt:lpstr>Nonindigenous species can become superabundant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Freshwater exotic species</dc:title>
  <dc:creator>Kirsten Work</dc:creator>
  <cp:lastModifiedBy>Melissa Gibbs</cp:lastModifiedBy>
  <cp:revision>43</cp:revision>
  <dcterms:created xsi:type="dcterms:W3CDTF">2020-04-14T18:50:16Z</dcterms:created>
  <dcterms:modified xsi:type="dcterms:W3CDTF">2020-05-05T16:36:51Z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0x010100CF2A4F7D2B5C884F9495949B276B56C0</vt:lpwstr>
  </property>
</Properties>
</file>