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0" r:id="rId6"/>
    <p:sldId id="261" r:id="rId7"/>
    <p:sldId id="262" r:id="rId8"/>
    <p:sldId id="266" r:id="rId9"/>
    <p:sldId id="273" r:id="rId10"/>
    <p:sldId id="267" r:id="rId11"/>
    <p:sldId id="264" r:id="rId12"/>
    <p:sldId id="276" r:id="rId13"/>
    <p:sldId id="263" r:id="rId14"/>
    <p:sldId id="265" r:id="rId15"/>
    <p:sldId id="268" r:id="rId16"/>
    <p:sldId id="269" r:id="rId17"/>
    <p:sldId id="270" r:id="rId18"/>
    <p:sldId id="271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3A641-4F56-6048-9CDC-4FE59EEEFA6C}" v="1" dt="2020-04-24T02:22:25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8401"/>
  </p:normalViewPr>
  <p:slideViewPr>
    <p:cSldViewPr snapToGrid="0" snapToObjects="1">
      <p:cViewPr varScale="1">
        <p:scale>
          <a:sx n="67" d="100"/>
          <a:sy n="67" d="100"/>
        </p:scale>
        <p:origin x="1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ino Arreguin" userId="506cd46d-4774-46b1-9920-78266d06e336" providerId="ADAL" clId="{3D33A641-4F56-6048-9CDC-4FE59EEEFA6C}"/>
    <pc:docChg chg="modSld">
      <pc:chgData name="Marcelino Arreguin" userId="506cd46d-4774-46b1-9920-78266d06e336" providerId="ADAL" clId="{3D33A641-4F56-6048-9CDC-4FE59EEEFA6C}" dt="2020-04-24T02:22:25.491" v="0" actId="1076"/>
      <pc:docMkLst>
        <pc:docMk/>
      </pc:docMkLst>
      <pc:sldChg chg="modSp">
        <pc:chgData name="Marcelino Arreguin" userId="506cd46d-4774-46b1-9920-78266d06e336" providerId="ADAL" clId="{3D33A641-4F56-6048-9CDC-4FE59EEEFA6C}" dt="2020-04-24T02:22:25.491" v="0" actId="1076"/>
        <pc:sldMkLst>
          <pc:docMk/>
          <pc:sldMk cId="3599579923" sldId="257"/>
        </pc:sldMkLst>
        <pc:picChg chg="mod">
          <ac:chgData name="Marcelino Arreguin" userId="506cd46d-4774-46b1-9920-78266d06e336" providerId="ADAL" clId="{3D33A641-4F56-6048-9CDC-4FE59EEEFA6C}" dt="2020-04-24T02:22:25.491" v="0" actId="1076"/>
          <ac:picMkLst>
            <pc:docMk/>
            <pc:sldMk cId="3599579923" sldId="257"/>
            <ac:picMk id="5" creationId="{0DAD77EA-135B-4B49-8F51-6F9C8128283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jmac\Documents\Senior%20Research\Rat%20Data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jmac/Documents/Senior%20Research/Rat%20Data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6365928396882"/>
          <c:y val="5.0413086662039586E-2"/>
          <c:w val="0.80735968100141331"/>
          <c:h val="0.72850057545267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'King - Behavior Data'!$C$20</c:f>
              <c:strCache>
                <c:ptCount val="1"/>
                <c:pt idx="0">
                  <c:v>Sodium Deprived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('King - Behavior Data'!$C$26,'King - Behavior Data'!$F$26)</c:f>
                <c:numCache>
                  <c:formatCode>General</c:formatCode>
                  <c:ptCount val="2"/>
                  <c:pt idx="0">
                    <c:v>134.81530575816186</c:v>
                  </c:pt>
                  <c:pt idx="1">
                    <c:v>32.667516995735483</c:v>
                  </c:pt>
                </c:numCache>
              </c:numRef>
            </c:plus>
            <c:minus>
              <c:numRef>
                <c:f>('King - Behavior Data'!$C$26,'King - Behavior Data'!$F$26)</c:f>
                <c:numCache>
                  <c:formatCode>General</c:formatCode>
                  <c:ptCount val="2"/>
                  <c:pt idx="0">
                    <c:v>134.81530575816186</c:v>
                  </c:pt>
                  <c:pt idx="1">
                    <c:v>32.667516995735483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'King - Behavior Data'!$B$21:$B$22</c:f>
              <c:strCache>
                <c:ptCount val="2"/>
                <c:pt idx="0">
                  <c:v>Ingestive</c:v>
                </c:pt>
                <c:pt idx="1">
                  <c:v>Aversive</c:v>
                </c:pt>
              </c:strCache>
            </c:strRef>
          </c:cat>
          <c:val>
            <c:numRef>
              <c:f>'King - Behavior Data'!$C$21:$C$22</c:f>
              <c:numCache>
                <c:formatCode>General</c:formatCode>
                <c:ptCount val="2"/>
                <c:pt idx="0">
                  <c:v>537</c:v>
                </c:pt>
                <c:pt idx="1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4C-DC41-B83E-241746DCC2C7}"/>
            </c:ext>
          </c:extLst>
        </c:ser>
        <c:ser>
          <c:idx val="1"/>
          <c:order val="1"/>
          <c:tx>
            <c:strRef>
              <c:f>'King - Behavior Data'!$D$20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('King - Behavior Data'!$D$26,'King - Behavior Data'!$G$26)</c:f>
                <c:numCache>
                  <c:formatCode>General</c:formatCode>
                  <c:ptCount val="2"/>
                  <c:pt idx="0">
                    <c:v>58.01436603692801</c:v>
                  </c:pt>
                  <c:pt idx="1">
                    <c:v>6.3819406661819302</c:v>
                  </c:pt>
                </c:numCache>
              </c:numRef>
            </c:plus>
            <c:minus>
              <c:numRef>
                <c:f>('King - Behavior Data'!$D$26,'King - Behavior Data'!$G$26)</c:f>
                <c:numCache>
                  <c:formatCode>General</c:formatCode>
                  <c:ptCount val="2"/>
                  <c:pt idx="0">
                    <c:v>58.01436603692801</c:v>
                  </c:pt>
                  <c:pt idx="1">
                    <c:v>6.3819406661819302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'King - Behavior Data'!$B$21:$B$22</c:f>
              <c:strCache>
                <c:ptCount val="2"/>
                <c:pt idx="0">
                  <c:v>Ingestive</c:v>
                </c:pt>
                <c:pt idx="1">
                  <c:v>Aversive</c:v>
                </c:pt>
              </c:strCache>
            </c:strRef>
          </c:cat>
          <c:val>
            <c:numRef>
              <c:f>'King - Behavior Data'!$D$21:$D$22</c:f>
              <c:numCache>
                <c:formatCode>General</c:formatCode>
                <c:ptCount val="2"/>
                <c:pt idx="0">
                  <c:v>345</c:v>
                </c:pt>
                <c:pt idx="1">
                  <c:v>138.25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4C-DC41-B83E-241746DCC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7570703"/>
        <c:axId val="1247553183"/>
      </c:barChart>
      <c:catAx>
        <c:axId val="12475707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Behavior Type</a:t>
                </a:r>
              </a:p>
            </c:rich>
          </c:tx>
          <c:layout>
            <c:manualLayout>
              <c:xMode val="edge"/>
              <c:yMode val="edge"/>
              <c:x val="0.43865822060703941"/>
              <c:y val="0.88710615677381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7553183"/>
        <c:crosses val="autoZero"/>
        <c:auto val="1"/>
        <c:lblAlgn val="ctr"/>
        <c:lblOffset val="100"/>
        <c:noMultiLvlLbl val="0"/>
      </c:catAx>
      <c:valAx>
        <c:axId val="124755318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Mean Number of Behvaviors</a:t>
                </a:r>
              </a:p>
            </c:rich>
          </c:tx>
          <c:layout>
            <c:manualLayout>
              <c:xMode val="edge"/>
              <c:yMode val="edge"/>
              <c:x val="1.6228867778751996E-3"/>
              <c:y val="0.151812191984702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7570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32101344474794"/>
          <c:y val="0.13730159179742821"/>
          <c:w val="0.22748149269802814"/>
          <c:h val="0.1592202570423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4649050770493"/>
          <c:y val="0.11532625189681335"/>
          <c:w val="0.75351915366407418"/>
          <c:h val="0.760020073363363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'Amygdala Counts'!$C$74</c:f>
              <c:strCache>
                <c:ptCount val="1"/>
                <c:pt idx="0">
                  <c:v>Sodium-Deprived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('Amygdala Counts'!$AC$15,'Amygdala Counts'!$AF$15,'Amygdala Counts'!$AG$15)</c:f>
                <c:numCache>
                  <c:formatCode>General</c:formatCode>
                  <c:ptCount val="3"/>
                  <c:pt idx="0">
                    <c:v>11.81365735071066</c:v>
                  </c:pt>
                  <c:pt idx="1">
                    <c:v>22.407216099581252</c:v>
                  </c:pt>
                  <c:pt idx="2">
                    <c:v>33.745061367060316</c:v>
                  </c:pt>
                </c:numCache>
              </c:numRef>
            </c:plus>
            <c:minus>
              <c:numRef>
                <c:f>('Amygdala Counts'!$AC$15,'Amygdala Counts'!$AF$15,'Amygdala Counts'!$AG$15)</c:f>
                <c:numCache>
                  <c:formatCode>General</c:formatCode>
                  <c:ptCount val="3"/>
                  <c:pt idx="0">
                    <c:v>11.81365735071066</c:v>
                  </c:pt>
                  <c:pt idx="1">
                    <c:v>22.407216099581252</c:v>
                  </c:pt>
                  <c:pt idx="2">
                    <c:v>33.745061367060316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'Amygdala Counts'!$D$73:$F$73</c:f>
              <c:strCache>
                <c:ptCount val="3"/>
                <c:pt idx="0">
                  <c:v>CeA</c:v>
                </c:pt>
                <c:pt idx="1">
                  <c:v>BLA</c:v>
                </c:pt>
                <c:pt idx="2">
                  <c:v>Total</c:v>
                </c:pt>
              </c:strCache>
            </c:strRef>
          </c:cat>
          <c:val>
            <c:numRef>
              <c:f>'Amygdala Counts'!$D$74:$F$74</c:f>
              <c:numCache>
                <c:formatCode>General</c:formatCode>
                <c:ptCount val="3"/>
                <c:pt idx="0">
                  <c:v>38.75</c:v>
                </c:pt>
                <c:pt idx="1">
                  <c:v>76.5</c:v>
                </c:pt>
                <c:pt idx="2">
                  <c:v>115.25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4-AB4D-BC10-943D557CA827}"/>
            </c:ext>
          </c:extLst>
        </c:ser>
        <c:ser>
          <c:idx val="1"/>
          <c:order val="1"/>
          <c:tx>
            <c:strRef>
              <c:f>'Amygdala Counts'!$C$75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('Amygdala Counts'!$AC$13,'Amygdala Counts'!$AF$13,'Amygdala Counts'!$AG$13)</c:f>
                <c:numCache>
                  <c:formatCode>General</c:formatCode>
                  <c:ptCount val="3"/>
                  <c:pt idx="0">
                    <c:v>12.651580928879994</c:v>
                  </c:pt>
                  <c:pt idx="1">
                    <c:v>23.328719781991179</c:v>
                  </c:pt>
                  <c:pt idx="2">
                    <c:v>30.116440692751194</c:v>
                  </c:pt>
                </c:numCache>
              </c:numRef>
            </c:plus>
            <c:minus>
              <c:numRef>
                <c:f>('Amygdala Counts'!$AC$13,'Amygdala Counts'!$AF$13,'Amygdala Counts'!$AG$13)</c:f>
                <c:numCache>
                  <c:formatCode>General</c:formatCode>
                  <c:ptCount val="3"/>
                  <c:pt idx="0">
                    <c:v>12.651580928879994</c:v>
                  </c:pt>
                  <c:pt idx="1">
                    <c:v>23.328719781991179</c:v>
                  </c:pt>
                  <c:pt idx="2">
                    <c:v>30.116440692751194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'Amygdala Counts'!$D$73:$F$73</c:f>
              <c:strCache>
                <c:ptCount val="3"/>
                <c:pt idx="0">
                  <c:v>CeA</c:v>
                </c:pt>
                <c:pt idx="1">
                  <c:v>BLA</c:v>
                </c:pt>
                <c:pt idx="2">
                  <c:v>Total</c:v>
                </c:pt>
              </c:strCache>
            </c:strRef>
          </c:cat>
          <c:val>
            <c:numRef>
              <c:f>'Amygdala Counts'!$D$75:$F$75</c:f>
              <c:numCache>
                <c:formatCode>General</c:formatCode>
                <c:ptCount val="3"/>
                <c:pt idx="0">
                  <c:v>46.25</c:v>
                </c:pt>
                <c:pt idx="1">
                  <c:v>83.75</c:v>
                </c:pt>
                <c:pt idx="2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14-AB4D-BC10-943D557CA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7860288"/>
        <c:axId val="477861920"/>
      </c:barChart>
      <c:catAx>
        <c:axId val="477860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Location</a:t>
                </a:r>
              </a:p>
            </c:rich>
          </c:tx>
          <c:layout>
            <c:manualLayout>
              <c:xMode val="edge"/>
              <c:yMode val="edge"/>
              <c:x val="0.44872598747242487"/>
              <c:y val="0.945750779635094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861920"/>
        <c:crosses val="autoZero"/>
        <c:auto val="1"/>
        <c:lblAlgn val="ctr"/>
        <c:lblOffset val="100"/>
        <c:noMultiLvlLbl val="0"/>
      </c:catAx>
      <c:valAx>
        <c:axId val="477861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Fos Neurons Counted</a:t>
                </a:r>
              </a:p>
            </c:rich>
          </c:tx>
          <c:layout>
            <c:manualLayout>
              <c:xMode val="edge"/>
              <c:yMode val="edge"/>
              <c:x val="2.3386543522111752E-2"/>
              <c:y val="0.270474759559648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8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523903627781244"/>
          <c:y val="5.2559949440948862E-2"/>
          <c:w val="0.1999650157514446"/>
          <c:h val="0.13012175450754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DC0EE-7C66-3B48-807B-BF4F01C03EA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</dgm:pt>
    <dgm:pt modelId="{991E30C9-3E6E-6742-BB27-471B315C0529}">
      <dgm:prSet phldrT="[Text]"/>
      <dgm:spPr/>
      <dgm:t>
        <a:bodyPr/>
        <a:lstStyle/>
        <a:p>
          <a:r>
            <a:rPr lang="en-US" dirty="0"/>
            <a:t>Oral Cavity</a:t>
          </a:r>
        </a:p>
      </dgm:t>
    </dgm:pt>
    <dgm:pt modelId="{05FA1FC2-68F8-D64D-B76B-8FBF772BADA4}" type="parTrans" cxnId="{768B01EA-7A1B-C349-84FA-DBA281B568D2}">
      <dgm:prSet/>
      <dgm:spPr/>
      <dgm:t>
        <a:bodyPr/>
        <a:lstStyle/>
        <a:p>
          <a:endParaRPr lang="en-US"/>
        </a:p>
      </dgm:t>
    </dgm:pt>
    <dgm:pt modelId="{1B56E29D-B7FA-624B-9B2C-56B6F514A813}" type="sibTrans" cxnId="{768B01EA-7A1B-C349-84FA-DBA281B568D2}">
      <dgm:prSet/>
      <dgm:spPr/>
      <dgm:t>
        <a:bodyPr/>
        <a:lstStyle/>
        <a:p>
          <a:endParaRPr lang="en-US"/>
        </a:p>
      </dgm:t>
    </dgm:pt>
    <dgm:pt modelId="{0EDB7985-1D7D-0344-89B1-885DCF8FB837}">
      <dgm:prSet phldrT="[Text]"/>
      <dgm:spPr/>
      <dgm:t>
        <a:bodyPr/>
        <a:lstStyle/>
        <a:p>
          <a:r>
            <a:rPr lang="en-US" dirty="0"/>
            <a:t>Rostral Nucleus of the Solitary Tract</a:t>
          </a:r>
        </a:p>
      </dgm:t>
    </dgm:pt>
    <dgm:pt modelId="{41DCCE3A-D39B-914F-ADDE-CC62CBCDDC87}" type="parTrans" cxnId="{90DE8DC4-F8ED-5C4C-A62F-A65905B9B0D1}">
      <dgm:prSet/>
      <dgm:spPr/>
      <dgm:t>
        <a:bodyPr/>
        <a:lstStyle/>
        <a:p>
          <a:endParaRPr lang="en-US"/>
        </a:p>
      </dgm:t>
    </dgm:pt>
    <dgm:pt modelId="{A2F1178B-1981-F142-8D58-49D6AD6325CD}" type="sibTrans" cxnId="{90DE8DC4-F8ED-5C4C-A62F-A65905B9B0D1}">
      <dgm:prSet/>
      <dgm:spPr/>
      <dgm:t>
        <a:bodyPr/>
        <a:lstStyle/>
        <a:p>
          <a:endParaRPr lang="en-US"/>
        </a:p>
      </dgm:t>
    </dgm:pt>
    <dgm:pt modelId="{D25ADBCA-FDD7-F740-8F0A-5DBD229A0431}">
      <dgm:prSet/>
      <dgm:spPr/>
      <dgm:t>
        <a:bodyPr/>
        <a:lstStyle/>
        <a:p>
          <a:r>
            <a:rPr lang="en-US" dirty="0"/>
            <a:t>Parabrachial Nucleus</a:t>
          </a:r>
        </a:p>
      </dgm:t>
    </dgm:pt>
    <dgm:pt modelId="{4D6EBF79-00F8-9F45-82D0-F2A702446A2A}" type="parTrans" cxnId="{8D329D8F-3F13-D747-8C3A-B3FF03DC16E6}">
      <dgm:prSet/>
      <dgm:spPr/>
      <dgm:t>
        <a:bodyPr/>
        <a:lstStyle/>
        <a:p>
          <a:endParaRPr lang="en-US"/>
        </a:p>
      </dgm:t>
    </dgm:pt>
    <dgm:pt modelId="{E4FA7CDD-2A24-FE4E-90C6-E8F413C3A492}" type="sibTrans" cxnId="{8D329D8F-3F13-D747-8C3A-B3FF03DC16E6}">
      <dgm:prSet/>
      <dgm:spPr/>
      <dgm:t>
        <a:bodyPr/>
        <a:lstStyle/>
        <a:p>
          <a:endParaRPr lang="en-US"/>
        </a:p>
      </dgm:t>
    </dgm:pt>
    <dgm:pt modelId="{53F859C5-E7D8-894E-82BA-E04792EA0BAD}">
      <dgm:prSet/>
      <dgm:spPr/>
      <dgm:t>
        <a:bodyPr/>
        <a:lstStyle/>
        <a:p>
          <a:r>
            <a:rPr lang="en-US" dirty="0"/>
            <a:t>Lateral Hypothalamus</a:t>
          </a:r>
        </a:p>
      </dgm:t>
    </dgm:pt>
    <dgm:pt modelId="{4F74CE60-E853-0E49-AA15-C4ACDCB74C45}" type="parTrans" cxnId="{A12221DF-0DDA-434F-8B9B-5DF3AAC9C486}">
      <dgm:prSet/>
      <dgm:spPr/>
      <dgm:t>
        <a:bodyPr/>
        <a:lstStyle/>
        <a:p>
          <a:endParaRPr lang="en-US"/>
        </a:p>
      </dgm:t>
    </dgm:pt>
    <dgm:pt modelId="{4B82A938-0AF0-4847-A662-B34052CF8ED1}" type="sibTrans" cxnId="{A12221DF-0DDA-434F-8B9B-5DF3AAC9C486}">
      <dgm:prSet/>
      <dgm:spPr/>
      <dgm:t>
        <a:bodyPr/>
        <a:lstStyle/>
        <a:p>
          <a:endParaRPr lang="en-US"/>
        </a:p>
      </dgm:t>
    </dgm:pt>
    <dgm:pt modelId="{9A296E8F-C8FB-A74B-99B4-C308EB34E8F8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Amygdala</a:t>
          </a:r>
        </a:p>
      </dgm:t>
    </dgm:pt>
    <dgm:pt modelId="{2969A41B-DDDA-4845-8B64-4201E91B3078}" type="parTrans" cxnId="{599920F2-7F57-C047-9FF7-451CC6C43F35}">
      <dgm:prSet/>
      <dgm:spPr/>
      <dgm:t>
        <a:bodyPr/>
        <a:lstStyle/>
        <a:p>
          <a:endParaRPr lang="en-US"/>
        </a:p>
      </dgm:t>
    </dgm:pt>
    <dgm:pt modelId="{AF55EE4A-EC14-8744-8895-DF48828BAF7F}" type="sibTrans" cxnId="{599920F2-7F57-C047-9FF7-451CC6C43F35}">
      <dgm:prSet/>
      <dgm:spPr/>
      <dgm:t>
        <a:bodyPr/>
        <a:lstStyle/>
        <a:p>
          <a:endParaRPr lang="en-US"/>
        </a:p>
      </dgm:t>
    </dgm:pt>
    <dgm:pt modelId="{61769E47-F2EF-2A4D-B393-45072AEAE7A1}">
      <dgm:prSet/>
      <dgm:spPr/>
      <dgm:t>
        <a:bodyPr/>
        <a:lstStyle/>
        <a:p>
          <a:r>
            <a:rPr lang="en-US" dirty="0"/>
            <a:t>Gustatory Cortex</a:t>
          </a:r>
        </a:p>
      </dgm:t>
    </dgm:pt>
    <dgm:pt modelId="{D5D89CDB-782D-3C4E-931B-DDA655178FC9}" type="parTrans" cxnId="{FADFBB30-8CDB-524B-A980-A36C748C1F6C}">
      <dgm:prSet/>
      <dgm:spPr/>
      <dgm:t>
        <a:bodyPr/>
        <a:lstStyle/>
        <a:p>
          <a:endParaRPr lang="en-US"/>
        </a:p>
      </dgm:t>
    </dgm:pt>
    <dgm:pt modelId="{F5205AF0-9857-2143-9027-0684B5749D44}" type="sibTrans" cxnId="{FADFBB30-8CDB-524B-A980-A36C748C1F6C}">
      <dgm:prSet/>
      <dgm:spPr/>
      <dgm:t>
        <a:bodyPr/>
        <a:lstStyle/>
        <a:p>
          <a:endParaRPr lang="en-US"/>
        </a:p>
      </dgm:t>
    </dgm:pt>
    <dgm:pt modelId="{9180ECC0-3594-6947-B68E-1CD8857CAD13}">
      <dgm:prSet phldrT="[Text]"/>
      <dgm:spPr/>
      <dgm:t>
        <a:bodyPr/>
        <a:lstStyle/>
        <a:p>
          <a:r>
            <a:rPr lang="en-US" dirty="0"/>
            <a:t>Reticular Formation</a:t>
          </a:r>
        </a:p>
      </dgm:t>
    </dgm:pt>
    <dgm:pt modelId="{11826792-C3A1-5F4A-A357-5FB7E51F81AE}" type="parTrans" cxnId="{49F4FF92-4174-884C-80A7-4451197871D9}">
      <dgm:prSet/>
      <dgm:spPr/>
      <dgm:t>
        <a:bodyPr/>
        <a:lstStyle/>
        <a:p>
          <a:endParaRPr lang="en-US"/>
        </a:p>
      </dgm:t>
    </dgm:pt>
    <dgm:pt modelId="{C0093762-6C13-7A40-9048-F61DB9FDD618}" type="sibTrans" cxnId="{49F4FF92-4174-884C-80A7-4451197871D9}">
      <dgm:prSet/>
      <dgm:spPr/>
      <dgm:t>
        <a:bodyPr/>
        <a:lstStyle/>
        <a:p>
          <a:endParaRPr lang="en-US"/>
        </a:p>
      </dgm:t>
    </dgm:pt>
    <dgm:pt modelId="{460AB626-CEA1-A44B-8846-416C3AAE739C}" type="pres">
      <dgm:prSet presAssocID="{F0ADC0EE-7C66-3B48-807B-BF4F01C03EA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5B119F4-B8C3-AF40-AF21-0AB18C03C041}" type="pres">
      <dgm:prSet presAssocID="{991E30C9-3E6E-6742-BB27-471B315C0529}" presName="root1" presStyleCnt="0"/>
      <dgm:spPr/>
    </dgm:pt>
    <dgm:pt modelId="{74EE7203-8ADF-E44F-9B5E-B8DF6CB77000}" type="pres">
      <dgm:prSet presAssocID="{991E30C9-3E6E-6742-BB27-471B315C0529}" presName="LevelOneTextNode" presStyleLbl="node0" presStyleIdx="0" presStyleCnt="1">
        <dgm:presLayoutVars>
          <dgm:chPref val="3"/>
        </dgm:presLayoutVars>
      </dgm:prSet>
      <dgm:spPr/>
    </dgm:pt>
    <dgm:pt modelId="{E02BB72F-F045-3242-9600-1FEC443990A6}" type="pres">
      <dgm:prSet presAssocID="{991E30C9-3E6E-6742-BB27-471B315C0529}" presName="level2hierChild" presStyleCnt="0"/>
      <dgm:spPr/>
    </dgm:pt>
    <dgm:pt modelId="{C48E1FCA-A44E-AD4A-B909-42519E5ABD87}" type="pres">
      <dgm:prSet presAssocID="{41DCCE3A-D39B-914F-ADDE-CC62CBCDDC87}" presName="conn2-1" presStyleLbl="parChTrans1D2" presStyleIdx="0" presStyleCnt="1"/>
      <dgm:spPr/>
    </dgm:pt>
    <dgm:pt modelId="{080EDBA4-926F-0446-B36B-9B353827332E}" type="pres">
      <dgm:prSet presAssocID="{41DCCE3A-D39B-914F-ADDE-CC62CBCDDC87}" presName="connTx" presStyleLbl="parChTrans1D2" presStyleIdx="0" presStyleCnt="1"/>
      <dgm:spPr/>
    </dgm:pt>
    <dgm:pt modelId="{87BE272B-CF17-0E41-B603-7F65C2A58B6F}" type="pres">
      <dgm:prSet presAssocID="{0EDB7985-1D7D-0344-89B1-885DCF8FB837}" presName="root2" presStyleCnt="0"/>
      <dgm:spPr/>
    </dgm:pt>
    <dgm:pt modelId="{EEEF8C9F-96E3-884E-8210-56EADB137E3D}" type="pres">
      <dgm:prSet presAssocID="{0EDB7985-1D7D-0344-89B1-885DCF8FB837}" presName="LevelTwoTextNode" presStyleLbl="node2" presStyleIdx="0" presStyleCnt="1">
        <dgm:presLayoutVars>
          <dgm:chPref val="3"/>
        </dgm:presLayoutVars>
      </dgm:prSet>
      <dgm:spPr/>
    </dgm:pt>
    <dgm:pt modelId="{04152285-4B5D-9849-B92C-3E475D4A3704}" type="pres">
      <dgm:prSet presAssocID="{0EDB7985-1D7D-0344-89B1-885DCF8FB837}" presName="level3hierChild" presStyleCnt="0"/>
      <dgm:spPr/>
    </dgm:pt>
    <dgm:pt modelId="{B4CEC640-96A4-194C-9995-5B9332516381}" type="pres">
      <dgm:prSet presAssocID="{11826792-C3A1-5F4A-A357-5FB7E51F81AE}" presName="conn2-1" presStyleLbl="parChTrans1D3" presStyleIdx="0" presStyleCnt="2"/>
      <dgm:spPr/>
    </dgm:pt>
    <dgm:pt modelId="{E27D354F-3133-BC48-A899-A98D2C34FBCA}" type="pres">
      <dgm:prSet presAssocID="{11826792-C3A1-5F4A-A357-5FB7E51F81AE}" presName="connTx" presStyleLbl="parChTrans1D3" presStyleIdx="0" presStyleCnt="2"/>
      <dgm:spPr/>
    </dgm:pt>
    <dgm:pt modelId="{32127904-AF23-1F48-8EDF-5F054F9962D9}" type="pres">
      <dgm:prSet presAssocID="{9180ECC0-3594-6947-B68E-1CD8857CAD13}" presName="root2" presStyleCnt="0"/>
      <dgm:spPr/>
    </dgm:pt>
    <dgm:pt modelId="{31CD0051-5FA9-0940-810D-EC55357312EA}" type="pres">
      <dgm:prSet presAssocID="{9180ECC0-3594-6947-B68E-1CD8857CAD13}" presName="LevelTwoTextNode" presStyleLbl="node3" presStyleIdx="0" presStyleCnt="2">
        <dgm:presLayoutVars>
          <dgm:chPref val="3"/>
        </dgm:presLayoutVars>
      </dgm:prSet>
      <dgm:spPr/>
    </dgm:pt>
    <dgm:pt modelId="{EE5AA8F0-B590-B148-8892-D325F90D206D}" type="pres">
      <dgm:prSet presAssocID="{9180ECC0-3594-6947-B68E-1CD8857CAD13}" presName="level3hierChild" presStyleCnt="0"/>
      <dgm:spPr/>
    </dgm:pt>
    <dgm:pt modelId="{BE566F00-D79E-AE4E-B367-5E5E932F5710}" type="pres">
      <dgm:prSet presAssocID="{4D6EBF79-00F8-9F45-82D0-F2A702446A2A}" presName="conn2-1" presStyleLbl="parChTrans1D3" presStyleIdx="1" presStyleCnt="2"/>
      <dgm:spPr/>
    </dgm:pt>
    <dgm:pt modelId="{EF4E2F7E-DD9E-EF47-9AE9-7AB6A8223246}" type="pres">
      <dgm:prSet presAssocID="{4D6EBF79-00F8-9F45-82D0-F2A702446A2A}" presName="connTx" presStyleLbl="parChTrans1D3" presStyleIdx="1" presStyleCnt="2"/>
      <dgm:spPr/>
    </dgm:pt>
    <dgm:pt modelId="{1A87BF54-0831-884F-9091-CA8DE1989BE9}" type="pres">
      <dgm:prSet presAssocID="{D25ADBCA-FDD7-F740-8F0A-5DBD229A0431}" presName="root2" presStyleCnt="0"/>
      <dgm:spPr/>
    </dgm:pt>
    <dgm:pt modelId="{5D5BBB42-E665-1D45-95CC-D503D28D06BC}" type="pres">
      <dgm:prSet presAssocID="{D25ADBCA-FDD7-F740-8F0A-5DBD229A0431}" presName="LevelTwoTextNode" presStyleLbl="node3" presStyleIdx="1" presStyleCnt="2">
        <dgm:presLayoutVars>
          <dgm:chPref val="3"/>
        </dgm:presLayoutVars>
      </dgm:prSet>
      <dgm:spPr/>
    </dgm:pt>
    <dgm:pt modelId="{176D4DAF-A2B5-6C4B-8533-E72D0609EED5}" type="pres">
      <dgm:prSet presAssocID="{D25ADBCA-FDD7-F740-8F0A-5DBD229A0431}" presName="level3hierChild" presStyleCnt="0"/>
      <dgm:spPr/>
    </dgm:pt>
    <dgm:pt modelId="{D62E1031-E20E-5B4D-9C82-864FE163A4FF}" type="pres">
      <dgm:prSet presAssocID="{4F74CE60-E853-0E49-AA15-C4ACDCB74C45}" presName="conn2-1" presStyleLbl="parChTrans1D4" presStyleIdx="0" presStyleCnt="3"/>
      <dgm:spPr/>
    </dgm:pt>
    <dgm:pt modelId="{CBB56B0B-32E2-CC44-AF36-6793AA6AEDD2}" type="pres">
      <dgm:prSet presAssocID="{4F74CE60-E853-0E49-AA15-C4ACDCB74C45}" presName="connTx" presStyleLbl="parChTrans1D4" presStyleIdx="0" presStyleCnt="3"/>
      <dgm:spPr/>
    </dgm:pt>
    <dgm:pt modelId="{9C121707-2C4D-224C-9897-5E3A13AEAB9B}" type="pres">
      <dgm:prSet presAssocID="{53F859C5-E7D8-894E-82BA-E04792EA0BAD}" presName="root2" presStyleCnt="0"/>
      <dgm:spPr/>
    </dgm:pt>
    <dgm:pt modelId="{6DF7C7B0-16D1-D647-B737-CBE5D17222D9}" type="pres">
      <dgm:prSet presAssocID="{53F859C5-E7D8-894E-82BA-E04792EA0BAD}" presName="LevelTwoTextNode" presStyleLbl="node4" presStyleIdx="0" presStyleCnt="3">
        <dgm:presLayoutVars>
          <dgm:chPref val="3"/>
        </dgm:presLayoutVars>
      </dgm:prSet>
      <dgm:spPr/>
    </dgm:pt>
    <dgm:pt modelId="{F8DFC7FF-ACB4-D240-984E-A67D7E7835C6}" type="pres">
      <dgm:prSet presAssocID="{53F859C5-E7D8-894E-82BA-E04792EA0BAD}" presName="level3hierChild" presStyleCnt="0"/>
      <dgm:spPr/>
    </dgm:pt>
    <dgm:pt modelId="{71BE7473-7B15-5647-8357-52D986C984B3}" type="pres">
      <dgm:prSet presAssocID="{2969A41B-DDDA-4845-8B64-4201E91B3078}" presName="conn2-1" presStyleLbl="parChTrans1D4" presStyleIdx="1" presStyleCnt="3"/>
      <dgm:spPr/>
    </dgm:pt>
    <dgm:pt modelId="{39285C58-0EB2-614E-9C48-B0D469072A40}" type="pres">
      <dgm:prSet presAssocID="{2969A41B-DDDA-4845-8B64-4201E91B3078}" presName="connTx" presStyleLbl="parChTrans1D4" presStyleIdx="1" presStyleCnt="3"/>
      <dgm:spPr/>
    </dgm:pt>
    <dgm:pt modelId="{48A33DA0-F0F7-EB4D-89FB-023F915AEDDA}" type="pres">
      <dgm:prSet presAssocID="{9A296E8F-C8FB-A74B-99B4-C308EB34E8F8}" presName="root2" presStyleCnt="0"/>
      <dgm:spPr/>
    </dgm:pt>
    <dgm:pt modelId="{CE76C4E5-AB9F-8944-9A21-A551E6AD1D0D}" type="pres">
      <dgm:prSet presAssocID="{9A296E8F-C8FB-A74B-99B4-C308EB34E8F8}" presName="LevelTwoTextNode" presStyleLbl="node4" presStyleIdx="1" presStyleCnt="3">
        <dgm:presLayoutVars>
          <dgm:chPref val="3"/>
        </dgm:presLayoutVars>
      </dgm:prSet>
      <dgm:spPr/>
    </dgm:pt>
    <dgm:pt modelId="{7452E48A-5E1C-4F47-AEB8-18C0C5F0D2BE}" type="pres">
      <dgm:prSet presAssocID="{9A296E8F-C8FB-A74B-99B4-C308EB34E8F8}" presName="level3hierChild" presStyleCnt="0"/>
      <dgm:spPr/>
    </dgm:pt>
    <dgm:pt modelId="{3B3C9296-AA67-3A4F-BAF4-14E4B77923A9}" type="pres">
      <dgm:prSet presAssocID="{D5D89CDB-782D-3C4E-931B-DDA655178FC9}" presName="conn2-1" presStyleLbl="parChTrans1D4" presStyleIdx="2" presStyleCnt="3"/>
      <dgm:spPr/>
    </dgm:pt>
    <dgm:pt modelId="{5213D020-3B88-0840-AD69-E7B1EECE0016}" type="pres">
      <dgm:prSet presAssocID="{D5D89CDB-782D-3C4E-931B-DDA655178FC9}" presName="connTx" presStyleLbl="parChTrans1D4" presStyleIdx="2" presStyleCnt="3"/>
      <dgm:spPr/>
    </dgm:pt>
    <dgm:pt modelId="{6257C4B8-6136-7E4B-9818-C8083AA0EE86}" type="pres">
      <dgm:prSet presAssocID="{61769E47-F2EF-2A4D-B393-45072AEAE7A1}" presName="root2" presStyleCnt="0"/>
      <dgm:spPr/>
    </dgm:pt>
    <dgm:pt modelId="{E1D05D48-916D-7747-BC90-CC5E3BB9A031}" type="pres">
      <dgm:prSet presAssocID="{61769E47-F2EF-2A4D-B393-45072AEAE7A1}" presName="LevelTwoTextNode" presStyleLbl="node4" presStyleIdx="2" presStyleCnt="3">
        <dgm:presLayoutVars>
          <dgm:chPref val="3"/>
        </dgm:presLayoutVars>
      </dgm:prSet>
      <dgm:spPr/>
    </dgm:pt>
    <dgm:pt modelId="{027CFAFB-B1B0-744D-A279-7585A32BEFFB}" type="pres">
      <dgm:prSet presAssocID="{61769E47-F2EF-2A4D-B393-45072AEAE7A1}" presName="level3hierChild" presStyleCnt="0"/>
      <dgm:spPr/>
    </dgm:pt>
  </dgm:ptLst>
  <dgm:cxnLst>
    <dgm:cxn modelId="{A68F9B0A-AEF9-A94F-8AC4-2B98F5C8EDF1}" type="presOf" srcId="{4D6EBF79-00F8-9F45-82D0-F2A702446A2A}" destId="{EF4E2F7E-DD9E-EF47-9AE9-7AB6A8223246}" srcOrd="1" destOrd="0" presId="urn:microsoft.com/office/officeart/2005/8/layout/hierarchy2"/>
    <dgm:cxn modelId="{3888FF27-9BCB-5C41-9E76-C18AF5258776}" type="presOf" srcId="{61769E47-F2EF-2A4D-B393-45072AEAE7A1}" destId="{E1D05D48-916D-7747-BC90-CC5E3BB9A031}" srcOrd="0" destOrd="0" presId="urn:microsoft.com/office/officeart/2005/8/layout/hierarchy2"/>
    <dgm:cxn modelId="{FADFBB30-8CDB-524B-A980-A36C748C1F6C}" srcId="{D25ADBCA-FDD7-F740-8F0A-5DBD229A0431}" destId="{61769E47-F2EF-2A4D-B393-45072AEAE7A1}" srcOrd="2" destOrd="0" parTransId="{D5D89CDB-782D-3C4E-931B-DDA655178FC9}" sibTransId="{F5205AF0-9857-2143-9027-0684B5749D44}"/>
    <dgm:cxn modelId="{80D8D23F-38A9-A749-B67E-D1C6DCBF5651}" type="presOf" srcId="{11826792-C3A1-5F4A-A357-5FB7E51F81AE}" destId="{E27D354F-3133-BC48-A899-A98D2C34FBCA}" srcOrd="1" destOrd="0" presId="urn:microsoft.com/office/officeart/2005/8/layout/hierarchy2"/>
    <dgm:cxn modelId="{6C6B6551-1EE8-4541-B4D8-905584FC21C5}" type="presOf" srcId="{D5D89CDB-782D-3C4E-931B-DDA655178FC9}" destId="{3B3C9296-AA67-3A4F-BAF4-14E4B77923A9}" srcOrd="0" destOrd="0" presId="urn:microsoft.com/office/officeart/2005/8/layout/hierarchy2"/>
    <dgm:cxn modelId="{03D8095A-514F-CE40-AEBA-05DCF4CC58A7}" type="presOf" srcId="{D5D89CDB-782D-3C4E-931B-DDA655178FC9}" destId="{5213D020-3B88-0840-AD69-E7B1EECE0016}" srcOrd="1" destOrd="0" presId="urn:microsoft.com/office/officeart/2005/8/layout/hierarchy2"/>
    <dgm:cxn modelId="{DE7D4E5A-7CB7-3A4F-99D7-FE0180BFAC40}" type="presOf" srcId="{41DCCE3A-D39B-914F-ADDE-CC62CBCDDC87}" destId="{C48E1FCA-A44E-AD4A-B909-42519E5ABD87}" srcOrd="0" destOrd="0" presId="urn:microsoft.com/office/officeart/2005/8/layout/hierarchy2"/>
    <dgm:cxn modelId="{020A7062-7374-454D-99F5-1E29056615FB}" type="presOf" srcId="{9A296E8F-C8FB-A74B-99B4-C308EB34E8F8}" destId="{CE76C4E5-AB9F-8944-9A21-A551E6AD1D0D}" srcOrd="0" destOrd="0" presId="urn:microsoft.com/office/officeart/2005/8/layout/hierarchy2"/>
    <dgm:cxn modelId="{C7EA8F7B-93D6-DF48-BDB3-2007B48F15B7}" type="presOf" srcId="{D25ADBCA-FDD7-F740-8F0A-5DBD229A0431}" destId="{5D5BBB42-E665-1D45-95CC-D503D28D06BC}" srcOrd="0" destOrd="0" presId="urn:microsoft.com/office/officeart/2005/8/layout/hierarchy2"/>
    <dgm:cxn modelId="{B751E77D-D15B-FA4C-A4D7-81561A57B96C}" type="presOf" srcId="{11826792-C3A1-5F4A-A357-5FB7E51F81AE}" destId="{B4CEC640-96A4-194C-9995-5B9332516381}" srcOrd="0" destOrd="0" presId="urn:microsoft.com/office/officeart/2005/8/layout/hierarchy2"/>
    <dgm:cxn modelId="{78AA807E-7C58-8846-8ECC-32159B3AE7DB}" type="presOf" srcId="{991E30C9-3E6E-6742-BB27-471B315C0529}" destId="{74EE7203-8ADF-E44F-9B5E-B8DF6CB77000}" srcOrd="0" destOrd="0" presId="urn:microsoft.com/office/officeart/2005/8/layout/hierarchy2"/>
    <dgm:cxn modelId="{F115E181-BBD3-0841-9483-FEABAA377F3E}" type="presOf" srcId="{2969A41B-DDDA-4845-8B64-4201E91B3078}" destId="{71BE7473-7B15-5647-8357-52D986C984B3}" srcOrd="0" destOrd="0" presId="urn:microsoft.com/office/officeart/2005/8/layout/hierarchy2"/>
    <dgm:cxn modelId="{8D329D8F-3F13-D747-8C3A-B3FF03DC16E6}" srcId="{0EDB7985-1D7D-0344-89B1-885DCF8FB837}" destId="{D25ADBCA-FDD7-F740-8F0A-5DBD229A0431}" srcOrd="1" destOrd="0" parTransId="{4D6EBF79-00F8-9F45-82D0-F2A702446A2A}" sibTransId="{E4FA7CDD-2A24-FE4E-90C6-E8F413C3A492}"/>
    <dgm:cxn modelId="{49F4FF92-4174-884C-80A7-4451197871D9}" srcId="{0EDB7985-1D7D-0344-89B1-885DCF8FB837}" destId="{9180ECC0-3594-6947-B68E-1CD8857CAD13}" srcOrd="0" destOrd="0" parTransId="{11826792-C3A1-5F4A-A357-5FB7E51F81AE}" sibTransId="{C0093762-6C13-7A40-9048-F61DB9FDD618}"/>
    <dgm:cxn modelId="{5DB80A98-414D-E444-ADE2-1A2BB567F4DB}" type="presOf" srcId="{2969A41B-DDDA-4845-8B64-4201E91B3078}" destId="{39285C58-0EB2-614E-9C48-B0D469072A40}" srcOrd="1" destOrd="0" presId="urn:microsoft.com/office/officeart/2005/8/layout/hierarchy2"/>
    <dgm:cxn modelId="{FA260A99-0C50-9648-84CD-A0A182B97A25}" type="presOf" srcId="{41DCCE3A-D39B-914F-ADDE-CC62CBCDDC87}" destId="{080EDBA4-926F-0446-B36B-9B353827332E}" srcOrd="1" destOrd="0" presId="urn:microsoft.com/office/officeart/2005/8/layout/hierarchy2"/>
    <dgm:cxn modelId="{30CE069D-C6DD-C34A-B224-B933450F4A71}" type="presOf" srcId="{F0ADC0EE-7C66-3B48-807B-BF4F01C03EAE}" destId="{460AB626-CEA1-A44B-8846-416C3AAE739C}" srcOrd="0" destOrd="0" presId="urn:microsoft.com/office/officeart/2005/8/layout/hierarchy2"/>
    <dgm:cxn modelId="{407FDEA2-A813-B545-9D12-EAA6D8351879}" type="presOf" srcId="{0EDB7985-1D7D-0344-89B1-885DCF8FB837}" destId="{EEEF8C9F-96E3-884E-8210-56EADB137E3D}" srcOrd="0" destOrd="0" presId="urn:microsoft.com/office/officeart/2005/8/layout/hierarchy2"/>
    <dgm:cxn modelId="{279FCDAC-1674-0343-9F5C-E6E646AC0AEB}" type="presOf" srcId="{9180ECC0-3594-6947-B68E-1CD8857CAD13}" destId="{31CD0051-5FA9-0940-810D-EC55357312EA}" srcOrd="0" destOrd="0" presId="urn:microsoft.com/office/officeart/2005/8/layout/hierarchy2"/>
    <dgm:cxn modelId="{93600CBD-8E65-4B4C-9FA6-FF31A91EA573}" type="presOf" srcId="{4F74CE60-E853-0E49-AA15-C4ACDCB74C45}" destId="{CBB56B0B-32E2-CC44-AF36-6793AA6AEDD2}" srcOrd="1" destOrd="0" presId="urn:microsoft.com/office/officeart/2005/8/layout/hierarchy2"/>
    <dgm:cxn modelId="{90DE8DC4-F8ED-5C4C-A62F-A65905B9B0D1}" srcId="{991E30C9-3E6E-6742-BB27-471B315C0529}" destId="{0EDB7985-1D7D-0344-89B1-885DCF8FB837}" srcOrd="0" destOrd="0" parTransId="{41DCCE3A-D39B-914F-ADDE-CC62CBCDDC87}" sibTransId="{A2F1178B-1981-F142-8D58-49D6AD6325CD}"/>
    <dgm:cxn modelId="{82D0F3D7-09B6-C546-8958-9C4B1E692D2E}" type="presOf" srcId="{4D6EBF79-00F8-9F45-82D0-F2A702446A2A}" destId="{BE566F00-D79E-AE4E-B367-5E5E932F5710}" srcOrd="0" destOrd="0" presId="urn:microsoft.com/office/officeart/2005/8/layout/hierarchy2"/>
    <dgm:cxn modelId="{A664C8D8-83C6-034C-B0B2-DE2E950B649D}" type="presOf" srcId="{4F74CE60-E853-0E49-AA15-C4ACDCB74C45}" destId="{D62E1031-E20E-5B4D-9C82-864FE163A4FF}" srcOrd="0" destOrd="0" presId="urn:microsoft.com/office/officeart/2005/8/layout/hierarchy2"/>
    <dgm:cxn modelId="{A12221DF-0DDA-434F-8B9B-5DF3AAC9C486}" srcId="{D25ADBCA-FDD7-F740-8F0A-5DBD229A0431}" destId="{53F859C5-E7D8-894E-82BA-E04792EA0BAD}" srcOrd="0" destOrd="0" parTransId="{4F74CE60-E853-0E49-AA15-C4ACDCB74C45}" sibTransId="{4B82A938-0AF0-4847-A662-B34052CF8ED1}"/>
    <dgm:cxn modelId="{768B01EA-7A1B-C349-84FA-DBA281B568D2}" srcId="{F0ADC0EE-7C66-3B48-807B-BF4F01C03EAE}" destId="{991E30C9-3E6E-6742-BB27-471B315C0529}" srcOrd="0" destOrd="0" parTransId="{05FA1FC2-68F8-D64D-B76B-8FBF772BADA4}" sibTransId="{1B56E29D-B7FA-624B-9B2C-56B6F514A813}"/>
    <dgm:cxn modelId="{6D9208EB-AA7E-7C4E-BE2C-B9E06B239D4C}" type="presOf" srcId="{53F859C5-E7D8-894E-82BA-E04792EA0BAD}" destId="{6DF7C7B0-16D1-D647-B737-CBE5D17222D9}" srcOrd="0" destOrd="0" presId="urn:microsoft.com/office/officeart/2005/8/layout/hierarchy2"/>
    <dgm:cxn modelId="{599920F2-7F57-C047-9FF7-451CC6C43F35}" srcId="{D25ADBCA-FDD7-F740-8F0A-5DBD229A0431}" destId="{9A296E8F-C8FB-A74B-99B4-C308EB34E8F8}" srcOrd="1" destOrd="0" parTransId="{2969A41B-DDDA-4845-8B64-4201E91B3078}" sibTransId="{AF55EE4A-EC14-8744-8895-DF48828BAF7F}"/>
    <dgm:cxn modelId="{1B0DD0EF-11DD-C241-B515-4BAF7852C33D}" type="presParOf" srcId="{460AB626-CEA1-A44B-8846-416C3AAE739C}" destId="{75B119F4-B8C3-AF40-AF21-0AB18C03C041}" srcOrd="0" destOrd="0" presId="urn:microsoft.com/office/officeart/2005/8/layout/hierarchy2"/>
    <dgm:cxn modelId="{2C76B6D5-0B50-DB4B-AC16-E6736574B384}" type="presParOf" srcId="{75B119F4-B8C3-AF40-AF21-0AB18C03C041}" destId="{74EE7203-8ADF-E44F-9B5E-B8DF6CB77000}" srcOrd="0" destOrd="0" presId="urn:microsoft.com/office/officeart/2005/8/layout/hierarchy2"/>
    <dgm:cxn modelId="{769130FC-CB04-0F4E-A132-38B11DAC631E}" type="presParOf" srcId="{75B119F4-B8C3-AF40-AF21-0AB18C03C041}" destId="{E02BB72F-F045-3242-9600-1FEC443990A6}" srcOrd="1" destOrd="0" presId="urn:microsoft.com/office/officeart/2005/8/layout/hierarchy2"/>
    <dgm:cxn modelId="{F5CFD691-C064-AF4F-A8B0-FAC7F693384B}" type="presParOf" srcId="{E02BB72F-F045-3242-9600-1FEC443990A6}" destId="{C48E1FCA-A44E-AD4A-B909-42519E5ABD87}" srcOrd="0" destOrd="0" presId="urn:microsoft.com/office/officeart/2005/8/layout/hierarchy2"/>
    <dgm:cxn modelId="{AB08A9FE-146D-354F-85D2-335EB4681248}" type="presParOf" srcId="{C48E1FCA-A44E-AD4A-B909-42519E5ABD87}" destId="{080EDBA4-926F-0446-B36B-9B353827332E}" srcOrd="0" destOrd="0" presId="urn:microsoft.com/office/officeart/2005/8/layout/hierarchy2"/>
    <dgm:cxn modelId="{F70FBC7A-A656-514C-80AB-0B769FE54DD2}" type="presParOf" srcId="{E02BB72F-F045-3242-9600-1FEC443990A6}" destId="{87BE272B-CF17-0E41-B603-7F65C2A58B6F}" srcOrd="1" destOrd="0" presId="urn:microsoft.com/office/officeart/2005/8/layout/hierarchy2"/>
    <dgm:cxn modelId="{E97105B0-05C3-3440-9069-1D0580EE041C}" type="presParOf" srcId="{87BE272B-CF17-0E41-B603-7F65C2A58B6F}" destId="{EEEF8C9F-96E3-884E-8210-56EADB137E3D}" srcOrd="0" destOrd="0" presId="urn:microsoft.com/office/officeart/2005/8/layout/hierarchy2"/>
    <dgm:cxn modelId="{A1692FBD-8FC9-B941-A157-F470531C7CCF}" type="presParOf" srcId="{87BE272B-CF17-0E41-B603-7F65C2A58B6F}" destId="{04152285-4B5D-9849-B92C-3E475D4A3704}" srcOrd="1" destOrd="0" presId="urn:microsoft.com/office/officeart/2005/8/layout/hierarchy2"/>
    <dgm:cxn modelId="{6115393E-2143-ED44-A404-7A6BC24A0CE1}" type="presParOf" srcId="{04152285-4B5D-9849-B92C-3E475D4A3704}" destId="{B4CEC640-96A4-194C-9995-5B9332516381}" srcOrd="0" destOrd="0" presId="urn:microsoft.com/office/officeart/2005/8/layout/hierarchy2"/>
    <dgm:cxn modelId="{DD130581-D02A-E04D-AB1F-B1D6417CB5FF}" type="presParOf" srcId="{B4CEC640-96A4-194C-9995-5B9332516381}" destId="{E27D354F-3133-BC48-A899-A98D2C34FBCA}" srcOrd="0" destOrd="0" presId="urn:microsoft.com/office/officeart/2005/8/layout/hierarchy2"/>
    <dgm:cxn modelId="{1FDA67DE-B092-D34B-B5C4-8FF2A31A75BC}" type="presParOf" srcId="{04152285-4B5D-9849-B92C-3E475D4A3704}" destId="{32127904-AF23-1F48-8EDF-5F054F9962D9}" srcOrd="1" destOrd="0" presId="urn:microsoft.com/office/officeart/2005/8/layout/hierarchy2"/>
    <dgm:cxn modelId="{F9D0AEB9-DD0D-8042-A117-BB76BE82FD83}" type="presParOf" srcId="{32127904-AF23-1F48-8EDF-5F054F9962D9}" destId="{31CD0051-5FA9-0940-810D-EC55357312EA}" srcOrd="0" destOrd="0" presId="urn:microsoft.com/office/officeart/2005/8/layout/hierarchy2"/>
    <dgm:cxn modelId="{741C659A-6AA6-C146-94EC-23776762C8AD}" type="presParOf" srcId="{32127904-AF23-1F48-8EDF-5F054F9962D9}" destId="{EE5AA8F0-B590-B148-8892-D325F90D206D}" srcOrd="1" destOrd="0" presId="urn:microsoft.com/office/officeart/2005/8/layout/hierarchy2"/>
    <dgm:cxn modelId="{6C0E338E-0F4F-FB40-927E-A1D354550EDE}" type="presParOf" srcId="{04152285-4B5D-9849-B92C-3E475D4A3704}" destId="{BE566F00-D79E-AE4E-B367-5E5E932F5710}" srcOrd="2" destOrd="0" presId="urn:microsoft.com/office/officeart/2005/8/layout/hierarchy2"/>
    <dgm:cxn modelId="{182C17DF-8408-394D-BAA0-340EB2423FE7}" type="presParOf" srcId="{BE566F00-D79E-AE4E-B367-5E5E932F5710}" destId="{EF4E2F7E-DD9E-EF47-9AE9-7AB6A8223246}" srcOrd="0" destOrd="0" presId="urn:microsoft.com/office/officeart/2005/8/layout/hierarchy2"/>
    <dgm:cxn modelId="{0B0CE10D-E546-514B-A14E-2C15B0C73D8A}" type="presParOf" srcId="{04152285-4B5D-9849-B92C-3E475D4A3704}" destId="{1A87BF54-0831-884F-9091-CA8DE1989BE9}" srcOrd="3" destOrd="0" presId="urn:microsoft.com/office/officeart/2005/8/layout/hierarchy2"/>
    <dgm:cxn modelId="{BCDD50A0-EE18-2647-A5A8-B50FCF42F5F4}" type="presParOf" srcId="{1A87BF54-0831-884F-9091-CA8DE1989BE9}" destId="{5D5BBB42-E665-1D45-95CC-D503D28D06BC}" srcOrd="0" destOrd="0" presId="urn:microsoft.com/office/officeart/2005/8/layout/hierarchy2"/>
    <dgm:cxn modelId="{75365BDF-4B14-CE48-B346-74172700FE55}" type="presParOf" srcId="{1A87BF54-0831-884F-9091-CA8DE1989BE9}" destId="{176D4DAF-A2B5-6C4B-8533-E72D0609EED5}" srcOrd="1" destOrd="0" presId="urn:microsoft.com/office/officeart/2005/8/layout/hierarchy2"/>
    <dgm:cxn modelId="{252270AA-04BB-A94D-8336-9DB9975B0E1D}" type="presParOf" srcId="{176D4DAF-A2B5-6C4B-8533-E72D0609EED5}" destId="{D62E1031-E20E-5B4D-9C82-864FE163A4FF}" srcOrd="0" destOrd="0" presId="urn:microsoft.com/office/officeart/2005/8/layout/hierarchy2"/>
    <dgm:cxn modelId="{C440F377-0174-DC48-939C-1501C6F64B08}" type="presParOf" srcId="{D62E1031-E20E-5B4D-9C82-864FE163A4FF}" destId="{CBB56B0B-32E2-CC44-AF36-6793AA6AEDD2}" srcOrd="0" destOrd="0" presId="urn:microsoft.com/office/officeart/2005/8/layout/hierarchy2"/>
    <dgm:cxn modelId="{19538B4B-D5AB-3D47-B586-CD4D6C7F93BE}" type="presParOf" srcId="{176D4DAF-A2B5-6C4B-8533-E72D0609EED5}" destId="{9C121707-2C4D-224C-9897-5E3A13AEAB9B}" srcOrd="1" destOrd="0" presId="urn:microsoft.com/office/officeart/2005/8/layout/hierarchy2"/>
    <dgm:cxn modelId="{734FC6AA-EBEF-8E45-875B-5BC2EA0D477A}" type="presParOf" srcId="{9C121707-2C4D-224C-9897-5E3A13AEAB9B}" destId="{6DF7C7B0-16D1-D647-B737-CBE5D17222D9}" srcOrd="0" destOrd="0" presId="urn:microsoft.com/office/officeart/2005/8/layout/hierarchy2"/>
    <dgm:cxn modelId="{A4A78B28-D3C6-FA43-A292-7130ADFAAFE4}" type="presParOf" srcId="{9C121707-2C4D-224C-9897-5E3A13AEAB9B}" destId="{F8DFC7FF-ACB4-D240-984E-A67D7E7835C6}" srcOrd="1" destOrd="0" presId="urn:microsoft.com/office/officeart/2005/8/layout/hierarchy2"/>
    <dgm:cxn modelId="{622C1924-7C2D-7D43-9F61-B47A20B7DC3B}" type="presParOf" srcId="{176D4DAF-A2B5-6C4B-8533-E72D0609EED5}" destId="{71BE7473-7B15-5647-8357-52D986C984B3}" srcOrd="2" destOrd="0" presId="urn:microsoft.com/office/officeart/2005/8/layout/hierarchy2"/>
    <dgm:cxn modelId="{D8B22C8C-BF74-894B-87A6-9EF36F277FDF}" type="presParOf" srcId="{71BE7473-7B15-5647-8357-52D986C984B3}" destId="{39285C58-0EB2-614E-9C48-B0D469072A40}" srcOrd="0" destOrd="0" presId="urn:microsoft.com/office/officeart/2005/8/layout/hierarchy2"/>
    <dgm:cxn modelId="{984B87BD-A9DD-5444-B91F-C865B694A02A}" type="presParOf" srcId="{176D4DAF-A2B5-6C4B-8533-E72D0609EED5}" destId="{48A33DA0-F0F7-EB4D-89FB-023F915AEDDA}" srcOrd="3" destOrd="0" presId="urn:microsoft.com/office/officeart/2005/8/layout/hierarchy2"/>
    <dgm:cxn modelId="{A59869FA-1166-4140-AB15-9FE7654C8C99}" type="presParOf" srcId="{48A33DA0-F0F7-EB4D-89FB-023F915AEDDA}" destId="{CE76C4E5-AB9F-8944-9A21-A551E6AD1D0D}" srcOrd="0" destOrd="0" presId="urn:microsoft.com/office/officeart/2005/8/layout/hierarchy2"/>
    <dgm:cxn modelId="{D5F48DE6-09FC-5F4A-A9FE-807F47DE2C4F}" type="presParOf" srcId="{48A33DA0-F0F7-EB4D-89FB-023F915AEDDA}" destId="{7452E48A-5E1C-4F47-AEB8-18C0C5F0D2BE}" srcOrd="1" destOrd="0" presId="urn:microsoft.com/office/officeart/2005/8/layout/hierarchy2"/>
    <dgm:cxn modelId="{FE4018F2-F363-AE4F-AC51-F12D788E65F9}" type="presParOf" srcId="{176D4DAF-A2B5-6C4B-8533-E72D0609EED5}" destId="{3B3C9296-AA67-3A4F-BAF4-14E4B77923A9}" srcOrd="4" destOrd="0" presId="urn:microsoft.com/office/officeart/2005/8/layout/hierarchy2"/>
    <dgm:cxn modelId="{9FD3E578-40DF-7143-9CCB-EE7A1C99B0EA}" type="presParOf" srcId="{3B3C9296-AA67-3A4F-BAF4-14E4B77923A9}" destId="{5213D020-3B88-0840-AD69-E7B1EECE0016}" srcOrd="0" destOrd="0" presId="urn:microsoft.com/office/officeart/2005/8/layout/hierarchy2"/>
    <dgm:cxn modelId="{F64B88D3-8F77-C844-8D5D-4258222237F1}" type="presParOf" srcId="{176D4DAF-A2B5-6C4B-8533-E72D0609EED5}" destId="{6257C4B8-6136-7E4B-9818-C8083AA0EE86}" srcOrd="5" destOrd="0" presId="urn:microsoft.com/office/officeart/2005/8/layout/hierarchy2"/>
    <dgm:cxn modelId="{FB793DAF-D719-AC41-9FDB-2AC6A6FE4BDC}" type="presParOf" srcId="{6257C4B8-6136-7E4B-9818-C8083AA0EE86}" destId="{E1D05D48-916D-7747-BC90-CC5E3BB9A031}" srcOrd="0" destOrd="0" presId="urn:microsoft.com/office/officeart/2005/8/layout/hierarchy2"/>
    <dgm:cxn modelId="{4AD75DE4-9F78-CD4B-A34C-D526D160D5DC}" type="presParOf" srcId="{6257C4B8-6136-7E4B-9818-C8083AA0EE86}" destId="{027CFAFB-B1B0-744D-A279-7585A32BEFF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E7203-8ADF-E44F-9B5E-B8DF6CB77000}">
      <dsp:nvSpPr>
        <dsp:cNvPr id="0" name=""/>
        <dsp:cNvSpPr/>
      </dsp:nvSpPr>
      <dsp:spPr>
        <a:xfrm>
          <a:off x="8379" y="800000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Oral Cavity</a:t>
          </a:r>
        </a:p>
      </dsp:txBody>
      <dsp:txXfrm>
        <a:off x="35371" y="826992"/>
        <a:ext cx="1789177" cy="867596"/>
      </dsp:txXfrm>
    </dsp:sp>
    <dsp:sp modelId="{C48E1FCA-A44E-AD4A-B909-42519E5ABD87}">
      <dsp:nvSpPr>
        <dsp:cNvPr id="0" name=""/>
        <dsp:cNvSpPr/>
      </dsp:nvSpPr>
      <dsp:spPr>
        <a:xfrm>
          <a:off x="1851540" y="1237631"/>
          <a:ext cx="737264" cy="46318"/>
        </a:xfrm>
        <a:custGeom>
          <a:avLst/>
          <a:gdLst/>
          <a:ahLst/>
          <a:cxnLst/>
          <a:rect l="0" t="0" r="0" b="0"/>
          <a:pathLst>
            <a:path>
              <a:moveTo>
                <a:pt x="0" y="23159"/>
              </a:moveTo>
              <a:lnTo>
                <a:pt x="737264" y="2315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01741" y="1242359"/>
        <a:ext cx="36863" cy="36863"/>
      </dsp:txXfrm>
    </dsp:sp>
    <dsp:sp modelId="{EEEF8C9F-96E3-884E-8210-56EADB137E3D}">
      <dsp:nvSpPr>
        <dsp:cNvPr id="0" name=""/>
        <dsp:cNvSpPr/>
      </dsp:nvSpPr>
      <dsp:spPr>
        <a:xfrm>
          <a:off x="2588805" y="800000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Rostral Nucleus of the Solitary Tract</a:t>
          </a:r>
        </a:p>
      </dsp:txBody>
      <dsp:txXfrm>
        <a:off x="2615797" y="826992"/>
        <a:ext cx="1789177" cy="867596"/>
      </dsp:txXfrm>
    </dsp:sp>
    <dsp:sp modelId="{B4CEC640-96A4-194C-9995-5B9332516381}">
      <dsp:nvSpPr>
        <dsp:cNvPr id="0" name=""/>
        <dsp:cNvSpPr/>
      </dsp:nvSpPr>
      <dsp:spPr>
        <a:xfrm rot="19457599">
          <a:off x="4346627" y="972677"/>
          <a:ext cx="907944" cy="46318"/>
        </a:xfrm>
        <a:custGeom>
          <a:avLst/>
          <a:gdLst/>
          <a:ahLst/>
          <a:cxnLst/>
          <a:rect l="0" t="0" r="0" b="0"/>
          <a:pathLst>
            <a:path>
              <a:moveTo>
                <a:pt x="0" y="23159"/>
              </a:moveTo>
              <a:lnTo>
                <a:pt x="907944" y="23159"/>
              </a:lnTo>
            </a:path>
          </a:pathLst>
        </a:custGeom>
        <a:noFill/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7901" y="973137"/>
        <a:ext cx="45397" cy="45397"/>
      </dsp:txXfrm>
    </dsp:sp>
    <dsp:sp modelId="{31CD0051-5FA9-0940-810D-EC55357312EA}">
      <dsp:nvSpPr>
        <dsp:cNvPr id="0" name=""/>
        <dsp:cNvSpPr/>
      </dsp:nvSpPr>
      <dsp:spPr>
        <a:xfrm>
          <a:off x="5169232" y="270091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Reticular Formation</a:t>
          </a:r>
        </a:p>
      </dsp:txBody>
      <dsp:txXfrm>
        <a:off x="5196224" y="297083"/>
        <a:ext cx="1789177" cy="867596"/>
      </dsp:txXfrm>
    </dsp:sp>
    <dsp:sp modelId="{BE566F00-D79E-AE4E-B367-5E5E932F5710}">
      <dsp:nvSpPr>
        <dsp:cNvPr id="0" name=""/>
        <dsp:cNvSpPr/>
      </dsp:nvSpPr>
      <dsp:spPr>
        <a:xfrm rot="2142401">
          <a:off x="4346627" y="1502586"/>
          <a:ext cx="907944" cy="46318"/>
        </a:xfrm>
        <a:custGeom>
          <a:avLst/>
          <a:gdLst/>
          <a:ahLst/>
          <a:cxnLst/>
          <a:rect l="0" t="0" r="0" b="0"/>
          <a:pathLst>
            <a:path>
              <a:moveTo>
                <a:pt x="0" y="23159"/>
              </a:moveTo>
              <a:lnTo>
                <a:pt x="907944" y="23159"/>
              </a:lnTo>
            </a:path>
          </a:pathLst>
        </a:custGeom>
        <a:noFill/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7901" y="1503046"/>
        <a:ext cx="45397" cy="45397"/>
      </dsp:txXfrm>
    </dsp:sp>
    <dsp:sp modelId="{5D5BBB42-E665-1D45-95CC-D503D28D06BC}">
      <dsp:nvSpPr>
        <dsp:cNvPr id="0" name=""/>
        <dsp:cNvSpPr/>
      </dsp:nvSpPr>
      <dsp:spPr>
        <a:xfrm>
          <a:off x="5169232" y="1329909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Parabrachial Nucleus</a:t>
          </a:r>
        </a:p>
      </dsp:txBody>
      <dsp:txXfrm>
        <a:off x="5196224" y="1356901"/>
        <a:ext cx="1789177" cy="867596"/>
      </dsp:txXfrm>
    </dsp:sp>
    <dsp:sp modelId="{D62E1031-E20E-5B4D-9C82-864FE163A4FF}">
      <dsp:nvSpPr>
        <dsp:cNvPr id="0" name=""/>
        <dsp:cNvSpPr/>
      </dsp:nvSpPr>
      <dsp:spPr>
        <a:xfrm rot="18289469">
          <a:off x="6735508" y="1237631"/>
          <a:ext cx="1291035" cy="46318"/>
        </a:xfrm>
        <a:custGeom>
          <a:avLst/>
          <a:gdLst/>
          <a:ahLst/>
          <a:cxnLst/>
          <a:rect l="0" t="0" r="0" b="0"/>
          <a:pathLst>
            <a:path>
              <a:moveTo>
                <a:pt x="0" y="23159"/>
              </a:moveTo>
              <a:lnTo>
                <a:pt x="1291035" y="23159"/>
              </a:lnTo>
            </a:path>
          </a:pathLst>
        </a:custGeom>
        <a:noFill/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8750" y="1228515"/>
        <a:ext cx="64551" cy="64551"/>
      </dsp:txXfrm>
    </dsp:sp>
    <dsp:sp modelId="{6DF7C7B0-16D1-D647-B737-CBE5D17222D9}">
      <dsp:nvSpPr>
        <dsp:cNvPr id="0" name=""/>
        <dsp:cNvSpPr/>
      </dsp:nvSpPr>
      <dsp:spPr>
        <a:xfrm>
          <a:off x="7749659" y="270091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Lateral Hypothalamus</a:t>
          </a:r>
        </a:p>
      </dsp:txBody>
      <dsp:txXfrm>
        <a:off x="7776651" y="297083"/>
        <a:ext cx="1789177" cy="867596"/>
      </dsp:txXfrm>
    </dsp:sp>
    <dsp:sp modelId="{71BE7473-7B15-5647-8357-52D986C984B3}">
      <dsp:nvSpPr>
        <dsp:cNvPr id="0" name=""/>
        <dsp:cNvSpPr/>
      </dsp:nvSpPr>
      <dsp:spPr>
        <a:xfrm>
          <a:off x="7012394" y="1767540"/>
          <a:ext cx="737264" cy="46318"/>
        </a:xfrm>
        <a:custGeom>
          <a:avLst/>
          <a:gdLst/>
          <a:ahLst/>
          <a:cxnLst/>
          <a:rect l="0" t="0" r="0" b="0"/>
          <a:pathLst>
            <a:path>
              <a:moveTo>
                <a:pt x="0" y="23159"/>
              </a:moveTo>
              <a:lnTo>
                <a:pt x="737264" y="23159"/>
              </a:lnTo>
            </a:path>
          </a:pathLst>
        </a:custGeom>
        <a:noFill/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62595" y="1772268"/>
        <a:ext cx="36863" cy="36863"/>
      </dsp:txXfrm>
    </dsp:sp>
    <dsp:sp modelId="{CE76C4E5-AB9F-8944-9A21-A551E6AD1D0D}">
      <dsp:nvSpPr>
        <dsp:cNvPr id="0" name=""/>
        <dsp:cNvSpPr/>
      </dsp:nvSpPr>
      <dsp:spPr>
        <a:xfrm>
          <a:off x="7749659" y="1329909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00"/>
              </a:solidFill>
            </a:rPr>
            <a:t>Amygdala</a:t>
          </a:r>
        </a:p>
      </dsp:txBody>
      <dsp:txXfrm>
        <a:off x="7776651" y="1356901"/>
        <a:ext cx="1789177" cy="867596"/>
      </dsp:txXfrm>
    </dsp:sp>
    <dsp:sp modelId="{3B3C9296-AA67-3A4F-BAF4-14E4B77923A9}">
      <dsp:nvSpPr>
        <dsp:cNvPr id="0" name=""/>
        <dsp:cNvSpPr/>
      </dsp:nvSpPr>
      <dsp:spPr>
        <a:xfrm rot="3310531">
          <a:off x="6735508" y="2297449"/>
          <a:ext cx="1291035" cy="46318"/>
        </a:xfrm>
        <a:custGeom>
          <a:avLst/>
          <a:gdLst/>
          <a:ahLst/>
          <a:cxnLst/>
          <a:rect l="0" t="0" r="0" b="0"/>
          <a:pathLst>
            <a:path>
              <a:moveTo>
                <a:pt x="0" y="23159"/>
              </a:moveTo>
              <a:lnTo>
                <a:pt x="1291035" y="23159"/>
              </a:lnTo>
            </a:path>
          </a:pathLst>
        </a:custGeom>
        <a:noFill/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8750" y="2288333"/>
        <a:ext cx="64551" cy="64551"/>
      </dsp:txXfrm>
    </dsp:sp>
    <dsp:sp modelId="{E1D05D48-916D-7747-BC90-CC5E3BB9A031}">
      <dsp:nvSpPr>
        <dsp:cNvPr id="0" name=""/>
        <dsp:cNvSpPr/>
      </dsp:nvSpPr>
      <dsp:spPr>
        <a:xfrm>
          <a:off x="7749659" y="2389727"/>
          <a:ext cx="1843161" cy="921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Gustatory Cortex</a:t>
          </a:r>
        </a:p>
      </dsp:txBody>
      <dsp:txXfrm>
        <a:off x="7776651" y="2416719"/>
        <a:ext cx="1789177" cy="867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B75F4-06A2-D140-BDA4-B623C0C546C4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FAA17-9D88-BA4F-A24D-356D06654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1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FAA17-9D88-BA4F-A24D-356D06654D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5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FAA17-9D88-BA4F-A24D-356D06654D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1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FAA17-9D88-BA4F-A24D-356D06654D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FAA17-9D88-BA4F-A24D-356D06654D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8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TP, LTP, MM, PL, LF</a:t>
            </a:r>
          </a:p>
          <a:p>
            <a:endParaRPr lang="en-US" dirty="0"/>
          </a:p>
          <a:p>
            <a:r>
              <a:rPr lang="en-US" dirty="0"/>
              <a:t>G, CR, FF, 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FAA17-9D88-BA4F-A24D-356D06654D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0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FAA17-9D88-BA4F-A24D-356D06654D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2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17130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65111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04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72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D74BF98-4764-4A45-9616-C20099D4DB6D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22FB159-F007-3343-AF77-D49467D3C6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233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tiff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CC30DECA-E52C-4D56-96B9-718590A2E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7A046A95-1E4D-4EAE-9146-822CF94F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94C9933-93E1-43FF-8BC2-8F0B7794D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3AA8CBD-7A2E-4084-A09F-484D1665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4E686A-59BD-6449-A936-AE647DAF5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669" y="1480930"/>
            <a:ext cx="8447964" cy="3254321"/>
          </a:xfrm>
        </p:spPr>
        <p:txBody>
          <a:bodyPr>
            <a:normAutofit/>
          </a:bodyPr>
          <a:lstStyle/>
          <a:p>
            <a:pPr algn="l"/>
            <a:r>
              <a:rPr lang="en-US" sz="4100" b="1" cap="none" dirty="0"/>
              <a:t>No differences in taste reactivity and neural responses in the amygdala in rats to 1.0 M NaCl following sodium deprivation</a:t>
            </a:r>
            <a:endParaRPr lang="en-US" sz="41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C519F-5757-624A-B3A7-1D641323C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668" y="4804850"/>
            <a:ext cx="5957248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Andrew MacNeil</a:t>
            </a:r>
          </a:p>
          <a:p>
            <a:pPr algn="l">
              <a:spcAft>
                <a:spcPts val="600"/>
              </a:spcAft>
            </a:pPr>
            <a:r>
              <a:rPr lang="en-US"/>
              <a:t>Dr. King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0782EA3-31E2-D041-9E2E-7BA20B8BF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0285" y="1089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F2FB-4BD6-B747-A919-819A549F0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Taste Reactivity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28B76D-EEF5-8E43-98B8-1AE35A065C29}"/>
              </a:ext>
            </a:extLst>
          </p:cNvPr>
          <p:cNvGrpSpPr>
            <a:grpSpLocks noChangeAspect="1"/>
          </p:cNvGrpSpPr>
          <p:nvPr/>
        </p:nvGrpSpPr>
        <p:grpSpPr>
          <a:xfrm>
            <a:off x="954110" y="1690688"/>
            <a:ext cx="10401396" cy="2520704"/>
            <a:chOff x="0" y="-1"/>
            <a:chExt cx="10186611" cy="24094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AC3C39-2B54-134D-96F5-5AB70CF92EEC}"/>
                </a:ext>
              </a:extLst>
            </p:cNvPr>
            <p:cNvGrpSpPr/>
            <p:nvPr/>
          </p:nvGrpSpPr>
          <p:grpSpPr>
            <a:xfrm>
              <a:off x="6895961" y="0"/>
              <a:ext cx="3290650" cy="2409423"/>
              <a:chOff x="6895961" y="0"/>
              <a:chExt cx="3290650" cy="240942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B78EF53-12C7-B340-926A-2FDAF710D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34" y="0"/>
                <a:ext cx="3285577" cy="2409423"/>
              </a:xfrm>
              <a:prstGeom prst="rect">
                <a:avLst/>
              </a:prstGeom>
            </p:spPr>
          </p:pic>
          <p:sp>
            <p:nvSpPr>
              <p:cNvPr id="17" name="TextBox 4">
                <a:extLst>
                  <a:ext uri="{FF2B5EF4-FFF2-40B4-BE49-F238E27FC236}">
                    <a16:creationId xmlns:a16="http://schemas.microsoft.com/office/drawing/2014/main" id="{F7DC2C68-1EB5-294A-BF26-277D3F8C7AE3}"/>
                  </a:ext>
                </a:extLst>
              </p:cNvPr>
              <p:cNvSpPr txBox="1"/>
              <p:nvPr/>
            </p:nvSpPr>
            <p:spPr>
              <a:xfrm>
                <a:off x="6895961" y="0"/>
                <a:ext cx="620684" cy="814296"/>
              </a:xfrm>
              <a:prstGeom prst="rect">
                <a:avLst/>
              </a:prstGeom>
              <a:noFill/>
            </p:spPr>
            <p:txBody>
              <a:bodyPr wrap="none" rIns="91440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41C24E-F1EA-6948-9C2E-08A166E663D4}"/>
                </a:ext>
              </a:extLst>
            </p:cNvPr>
            <p:cNvGrpSpPr/>
            <p:nvPr/>
          </p:nvGrpSpPr>
          <p:grpSpPr>
            <a:xfrm>
              <a:off x="3447981" y="-1"/>
              <a:ext cx="3285236" cy="2409424"/>
              <a:chOff x="3447981" y="-1"/>
              <a:chExt cx="3285236" cy="240942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7530B96-48F8-A84F-852F-468BCC1DD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518" y="-1"/>
                <a:ext cx="3282699" cy="2409424"/>
              </a:xfrm>
              <a:prstGeom prst="rect">
                <a:avLst/>
              </a:prstGeom>
            </p:spPr>
          </p:pic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3C922104-6720-4442-A5C5-81E4A6173E0E}"/>
                  </a:ext>
                </a:extLst>
              </p:cNvPr>
              <p:cNvSpPr txBox="1"/>
              <p:nvPr/>
            </p:nvSpPr>
            <p:spPr>
              <a:xfrm>
                <a:off x="3447981" y="1"/>
                <a:ext cx="637830" cy="814297"/>
              </a:xfrm>
              <a:prstGeom prst="rect">
                <a:avLst/>
              </a:prstGeom>
              <a:noFill/>
            </p:spPr>
            <p:txBody>
              <a:bodyPr wrap="none" rIns="91440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C5D276-0974-A14B-8594-CD5522CD309C}"/>
                </a:ext>
              </a:extLst>
            </p:cNvPr>
            <p:cNvGrpSpPr/>
            <p:nvPr/>
          </p:nvGrpSpPr>
          <p:grpSpPr>
            <a:xfrm>
              <a:off x="0" y="4552"/>
              <a:ext cx="3282696" cy="2404872"/>
              <a:chOff x="0" y="4552"/>
              <a:chExt cx="3282696" cy="240487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1328C58-9711-C646-803B-FFE7D07F8D3D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52"/>
                <a:ext cx="3282696" cy="2404872"/>
              </a:xfrm>
              <a:prstGeom prst="rect">
                <a:avLst/>
              </a:prstGeom>
            </p:spPr>
          </p:pic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1B21EE90-F06B-424E-8C1A-440DCBC1F669}"/>
                  </a:ext>
                </a:extLst>
              </p:cNvPr>
              <p:cNvSpPr txBox="1"/>
              <p:nvPr/>
            </p:nvSpPr>
            <p:spPr>
              <a:xfrm>
                <a:off x="0" y="4552"/>
                <a:ext cx="661835" cy="814296"/>
              </a:xfrm>
              <a:prstGeom prst="rect">
                <a:avLst/>
              </a:prstGeom>
              <a:noFill/>
            </p:spPr>
            <p:txBody>
              <a:bodyPr wrap="none" rIns="91440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53E8EFB-64BC-6740-85E6-6E1810BE712A}"/>
              </a:ext>
            </a:extLst>
          </p:cNvPr>
          <p:cNvSpPr txBox="1"/>
          <p:nvPr/>
        </p:nvSpPr>
        <p:spPr>
          <a:xfrm>
            <a:off x="883370" y="4316969"/>
            <a:ext cx="987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1. Examples of different taste reactivity behaviors during experimental testing with 1.0 M NaCl.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F42B43-6BA7-F546-9491-0EECF1E71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0141" y="1538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8E7E6-9D30-F144-9837-1C9D6947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14" y="203198"/>
            <a:ext cx="5169828" cy="21311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 Counts</a:t>
            </a:r>
          </a:p>
        </p:txBody>
      </p:sp>
      <p:pic>
        <p:nvPicPr>
          <p:cNvPr id="4" name="Content Placeholder 3" descr="A picture containing sitting, photo, building, glass&#10;&#10;Description automatically generated">
            <a:extLst>
              <a:ext uri="{FF2B5EF4-FFF2-40B4-BE49-F238E27FC236}">
                <a16:creationId xmlns:a16="http://schemas.microsoft.com/office/drawing/2014/main" id="{5C39AE58-96CA-0840-9BC3-6D81FE3B3F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r="1" b="1"/>
          <a:stretch/>
        </p:blipFill>
        <p:spPr>
          <a:xfrm>
            <a:off x="4715313" y="228599"/>
            <a:ext cx="5562785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1CCB9D-496E-FB47-B236-76FA9961A683}"/>
              </a:ext>
            </a:extLst>
          </p:cNvPr>
          <p:cNvSpPr/>
          <p:nvPr/>
        </p:nvSpPr>
        <p:spPr>
          <a:xfrm>
            <a:off x="880847" y="5706069"/>
            <a:ext cx="3834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Figure 2.  Nissl-stained and </a:t>
            </a:r>
            <a:r>
              <a:rPr lang="en-US" b="1" dirty="0" err="1">
                <a:latin typeface="+mj-lt"/>
                <a:ea typeface="+mj-ea"/>
                <a:cs typeface="+mj-cs"/>
              </a:rPr>
              <a:t>Fos</a:t>
            </a:r>
            <a:r>
              <a:rPr lang="en-US" b="1" dirty="0">
                <a:latin typeface="+mj-lt"/>
                <a:ea typeface="+mj-ea"/>
                <a:cs typeface="+mj-cs"/>
              </a:rPr>
              <a:t>-stained rat brain tissue used to count activated neurons in the amygdala.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9B9C5-CC01-E74B-A64B-560C296AF5BD}"/>
              </a:ext>
            </a:extLst>
          </p:cNvPr>
          <p:cNvSpPr txBox="1"/>
          <p:nvPr/>
        </p:nvSpPr>
        <p:spPr>
          <a:xfrm>
            <a:off x="6581103" y="6167734"/>
            <a:ext cx="11719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500 µm 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F5463D-1FF2-564E-A850-147FC806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7" y="33895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538A-3B28-B147-9818-329370F5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966AD-034F-2D47-87E4-313976CC1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Taste Reactivity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300FA4-8501-EF4F-B4F6-33EA1658FF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Ingestive</a:t>
            </a:r>
            <a:r>
              <a:rPr lang="en-US" dirty="0"/>
              <a:t> vs Aversive</a:t>
            </a:r>
          </a:p>
          <a:p>
            <a:r>
              <a:rPr lang="en-US" dirty="0"/>
              <a:t>Individual types of behaviors</a:t>
            </a:r>
          </a:p>
          <a:p>
            <a:r>
              <a:rPr lang="en-US" dirty="0"/>
              <a:t>Total overall behaviors</a:t>
            </a:r>
          </a:p>
          <a:p>
            <a:r>
              <a:rPr lang="en-US" dirty="0"/>
              <a:t>Behaviors during the first minute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900928-11DD-AC4A-8668-F949BA9FE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563900" cy="823912"/>
          </a:xfrm>
        </p:spPr>
        <p:txBody>
          <a:bodyPr/>
          <a:lstStyle/>
          <a:p>
            <a:r>
              <a:rPr lang="en-US" dirty="0" err="1"/>
              <a:t>Fos</a:t>
            </a:r>
            <a:r>
              <a:rPr lang="en-US" dirty="0"/>
              <a:t> Immunohistochemistry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1CF440-842B-5742-B403-01F0FA7E15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Total overall </a:t>
            </a:r>
            <a:r>
              <a:rPr lang="en-US" dirty="0" err="1"/>
              <a:t>Fos</a:t>
            </a:r>
            <a:r>
              <a:rPr lang="en-US" dirty="0"/>
              <a:t> stained neurons</a:t>
            </a:r>
          </a:p>
          <a:p>
            <a:r>
              <a:rPr lang="en-US" dirty="0"/>
              <a:t>Total neurons in </a:t>
            </a:r>
            <a:r>
              <a:rPr lang="en-US" dirty="0" err="1"/>
              <a:t>CeA</a:t>
            </a:r>
            <a:endParaRPr lang="en-US" dirty="0"/>
          </a:p>
          <a:p>
            <a:r>
              <a:rPr lang="en-US" dirty="0"/>
              <a:t>Total neurons in BLA</a:t>
            </a:r>
          </a:p>
          <a:p>
            <a:r>
              <a:rPr lang="en-US" dirty="0"/>
              <a:t>L and R sides of the brain</a:t>
            </a:r>
          </a:p>
          <a:p>
            <a:r>
              <a:rPr lang="en-US" dirty="0"/>
              <a:t>Caudal, middle, and rostral portions of the amygdala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098E-1642-0245-A36F-818CACF1F514}"/>
              </a:ext>
            </a:extLst>
          </p:cNvPr>
          <p:cNvSpPr txBox="1"/>
          <p:nvPr/>
        </p:nvSpPr>
        <p:spPr>
          <a:xfrm>
            <a:off x="1371600" y="1716651"/>
            <a:ext cx="729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Unpaired t-tests were used to analyze the following data:</a:t>
            </a:r>
          </a:p>
        </p:txBody>
      </p:sp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FDE0E0-DFA1-774C-9946-12201A28D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3420" y="2091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706E-FB36-964A-9889-C9EDB775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59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 – Taste Reactivity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465CCC-16AC-FB4A-AB1B-81ABF6CF40E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441974"/>
              </p:ext>
            </p:extLst>
          </p:nvPr>
        </p:nvGraphicFramePr>
        <p:xfrm>
          <a:off x="1855631" y="1215182"/>
          <a:ext cx="7913268" cy="47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B0936C-3092-BE44-821D-28B727FE8DEC}"/>
              </a:ext>
            </a:extLst>
          </p:cNvPr>
          <p:cNvSpPr txBox="1"/>
          <p:nvPr/>
        </p:nvSpPr>
        <p:spPr>
          <a:xfrm>
            <a:off x="1855631" y="5970062"/>
            <a:ext cx="791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 Mean number of </a:t>
            </a:r>
            <a:r>
              <a:rPr lang="en-US" b="1" dirty="0" err="1"/>
              <a:t>ingestive</a:t>
            </a:r>
            <a:r>
              <a:rPr lang="en-US" b="1" dirty="0"/>
              <a:t> and aversive taste reactivity behaviors in sodium-deprived and control group rats (p &gt; 0.05).</a:t>
            </a:r>
            <a:endParaRPr lang="en-US" dirty="0"/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3DD2FA0-EE69-2740-B4D9-0651487C6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862" y="2315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E137-4AE7-BE4D-9130-AF9A7A5B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78"/>
            <a:ext cx="10515600" cy="1325563"/>
          </a:xfrm>
        </p:spPr>
        <p:txBody>
          <a:bodyPr/>
          <a:lstStyle/>
          <a:p>
            <a:r>
              <a:rPr lang="en-US" dirty="0"/>
              <a:t>Results – Neural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C409F-C5BF-5449-8A2B-0C6198E3FFB5}"/>
              </a:ext>
            </a:extLst>
          </p:cNvPr>
          <p:cNvSpPr txBox="1"/>
          <p:nvPr/>
        </p:nvSpPr>
        <p:spPr>
          <a:xfrm>
            <a:off x="1829870" y="5969049"/>
            <a:ext cx="790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 Mean number of </a:t>
            </a:r>
            <a:r>
              <a:rPr lang="en-US" b="1" dirty="0" err="1"/>
              <a:t>Fos</a:t>
            </a:r>
            <a:r>
              <a:rPr lang="en-US" b="1" dirty="0"/>
              <a:t> neurons in subsections of the amygdala in sodium-deprived and control group rats. </a:t>
            </a:r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6BA732-F761-AE49-85EB-53E687165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4114" y="58821"/>
            <a:ext cx="812800" cy="812800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0F4836D-87E0-FD4C-BFA6-398C39C076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231735"/>
              </p:ext>
            </p:extLst>
          </p:nvPr>
        </p:nvGraphicFramePr>
        <p:xfrm>
          <a:off x="1371600" y="1335314"/>
          <a:ext cx="9601200" cy="4532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352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5746-915F-9440-85D9-A0350F32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2EF0-6497-3347-A0EC-0DE9B320A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Hypothesis unsupported:</a:t>
            </a:r>
          </a:p>
          <a:p>
            <a:pPr lvl="1"/>
            <a:r>
              <a:rPr lang="en-US" sz="2400" dirty="0"/>
              <a:t>No difference in taste reactivity behaviors between sodium-deprived and control rats</a:t>
            </a:r>
          </a:p>
          <a:p>
            <a:pPr lvl="1"/>
            <a:r>
              <a:rPr lang="en-US" sz="2400" dirty="0"/>
              <a:t>No difference in neuron counts in the amygdala between sodium-deprived and control rats</a:t>
            </a:r>
          </a:p>
          <a:p>
            <a:pPr lvl="1"/>
            <a:endParaRPr lang="en-US" sz="24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677AA34-37EC-F045-9A10-5B1DF3FDF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9029" y="108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88A9B-7931-E546-B9CA-A8E2EA73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2AC5-E346-3D4E-A013-1105BA720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Taste reactivity results largely unanticipated</a:t>
            </a:r>
          </a:p>
          <a:p>
            <a:pPr lvl="1"/>
            <a:r>
              <a:rPr lang="en-US" sz="2400" dirty="0"/>
              <a:t>Lundy (2008) suggests increase in consumption of sodium after deprivation</a:t>
            </a:r>
          </a:p>
          <a:p>
            <a:pPr lvl="1"/>
            <a:r>
              <a:rPr lang="en-US" sz="2400" dirty="0"/>
              <a:t>Guerra (2019) reports data supporting the hedonic value hypothesis</a:t>
            </a:r>
          </a:p>
          <a:p>
            <a:r>
              <a:rPr lang="en-US" sz="2400" dirty="0"/>
              <a:t>Possible Explanations</a:t>
            </a:r>
          </a:p>
          <a:p>
            <a:pPr lvl="1"/>
            <a:r>
              <a:rPr lang="en-US" sz="2400" dirty="0"/>
              <a:t>Hyperactivity in some rats</a:t>
            </a:r>
          </a:p>
          <a:p>
            <a:pPr lvl="1"/>
            <a:r>
              <a:rPr lang="en-US" sz="2400" dirty="0"/>
              <a:t>Examining the wrong region of the brain</a:t>
            </a:r>
          </a:p>
          <a:p>
            <a:pPr lvl="1"/>
            <a:r>
              <a:rPr lang="en-US" sz="2400" dirty="0"/>
              <a:t>Novel 1.0 M NaCl elicited fear response (Douglass et al., 2017)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91616AB-E97E-D84F-882E-78411D3A8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22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8787-B5B2-C34F-B362-41E99A07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99C9-3259-904C-84A3-DBCE4E673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Expand sample size</a:t>
            </a:r>
          </a:p>
          <a:p>
            <a:r>
              <a:rPr lang="en-US" sz="2400" dirty="0"/>
              <a:t>Focus on reticular formation </a:t>
            </a:r>
          </a:p>
          <a:p>
            <a:r>
              <a:rPr lang="en-US" sz="2400" dirty="0"/>
              <a:t>Increase concentration beyond 1.0 M NaCl</a:t>
            </a:r>
          </a:p>
          <a:p>
            <a:r>
              <a:rPr lang="en-US" sz="2400" dirty="0"/>
              <a:t>Further studies needed to clarify amygdala’s role in taste perception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8B36C3-18C6-6240-AD6D-C777319D9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B838-E777-5849-922D-FC8F0A4C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9CD9D-A65B-1344-82D3-B97D2027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Thank you:</a:t>
            </a:r>
          </a:p>
          <a:p>
            <a:pPr lvl="1"/>
            <a:r>
              <a:rPr lang="en-US" sz="2400" dirty="0"/>
              <a:t>Dr. King</a:t>
            </a:r>
          </a:p>
          <a:p>
            <a:pPr lvl="1"/>
            <a:r>
              <a:rPr lang="en-US" sz="2400" dirty="0"/>
              <a:t>Stetson Biology Department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C2A0431-76A4-5C41-8AE0-F822B7BB4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F5A9-7B3D-9548-8062-BF12CA76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98D9-9DC8-5B43-ADE0-3272ABE78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51429"/>
            <a:ext cx="9601200" cy="51961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Contreras R.J. and Frank M. 1979. Sodium deprivation alters neural responses to gustatory stimuli. </a:t>
            </a:r>
            <a:r>
              <a:rPr lang="en-US" i="1" dirty="0"/>
              <a:t>The Journal of General Physiology </a:t>
            </a:r>
            <a:r>
              <a:rPr lang="en-US" dirty="0"/>
              <a:t>73(5): 569-594. </a:t>
            </a:r>
          </a:p>
          <a:p>
            <a:r>
              <a:rPr lang="en-US" dirty="0"/>
              <a:t>Curtis K.S., Krause E.G., Contreras R.J. 2001. Altered NaCl taste responses precede increased NaCl ingestion during Na</a:t>
            </a:r>
            <a:r>
              <a:rPr lang="en-US" baseline="30000" dirty="0"/>
              <a:t>+</a:t>
            </a:r>
            <a:r>
              <a:rPr lang="en-US" dirty="0"/>
              <a:t> deprivation.</a:t>
            </a:r>
            <a:r>
              <a:rPr lang="en-US" i="1" dirty="0"/>
              <a:t> Physiology &amp; Behavior </a:t>
            </a:r>
            <a:r>
              <a:rPr lang="en-US" dirty="0"/>
              <a:t>72(5): 743-749.</a:t>
            </a:r>
          </a:p>
          <a:p>
            <a:r>
              <a:rPr lang="en-US" dirty="0"/>
              <a:t>Douglass A.M., </a:t>
            </a:r>
            <a:r>
              <a:rPr lang="en-US" dirty="0" err="1"/>
              <a:t>Kucukdereli</a:t>
            </a:r>
            <a:r>
              <a:rPr lang="en-US" dirty="0"/>
              <a:t> H., </a:t>
            </a:r>
            <a:r>
              <a:rPr lang="en-US" dirty="0" err="1"/>
              <a:t>Ponserre</a:t>
            </a:r>
            <a:r>
              <a:rPr lang="en-US" dirty="0"/>
              <a:t> M., Markovic M., </a:t>
            </a:r>
            <a:r>
              <a:rPr lang="en-US" dirty="0" err="1"/>
              <a:t>Gründemann</a:t>
            </a:r>
            <a:r>
              <a:rPr lang="en-US" dirty="0"/>
              <a:t> J., Strobel C., Alcala Morales P.L., </a:t>
            </a:r>
            <a:r>
              <a:rPr lang="en-US" dirty="0" err="1"/>
              <a:t>Conzelmann</a:t>
            </a:r>
            <a:r>
              <a:rPr lang="en-US" dirty="0"/>
              <a:t> K., </a:t>
            </a:r>
            <a:r>
              <a:rPr lang="en-US" dirty="0" err="1"/>
              <a:t>Lüthi</a:t>
            </a:r>
            <a:r>
              <a:rPr lang="en-US" dirty="0"/>
              <a:t> A., Klein R. 2017. Central amygdala circuits modulate food consumption through a positive-valence mechanism. </a:t>
            </a:r>
            <a:r>
              <a:rPr lang="en-US" i="1" dirty="0"/>
              <a:t>Nature Neuroscience</a:t>
            </a:r>
            <a:r>
              <a:rPr lang="en-US" dirty="0"/>
              <a:t> 20(10): 1384-94.</a:t>
            </a:r>
          </a:p>
          <a:p>
            <a:r>
              <a:rPr lang="en-US" dirty="0"/>
              <a:t>Grill H.J. and Norgren R. 1978. The taste reactivity test. I. mimetic responses to gustatory stimuli in neurologically normal rats. </a:t>
            </a:r>
            <a:r>
              <a:rPr lang="en-US" i="1" dirty="0"/>
              <a:t>Brain Research</a:t>
            </a:r>
            <a:r>
              <a:rPr lang="en-US" dirty="0"/>
              <a:t> 143(2): 263-279. </a:t>
            </a:r>
          </a:p>
          <a:p>
            <a:r>
              <a:rPr lang="en-US" dirty="0"/>
              <a:t>Guerra. 2019.  Sodium deprivation in Wistar rats leads to predominantly </a:t>
            </a:r>
            <a:r>
              <a:rPr lang="en-US" dirty="0" err="1"/>
              <a:t>ingestive</a:t>
            </a:r>
            <a:r>
              <a:rPr lang="en-US" dirty="0"/>
              <a:t> taste reactivity behaviors elicited by intra-oral infusion of 1.0M NaCl.  </a:t>
            </a:r>
            <a:r>
              <a:rPr lang="en-US" i="1" dirty="0"/>
              <a:t>Stetson Showcase</a:t>
            </a:r>
            <a:r>
              <a:rPr lang="en-US" dirty="0"/>
              <a:t>.</a:t>
            </a:r>
          </a:p>
          <a:p>
            <a:r>
              <a:rPr lang="en-US" dirty="0"/>
              <a:t>Lin J.Y., Roman C., Arthurs J., Reilly S. 2012. Taste neophobia and c-</a:t>
            </a:r>
            <a:r>
              <a:rPr lang="en-US" dirty="0" err="1"/>
              <a:t>fos</a:t>
            </a:r>
            <a:r>
              <a:rPr lang="en-US" dirty="0"/>
              <a:t> expression in the rat. </a:t>
            </a:r>
            <a:r>
              <a:rPr lang="en-US" i="1" dirty="0"/>
              <a:t>Brain Research </a:t>
            </a:r>
            <a:r>
              <a:rPr lang="en-US" dirty="0"/>
              <a:t>1448: 82-88. </a:t>
            </a:r>
          </a:p>
          <a:p>
            <a:r>
              <a:rPr lang="en-US" dirty="0"/>
              <a:t>Lundy, R.F. 2008. Gustatory hedonic value: Potential function for forebrain control of brainstem taste processing. </a:t>
            </a:r>
            <a:r>
              <a:rPr lang="en-US" i="1" dirty="0"/>
              <a:t>Neuroscience and Biobehavioral Reviews</a:t>
            </a:r>
            <a:r>
              <a:rPr lang="en-US" dirty="0"/>
              <a:t> 32(8): 1601-1606. </a:t>
            </a:r>
          </a:p>
          <a:p>
            <a:r>
              <a:rPr lang="en-US" dirty="0" err="1"/>
              <a:t>Pastuskovas</a:t>
            </a:r>
            <a:r>
              <a:rPr lang="en-US" dirty="0"/>
              <a:t> C.V., Cassell D.M., Johnson A.K., </a:t>
            </a:r>
            <a:r>
              <a:rPr lang="en-US" dirty="0" err="1"/>
              <a:t>Thunhorst</a:t>
            </a:r>
            <a:r>
              <a:rPr lang="en-US" dirty="0"/>
              <a:t> R.L. 2003. Increased cellular activity in rat insular cortex after water and salt ingestion induced by fluid depletion.</a:t>
            </a:r>
            <a:r>
              <a:rPr lang="en-US" i="1" dirty="0"/>
              <a:t> American Journal of Physiology - Regulatory, Integrative and Comparative Physiology </a:t>
            </a:r>
            <a:r>
              <a:rPr lang="en-US" dirty="0"/>
              <a:t>284(4): 1119-1125.</a:t>
            </a:r>
          </a:p>
          <a:p>
            <a:r>
              <a:rPr lang="en-US" dirty="0"/>
              <a:t>St John, S.J. 2017. The perceptual characteristics of sodium chloride to sodium-depleted rats.</a:t>
            </a:r>
            <a:r>
              <a:rPr lang="en-US" i="1" dirty="0"/>
              <a:t> Chemical Senses </a:t>
            </a:r>
            <a:r>
              <a:rPr lang="en-US" dirty="0"/>
              <a:t>42(2): 93-103.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D347B-21D8-3840-8C41-CFFD46BC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Importance of Sodium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FD85-1330-034C-8C22-17E638ECD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2949" y="2330844"/>
            <a:ext cx="5072437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Sodium is an essential ion in the body</a:t>
            </a:r>
          </a:p>
          <a:p>
            <a:r>
              <a:rPr lang="en-US" dirty="0"/>
              <a:t>Must be closely regulated for homeostasis – Renin-Angiotensin Aldosterone system</a:t>
            </a:r>
          </a:p>
          <a:p>
            <a:r>
              <a:rPr lang="en-US" dirty="0"/>
              <a:t>Sodium deprivation studies provide insight to the functioning of the gustatory system</a:t>
            </a:r>
          </a:p>
          <a:p>
            <a:pPr lvl="1"/>
            <a:r>
              <a:rPr lang="en-US" dirty="0"/>
              <a:t>Decreased responsiveness to salt following deprivation (Contreras and Frank, 1979)</a:t>
            </a:r>
          </a:p>
          <a:p>
            <a:pPr marL="384048" lvl="1"/>
            <a:endParaRPr lang="en-US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C896AA1-A56B-B54A-B260-5B9BD26491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11641" y="2640965"/>
            <a:ext cx="5105445" cy="2961158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DAD77EA-135B-4B49-8F51-6F9C81282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105" y="443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E699-0900-6649-B668-B8E636E5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en-US" dirty="0"/>
              <a:t>Sodium Deprivation Studies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76D01-07F7-9B4D-8424-5628FF1D1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Various hypotheses proposed to explain changes in rats’ consumption patterns following deprivation</a:t>
            </a:r>
          </a:p>
          <a:p>
            <a:pPr lvl="1"/>
            <a:r>
              <a:rPr lang="en-US" sz="2400" dirty="0"/>
              <a:t>Taste neophobia (Lin et al., 2012) – unlikely</a:t>
            </a:r>
          </a:p>
          <a:p>
            <a:pPr lvl="1"/>
            <a:r>
              <a:rPr lang="en-US" sz="2400" dirty="0"/>
              <a:t>Perceptual taste change (St. John, 2017) – unlikely</a:t>
            </a:r>
          </a:p>
          <a:p>
            <a:pPr lvl="1"/>
            <a:r>
              <a:rPr lang="en-US" sz="2400" b="1" dirty="0"/>
              <a:t>Sodium appetite (Lundy, 2008)</a:t>
            </a:r>
          </a:p>
          <a:p>
            <a:pPr lvl="1"/>
            <a:r>
              <a:rPr lang="en-US" sz="2400" b="1" dirty="0"/>
              <a:t>Hedonic value (Lundy, 2008)</a:t>
            </a:r>
          </a:p>
          <a:p>
            <a:pPr lvl="1"/>
            <a:endParaRPr lang="en-US" sz="2400" dirty="0"/>
          </a:p>
        </p:txBody>
      </p:sp>
      <p:pic>
        <p:nvPicPr>
          <p:cNvPr id="5" name="Graphic 4" descr="Rat">
            <a:extLst>
              <a:ext uri="{FF2B5EF4-FFF2-40B4-BE49-F238E27FC236}">
                <a16:creationId xmlns:a16="http://schemas.microsoft.com/office/drawing/2014/main" id="{E01823F9-316F-9E48-BD28-3B1F736AF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3054" y="2350235"/>
            <a:ext cx="3542618" cy="3542618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718D7F1-D9D4-D64D-9F34-8B36BA299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1153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13E8-4F34-A94A-8191-E58CE828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Chemoreception Pathway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1ABA66-1CED-4242-A3D2-965E75F4B4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127326"/>
              </p:ext>
            </p:extLst>
          </p:nvPr>
        </p:nvGraphicFramePr>
        <p:xfrm>
          <a:off x="1371600" y="2049517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3EF461-BAB8-1C4A-A406-C1EF94693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5945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204626-2220-4678-A939-FD94EA7B5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ACD9A-7CD8-CB4A-85D3-B9A057E3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958837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Amygdala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3CA7-553E-0644-A42C-BED1CAC33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958837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Responsible for emotional and behavioral responses</a:t>
            </a:r>
          </a:p>
          <a:p>
            <a:r>
              <a:rPr lang="en-US" dirty="0"/>
              <a:t>13 </a:t>
            </a:r>
            <a:r>
              <a:rPr lang="en-US" dirty="0" err="1"/>
              <a:t>subnuclei</a:t>
            </a:r>
            <a:r>
              <a:rPr lang="en-US" dirty="0"/>
              <a:t> divided into functional groups</a:t>
            </a:r>
          </a:p>
          <a:p>
            <a:pPr lvl="1"/>
            <a:r>
              <a:rPr lang="en-US" dirty="0"/>
              <a:t>Central Amygdala (</a:t>
            </a:r>
            <a:r>
              <a:rPr lang="en-US" dirty="0" err="1"/>
              <a:t>CeA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Basolateral Amygdala (BLA)</a:t>
            </a:r>
          </a:p>
          <a:p>
            <a:r>
              <a:rPr lang="en-US" dirty="0"/>
              <a:t>Has been linked to sodium appetite (Tandon et al., 2012)</a:t>
            </a:r>
          </a:p>
          <a:p>
            <a:pPr lvl="1"/>
            <a:r>
              <a:rPr lang="en-US" dirty="0"/>
              <a:t>Increased neural activity in rostral areas of brain from salt consumption after deprivation (</a:t>
            </a:r>
            <a:r>
              <a:rPr lang="en-US" dirty="0" err="1"/>
              <a:t>Patuskovas</a:t>
            </a:r>
            <a:r>
              <a:rPr lang="en-US" dirty="0"/>
              <a:t> et al., 2003)</a:t>
            </a:r>
          </a:p>
          <a:p>
            <a:pPr marL="384048" lvl="1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97D8A6-1C5A-42B6-AE78-F3D0F9BDF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Content Placeholder 12" descr="A close up of an animal&#10;&#10;Description automatically generated">
            <a:extLst>
              <a:ext uri="{FF2B5EF4-FFF2-40B4-BE49-F238E27FC236}">
                <a16:creationId xmlns:a16="http://schemas.microsoft.com/office/drawing/2014/main" id="{DD5E5DAA-9844-6B40-AEC3-5E166DD982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8" b="95993" l="9827" r="89957">
                        <a14:foregroundMark x1="20199" y1="22790" x2="8588" y2="39407"/>
                        <a14:foregroundMark x1="7393" y1="44012" x2="10583" y2="64107"/>
                        <a14:foregroundMark x1="10583" y1="64107" x2="19406" y2="81894"/>
                        <a14:foregroundMark x1="38243" y1="95758" x2="45680" y2="96745"/>
                        <a14:foregroundMark x1="45680" y1="96745" x2="57127" y2="89566"/>
                        <a14:foregroundMark x1="84521" y1="90990" x2="94168" y2="82972"/>
                        <a14:foregroundMark x1="94168" y1="82972" x2="96220" y2="48748"/>
                        <a14:foregroundMark x1="96220" y1="48748" x2="93413" y2="37479"/>
                        <a14:foregroundMark x1="93413" y1="37479" x2="95032" y2="15025"/>
                        <a14:foregroundMark x1="95032" y1="15025" x2="91775" y2="6412"/>
                        <a14:foregroundMark x1="87857" y1="4209" x2="61663" y2="4508"/>
                        <a14:foregroundMark x1="61663" y1="4508" x2="58693" y2="5294"/>
                        <a14:foregroundMark x1="29854" y1="14694" x2="24114" y2="18715"/>
                        <a14:foregroundMark x1="49676" y1="93740" x2="38546" y2="95486"/>
                        <a14:foregroundMark x1="31892" y1="92731" x2="20518" y2="81886"/>
                        <a14:backgroundMark x1="56371" y1="90985" x2="71058" y2="88898"/>
                        <a14:backgroundMark x1="71058" y1="88898" x2="83909" y2="92237"/>
                        <a14:backgroundMark x1="57127" y1="90651" x2="64255" y2="87312"/>
                        <a14:backgroundMark x1="56371" y1="90401" x2="68898" y2="84558"/>
                        <a14:backgroundMark x1="68898" y1="84558" x2="81210" y2="90401"/>
                        <a14:backgroundMark x1="61879" y1="89482" x2="62311" y2="88564"/>
                        <a14:backgroundMark x1="60691" y1="88898" x2="76026" y2="86728"/>
                        <a14:backgroundMark x1="76026" y1="86728" x2="60907" y2="88815"/>
                        <a14:backgroundMark x1="60907" y1="88815" x2="66199" y2="87062"/>
                        <a14:backgroundMark x1="28402" y1="93406" x2="24838" y2="91319"/>
                        <a14:backgroundMark x1="16523" y1="81553" x2="20086" y2="84558"/>
                        <a14:backgroundMark x1="16091" y1="79132" x2="25162" y2="88063"/>
                        <a14:backgroundMark x1="25162" y1="88063" x2="19330" y2="83973"/>
                        <a14:backgroundMark x1="22786" y1="88898" x2="34233" y2="96077"/>
                        <a14:backgroundMark x1="34233" y1="96077" x2="34665" y2="96160"/>
                        <a14:backgroundMark x1="5508" y1="36477" x2="1944" y2="46494"/>
                        <a14:backgroundMark x1="7019" y1="37980" x2="5832" y2="43823"/>
                        <a14:backgroundMark x1="23218" y1="18197" x2="17711" y2="22788"/>
                        <a14:backgroundMark x1="92981" y1="6010" x2="87473" y2="3589"/>
                        <a14:backgroundMark x1="29482" y1="93406" x2="37797" y2="96160"/>
                        <a14:backgroundMark x1="30346" y1="13940" x2="58531" y2="4341"/>
                        <a14:backgroundMark x1="58531" y1="4341" x2="59503" y2="4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2340" y="1292974"/>
            <a:ext cx="3299579" cy="42713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380D945-6AB3-1C4C-B4ED-E003D219E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1824" y="1982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8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3A1E-FE64-144C-BA21-75C78010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C8A1B-0339-AB49-9964-201619BB9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If rats are deprived of sodium:</a:t>
            </a:r>
          </a:p>
          <a:p>
            <a:pPr lvl="1"/>
            <a:r>
              <a:rPr lang="en-US" sz="2400" dirty="0"/>
              <a:t> Their behavioral response to 1.0 M NaCl infusion would be </a:t>
            </a:r>
            <a:r>
              <a:rPr lang="en-US" sz="2400" dirty="0" err="1"/>
              <a:t>ingestive</a:t>
            </a:r>
            <a:r>
              <a:rPr lang="en-US" sz="2400" dirty="0"/>
              <a:t> because the deprived rat is less sensitive to higher concentrations of sodium</a:t>
            </a:r>
            <a:r>
              <a:rPr lang="en-US" sz="2400" dirty="0">
                <a:effectLst/>
              </a:rPr>
              <a:t> </a:t>
            </a:r>
          </a:p>
          <a:p>
            <a:pPr lvl="1"/>
            <a:r>
              <a:rPr lang="en-US" sz="2400" dirty="0"/>
              <a:t>Neural stimulation of the amygdala would be greater in sodium-depleted rats because of the amygdala’s involvement in signaling for sodium ingestion</a:t>
            </a:r>
            <a:r>
              <a:rPr lang="en-US" sz="2400" dirty="0">
                <a:effectLst/>
              </a:rPr>
              <a:t> </a:t>
            </a:r>
          </a:p>
          <a:p>
            <a:endParaRPr lang="en-US" sz="2400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0FEE51F-75AF-4443-83A3-3DC73D64A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6987E-9935-7744-AE11-488AC7D6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Animals and Surgery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C24D-BA16-694B-967F-094CE8587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3562" y="2286000"/>
            <a:ext cx="5275638" cy="38862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8 male Wistar rats (N’s = 4)</a:t>
            </a:r>
          </a:p>
          <a:p>
            <a:pPr lvl="1"/>
            <a:r>
              <a:rPr lang="en-US" dirty="0"/>
              <a:t>Sodium-deprived (0.01% NaCl) vs. control (0.3% NaCl)</a:t>
            </a:r>
          </a:p>
          <a:p>
            <a:r>
              <a:rPr lang="en-US" dirty="0"/>
              <a:t>Surgical implantation of intra-oral cannulas</a:t>
            </a:r>
          </a:p>
          <a:p>
            <a:pPr lvl="1"/>
            <a:r>
              <a:rPr lang="en-US" dirty="0"/>
              <a:t>One week recovery period</a:t>
            </a:r>
          </a:p>
          <a:p>
            <a:pPr marL="384048" lvl="1"/>
            <a:endParaRPr lang="en-US" dirty="0"/>
          </a:p>
        </p:txBody>
      </p:sp>
      <p:pic>
        <p:nvPicPr>
          <p:cNvPr id="7" name="Content Placeholder 6" descr="A cat sitting in front of a mirror&#10;&#10;Description automatically generated">
            <a:extLst>
              <a:ext uri="{FF2B5EF4-FFF2-40B4-BE49-F238E27FC236}">
                <a16:creationId xmlns:a16="http://schemas.microsoft.com/office/drawing/2014/main" id="{F9D3FEE6-BB8D-CA48-850F-F3E3FDFBCDD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3999" r="13333" b="10001"/>
          <a:stretch>
            <a:fillRect/>
          </a:stretch>
        </p:blipFill>
        <p:spPr bwMode="auto">
          <a:xfrm>
            <a:off x="7325552" y="1367684"/>
            <a:ext cx="3052162" cy="21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1F817B-E5B6-B145-8E2A-03EA2A91C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7633" y="152347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DE538-03A9-C94B-9178-BD0FB76A66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32" b="14193"/>
          <a:stretch/>
        </p:blipFill>
        <p:spPr>
          <a:xfrm>
            <a:off x="7325552" y="3722461"/>
            <a:ext cx="3052162" cy="25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AE35-459C-4C4F-8A95-63B90C1F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en-US" dirty="0"/>
              <a:t>Taste Reactivity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20C07-B2CF-5048-B2A6-046A68B01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en-US" dirty="0"/>
              <a:t>Taste reactivity – most reliable test</a:t>
            </a:r>
          </a:p>
          <a:p>
            <a:pPr lvl="1"/>
            <a:r>
              <a:rPr lang="en-US" dirty="0"/>
              <a:t>Eliminates binary decision making and post-</a:t>
            </a:r>
            <a:r>
              <a:rPr lang="en-US" dirty="0" err="1"/>
              <a:t>ingestive</a:t>
            </a:r>
            <a:r>
              <a:rPr lang="en-US" dirty="0"/>
              <a:t> feedback (Curtis et al., 2001; Grill and Norgren, 1978)</a:t>
            </a:r>
          </a:p>
          <a:p>
            <a:pPr lvl="1"/>
            <a:r>
              <a:rPr lang="en-US" dirty="0" err="1"/>
              <a:t>Ingestive</a:t>
            </a:r>
            <a:r>
              <a:rPr lang="en-US" dirty="0"/>
              <a:t> vs. Aversive behaviors (Spector et al., 1988)</a:t>
            </a:r>
          </a:p>
          <a:p>
            <a:r>
              <a:rPr lang="en-US" dirty="0"/>
              <a:t>5 minute testing period with 1.0 M NaCl dispensed at 0.233 mL/min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4" descr="Picture 005">
            <a:extLst>
              <a:ext uri="{FF2B5EF4-FFF2-40B4-BE49-F238E27FC236}">
                <a16:creationId xmlns:a16="http://schemas.microsoft.com/office/drawing/2014/main" id="{D21C261D-8032-074F-89B6-8A9A7441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3507" y="1727147"/>
            <a:ext cx="5373579" cy="403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82A651-8348-2146-A7F8-51A92E1F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6298" y="165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1C47D4F4-0CFE-4B87-8C7E-3681081D3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2560E-BE43-2E45-B6B1-FDE4CBCD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470534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Immunohistochemistry and Histology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D77744-162B-5A41-AD98-9E02ED67E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0649" y="2286000"/>
            <a:ext cx="4743353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Rats sacrificed via sodium pentobarbital (80 mg/kg)</a:t>
            </a:r>
          </a:p>
          <a:p>
            <a:r>
              <a:rPr lang="en-US" sz="1900" dirty="0"/>
              <a:t>Vibratome used to make 75 µm thick coronal sections</a:t>
            </a:r>
          </a:p>
          <a:p>
            <a:r>
              <a:rPr lang="en-US" sz="1900" dirty="0"/>
              <a:t>Half of the sections treated with series of antibodies and KPBS rinses</a:t>
            </a:r>
          </a:p>
          <a:p>
            <a:pPr lvl="1"/>
            <a:r>
              <a:rPr lang="en-US" sz="1900" dirty="0"/>
              <a:t>c-</a:t>
            </a:r>
            <a:r>
              <a:rPr lang="en-US" sz="1900" dirty="0" err="1"/>
              <a:t>Fos</a:t>
            </a:r>
            <a:r>
              <a:rPr lang="en-US" sz="1900" dirty="0"/>
              <a:t> rabbit polyclonal IgG</a:t>
            </a:r>
          </a:p>
          <a:p>
            <a:pPr lvl="1"/>
            <a:r>
              <a:rPr lang="en-US" sz="1900" dirty="0"/>
              <a:t>Biotinylated</a:t>
            </a:r>
            <a:r>
              <a:rPr lang="en-US" sz="1700" dirty="0"/>
              <a:t> goat anti-rabbit IgG</a:t>
            </a:r>
          </a:p>
          <a:p>
            <a:r>
              <a:rPr lang="en-US" sz="1900" dirty="0"/>
              <a:t>Alternate sections were Nissl stained with 0.1% </a:t>
            </a:r>
            <a:r>
              <a:rPr lang="en-US" sz="1900" dirty="0" err="1"/>
              <a:t>thionin</a:t>
            </a:r>
            <a:endParaRPr lang="en-US" sz="1900" dirty="0"/>
          </a:p>
          <a:p>
            <a:pPr marL="384048" lvl="1"/>
            <a:endParaRPr lang="en-US" sz="1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4C20AF-3D43-5B42-A953-A3C30903F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2" t="15834" r="31943" b="32392"/>
          <a:stretch/>
        </p:blipFill>
        <p:spPr bwMode="auto">
          <a:xfrm>
            <a:off x="6817956" y="1073796"/>
            <a:ext cx="1761066" cy="174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photo, man, old, wearing&#10;&#10;Description automatically generated">
            <a:extLst>
              <a:ext uri="{FF2B5EF4-FFF2-40B4-BE49-F238E27FC236}">
                <a16:creationId xmlns:a16="http://schemas.microsoft.com/office/drawing/2014/main" id="{A1F7885C-7D94-304E-B1E6-55430064D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3" r="-2" b="25805"/>
          <a:stretch/>
        </p:blipFill>
        <p:spPr>
          <a:xfrm>
            <a:off x="6817956" y="4040071"/>
            <a:ext cx="4819307" cy="2474374"/>
          </a:xfrm>
          <a:prstGeom prst="rect">
            <a:avLst/>
          </a:prstGeom>
        </p:spPr>
      </p:pic>
      <p:pic>
        <p:nvPicPr>
          <p:cNvPr id="12" name="Picture 4" descr="DSC00530">
            <a:extLst>
              <a:ext uri="{FF2B5EF4-FFF2-40B4-BE49-F238E27FC236}">
                <a16:creationId xmlns:a16="http://schemas.microsoft.com/office/drawing/2014/main" id="{48CE691A-EDD3-0544-A6F0-86A12D30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6889" r="14667" b="6528"/>
          <a:stretch>
            <a:fillRect/>
          </a:stretch>
        </p:blipFill>
        <p:spPr bwMode="auto">
          <a:xfrm>
            <a:off x="10119471" y="769638"/>
            <a:ext cx="1517792" cy="20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2F0774EE-7B06-D14E-8D86-B533D09788B2}"/>
              </a:ext>
            </a:extLst>
          </p:cNvPr>
          <p:cNvSpPr/>
          <p:nvPr/>
        </p:nvSpPr>
        <p:spPr>
          <a:xfrm>
            <a:off x="8769697" y="1657979"/>
            <a:ext cx="1159099" cy="271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18526A93-3D37-4442-88EF-B8B5FA0E00DF}"/>
              </a:ext>
            </a:extLst>
          </p:cNvPr>
          <p:cNvSpPr/>
          <p:nvPr/>
        </p:nvSpPr>
        <p:spPr>
          <a:xfrm>
            <a:off x="10573555" y="2923504"/>
            <a:ext cx="274320" cy="1005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D049D60-150E-F149-A1A2-D42E3B890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737" y="58595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1024</Words>
  <Application>Microsoft Macintosh PowerPoint</Application>
  <PresentationFormat>Widescreen</PresentationFormat>
  <Paragraphs>122</Paragraphs>
  <Slides>19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Franklin Gothic Book</vt:lpstr>
      <vt:lpstr>Crop</vt:lpstr>
      <vt:lpstr>No differences in taste reactivity and neural responses in the amygdala in rats to 1.0 M NaCl following sodium deprivation</vt:lpstr>
      <vt:lpstr>Importance of Sodium</vt:lpstr>
      <vt:lpstr>Sodium Deprivation Studies</vt:lpstr>
      <vt:lpstr>Chemoreception Pathway</vt:lpstr>
      <vt:lpstr>Amygdala</vt:lpstr>
      <vt:lpstr>Hypothesis</vt:lpstr>
      <vt:lpstr>Animals and Surgery</vt:lpstr>
      <vt:lpstr>Taste Reactivity</vt:lpstr>
      <vt:lpstr>Immunohistochemistry and Histology</vt:lpstr>
      <vt:lpstr>Taste Reactivity</vt:lpstr>
      <vt:lpstr>Neuron Counts</vt:lpstr>
      <vt:lpstr>Data Analysis</vt:lpstr>
      <vt:lpstr>Results – Taste Reactivity</vt:lpstr>
      <vt:lpstr>Results – Neural Activity</vt:lpstr>
      <vt:lpstr>Discussion</vt:lpstr>
      <vt:lpstr>Discussion</vt:lpstr>
      <vt:lpstr>Future Experiments</vt:lpstr>
      <vt:lpstr>Acknowledgements</vt:lpstr>
      <vt:lpstr>Literature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differences in taste reactivity and neural responses in the amygdala in rats to 1.0 M NaCl following sodium deprivation</dc:title>
  <dc:creator>Andrew J Macneil</dc:creator>
  <cp:lastModifiedBy>Marcelino Arreguin</cp:lastModifiedBy>
  <cp:revision>34</cp:revision>
  <dcterms:created xsi:type="dcterms:W3CDTF">2020-04-06T00:49:46Z</dcterms:created>
  <dcterms:modified xsi:type="dcterms:W3CDTF">2020-04-24T15:56:58Z</dcterms:modified>
</cp:coreProperties>
</file>