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61" r:id="rId4"/>
    <p:sldId id="264" r:id="rId5"/>
    <p:sldId id="265" r:id="rId6"/>
    <p:sldId id="274" r:id="rId7"/>
    <p:sldId id="262" r:id="rId8"/>
    <p:sldId id="266" r:id="rId9"/>
    <p:sldId id="263" r:id="rId10"/>
    <p:sldId id="259" r:id="rId11"/>
    <p:sldId id="271" r:id="rId12"/>
    <p:sldId id="267" r:id="rId13"/>
    <p:sldId id="268" r:id="rId14"/>
    <p:sldId id="269" r:id="rId15"/>
    <p:sldId id="275" r:id="rId16"/>
    <p:sldId id="276" r:id="rId17"/>
    <p:sldId id="272" r:id="rId18"/>
    <p:sldId id="270" r:id="rId19"/>
    <p:sldId id="273"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07880E3-7749-4DFE-93B4-1F859736B77A}" type="datetimeFigureOut">
              <a:rPr lang="en-US" smtClean="0"/>
              <a:t>4/8/2020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D3A15-1DD3-445A-94ED-57E700150D60}" type="slidenum">
              <a:rPr lang="en-US" smtClean="0"/>
              <a:t>‹#›</a:t>
            </a:fld>
            <a:endParaRPr lang="en-US"/>
          </a:p>
        </p:txBody>
      </p:sp>
    </p:spTree>
    <p:extLst>
      <p:ext uri="{BB962C8B-B14F-4D97-AF65-F5344CB8AC3E}">
        <p14:creationId xmlns:p14="http://schemas.microsoft.com/office/powerpoint/2010/main" val="2295581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7880E3-7749-4DFE-93B4-1F859736B77A}" type="datetimeFigureOut">
              <a:rPr lang="en-US" smtClean="0"/>
              <a:t>4/8/2020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9D3A15-1DD3-445A-94ED-57E700150D60}" type="slidenum">
              <a:rPr lang="en-US" smtClean="0"/>
              <a:t>‹#›</a:t>
            </a:fld>
            <a:endParaRPr lang="en-US"/>
          </a:p>
        </p:txBody>
      </p:sp>
    </p:spTree>
    <p:extLst>
      <p:ext uri="{BB962C8B-B14F-4D97-AF65-F5344CB8AC3E}">
        <p14:creationId xmlns:p14="http://schemas.microsoft.com/office/powerpoint/2010/main" val="468935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07880E3-7749-4DFE-93B4-1F859736B77A}" type="datetimeFigureOut">
              <a:rPr lang="en-US" smtClean="0"/>
              <a:t>4/8/2020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D3A15-1DD3-445A-94ED-57E700150D60}" type="slidenum">
              <a:rPr lang="en-US" smtClean="0"/>
              <a:t>‹#›</a:t>
            </a:fld>
            <a:endParaRPr lang="en-US"/>
          </a:p>
        </p:txBody>
      </p:sp>
    </p:spTree>
    <p:extLst>
      <p:ext uri="{BB962C8B-B14F-4D97-AF65-F5344CB8AC3E}">
        <p14:creationId xmlns:p14="http://schemas.microsoft.com/office/powerpoint/2010/main" val="746451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07880E3-7749-4DFE-93B4-1F859736B77A}" type="datetimeFigureOut">
              <a:rPr lang="en-US" smtClean="0"/>
              <a:t>4/8/2020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D3A15-1DD3-445A-94ED-57E700150D60}"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259709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7880E3-7749-4DFE-93B4-1F859736B77A}" type="datetimeFigureOut">
              <a:rPr lang="en-US" smtClean="0"/>
              <a:t>4/8/2020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D3A15-1DD3-445A-94ED-57E700150D60}" type="slidenum">
              <a:rPr lang="en-US" smtClean="0"/>
              <a:t>‹#›</a:t>
            </a:fld>
            <a:endParaRPr lang="en-US"/>
          </a:p>
        </p:txBody>
      </p:sp>
    </p:spTree>
    <p:extLst>
      <p:ext uri="{BB962C8B-B14F-4D97-AF65-F5344CB8AC3E}">
        <p14:creationId xmlns:p14="http://schemas.microsoft.com/office/powerpoint/2010/main" val="2801918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07880E3-7749-4DFE-93B4-1F859736B77A}" type="datetimeFigureOut">
              <a:rPr lang="en-US" smtClean="0"/>
              <a:t>4/8/2020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D3A15-1DD3-445A-94ED-57E700150D60}" type="slidenum">
              <a:rPr lang="en-US" smtClean="0"/>
              <a:t>‹#›</a:t>
            </a:fld>
            <a:endParaRPr lang="en-US"/>
          </a:p>
        </p:txBody>
      </p:sp>
    </p:spTree>
    <p:extLst>
      <p:ext uri="{BB962C8B-B14F-4D97-AF65-F5344CB8AC3E}">
        <p14:creationId xmlns:p14="http://schemas.microsoft.com/office/powerpoint/2010/main" val="11467882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07880E3-7749-4DFE-93B4-1F859736B77A}" type="datetimeFigureOut">
              <a:rPr lang="en-US" smtClean="0"/>
              <a:t>4/8/2020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D3A15-1DD3-445A-94ED-57E700150D60}" type="slidenum">
              <a:rPr lang="en-US" smtClean="0"/>
              <a:t>‹#›</a:t>
            </a:fld>
            <a:endParaRPr lang="en-US"/>
          </a:p>
        </p:txBody>
      </p:sp>
    </p:spTree>
    <p:extLst>
      <p:ext uri="{BB962C8B-B14F-4D97-AF65-F5344CB8AC3E}">
        <p14:creationId xmlns:p14="http://schemas.microsoft.com/office/powerpoint/2010/main" val="1219363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7880E3-7749-4DFE-93B4-1F859736B77A}" type="datetimeFigureOut">
              <a:rPr lang="en-US" smtClean="0"/>
              <a:t>4/8/2020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D3A15-1DD3-445A-94ED-57E700150D60}" type="slidenum">
              <a:rPr lang="en-US" smtClean="0"/>
              <a:t>‹#›</a:t>
            </a:fld>
            <a:endParaRPr lang="en-US"/>
          </a:p>
        </p:txBody>
      </p:sp>
    </p:spTree>
    <p:extLst>
      <p:ext uri="{BB962C8B-B14F-4D97-AF65-F5344CB8AC3E}">
        <p14:creationId xmlns:p14="http://schemas.microsoft.com/office/powerpoint/2010/main" val="2663435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7880E3-7749-4DFE-93B4-1F859736B77A}" type="datetimeFigureOut">
              <a:rPr lang="en-US" smtClean="0"/>
              <a:t>4/8/2020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D3A15-1DD3-445A-94ED-57E700150D60}" type="slidenum">
              <a:rPr lang="en-US" smtClean="0"/>
              <a:t>‹#›</a:t>
            </a:fld>
            <a:endParaRPr lang="en-US"/>
          </a:p>
        </p:txBody>
      </p:sp>
    </p:spTree>
    <p:extLst>
      <p:ext uri="{BB962C8B-B14F-4D97-AF65-F5344CB8AC3E}">
        <p14:creationId xmlns:p14="http://schemas.microsoft.com/office/powerpoint/2010/main" val="1067012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B07880E3-7749-4DFE-93B4-1F859736B77A}" type="datetimeFigureOut">
              <a:rPr lang="en-US" smtClean="0"/>
              <a:t>4/8/2020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D3A15-1DD3-445A-94ED-57E700150D60}" type="slidenum">
              <a:rPr lang="en-US" smtClean="0"/>
              <a:t>‹#›</a:t>
            </a:fld>
            <a:endParaRPr lang="en-US"/>
          </a:p>
        </p:txBody>
      </p:sp>
    </p:spTree>
    <p:extLst>
      <p:ext uri="{BB962C8B-B14F-4D97-AF65-F5344CB8AC3E}">
        <p14:creationId xmlns:p14="http://schemas.microsoft.com/office/powerpoint/2010/main" val="3376903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7880E3-7749-4DFE-93B4-1F859736B77A}" type="datetimeFigureOut">
              <a:rPr lang="en-US" smtClean="0"/>
              <a:t>4/8/2020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D3A15-1DD3-445A-94ED-57E700150D60}" type="slidenum">
              <a:rPr lang="en-US" smtClean="0"/>
              <a:t>‹#›</a:t>
            </a:fld>
            <a:endParaRPr lang="en-US"/>
          </a:p>
        </p:txBody>
      </p:sp>
    </p:spTree>
    <p:extLst>
      <p:ext uri="{BB962C8B-B14F-4D97-AF65-F5344CB8AC3E}">
        <p14:creationId xmlns:p14="http://schemas.microsoft.com/office/powerpoint/2010/main" val="2994753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07880E3-7749-4DFE-93B4-1F859736B77A}" type="datetimeFigureOut">
              <a:rPr lang="en-US" smtClean="0"/>
              <a:t>4/8/2020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9D3A15-1DD3-445A-94ED-57E700150D60}" type="slidenum">
              <a:rPr lang="en-US" smtClean="0"/>
              <a:t>‹#›</a:t>
            </a:fld>
            <a:endParaRPr lang="en-US"/>
          </a:p>
        </p:txBody>
      </p:sp>
    </p:spTree>
    <p:extLst>
      <p:ext uri="{BB962C8B-B14F-4D97-AF65-F5344CB8AC3E}">
        <p14:creationId xmlns:p14="http://schemas.microsoft.com/office/powerpoint/2010/main" val="3889331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7880E3-7749-4DFE-93B4-1F859736B77A}" type="datetimeFigureOut">
              <a:rPr lang="en-US" smtClean="0"/>
              <a:t>4/8/2020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9D3A15-1DD3-445A-94ED-57E700150D60}" type="slidenum">
              <a:rPr lang="en-US" smtClean="0"/>
              <a:t>‹#›</a:t>
            </a:fld>
            <a:endParaRPr lang="en-US"/>
          </a:p>
        </p:txBody>
      </p:sp>
    </p:spTree>
    <p:extLst>
      <p:ext uri="{BB962C8B-B14F-4D97-AF65-F5344CB8AC3E}">
        <p14:creationId xmlns:p14="http://schemas.microsoft.com/office/powerpoint/2010/main" val="192958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B07880E3-7749-4DFE-93B4-1F859736B77A}" type="datetimeFigureOut">
              <a:rPr lang="en-US" smtClean="0"/>
              <a:t>4/8/2020</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509D3A15-1DD3-445A-94ED-57E700150D60}" type="slidenum">
              <a:rPr lang="en-US" smtClean="0"/>
              <a:t>‹#›</a:t>
            </a:fld>
            <a:endParaRPr lang="en-US"/>
          </a:p>
        </p:txBody>
      </p:sp>
    </p:spTree>
    <p:extLst>
      <p:ext uri="{BB962C8B-B14F-4D97-AF65-F5344CB8AC3E}">
        <p14:creationId xmlns:p14="http://schemas.microsoft.com/office/powerpoint/2010/main" val="3169787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07880E3-7749-4DFE-93B4-1F859736B77A}" type="datetimeFigureOut">
              <a:rPr lang="en-US" smtClean="0"/>
              <a:t>4/8/2020</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509D3A15-1DD3-445A-94ED-57E700150D60}" type="slidenum">
              <a:rPr lang="en-US" smtClean="0"/>
              <a:t>‹#›</a:t>
            </a:fld>
            <a:endParaRPr lang="en-US"/>
          </a:p>
        </p:txBody>
      </p:sp>
    </p:spTree>
    <p:extLst>
      <p:ext uri="{BB962C8B-B14F-4D97-AF65-F5344CB8AC3E}">
        <p14:creationId xmlns:p14="http://schemas.microsoft.com/office/powerpoint/2010/main" val="3904706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B07880E3-7749-4DFE-93B4-1F859736B77A}" type="datetimeFigureOut">
              <a:rPr lang="en-US" smtClean="0"/>
              <a:t>4/8/2020</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509D3A15-1DD3-445A-94ED-57E700150D60}" type="slidenum">
              <a:rPr lang="en-US" smtClean="0"/>
              <a:t>‹#›</a:t>
            </a:fld>
            <a:endParaRPr lang="en-US"/>
          </a:p>
        </p:txBody>
      </p:sp>
    </p:spTree>
    <p:extLst>
      <p:ext uri="{BB962C8B-B14F-4D97-AF65-F5344CB8AC3E}">
        <p14:creationId xmlns:p14="http://schemas.microsoft.com/office/powerpoint/2010/main" val="919156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7880E3-7749-4DFE-93B4-1F859736B77A}" type="datetimeFigureOut">
              <a:rPr lang="en-US" smtClean="0"/>
              <a:t>4/8/2020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9D3A15-1DD3-445A-94ED-57E700150D60}" type="slidenum">
              <a:rPr lang="en-US" smtClean="0"/>
              <a:t>‹#›</a:t>
            </a:fld>
            <a:endParaRPr lang="en-US"/>
          </a:p>
        </p:txBody>
      </p:sp>
    </p:spTree>
    <p:extLst>
      <p:ext uri="{BB962C8B-B14F-4D97-AF65-F5344CB8AC3E}">
        <p14:creationId xmlns:p14="http://schemas.microsoft.com/office/powerpoint/2010/main" val="2593677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07880E3-7749-4DFE-93B4-1F859736B77A}" type="datetimeFigureOut">
              <a:rPr lang="en-US" smtClean="0"/>
              <a:t>4/8/2020</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509D3A15-1DD3-445A-94ED-57E700150D60}" type="slidenum">
              <a:rPr lang="en-US" smtClean="0"/>
              <a:t>‹#›</a:t>
            </a:fld>
            <a:endParaRPr lang="en-US"/>
          </a:p>
        </p:txBody>
      </p:sp>
    </p:spTree>
    <p:extLst>
      <p:ext uri="{BB962C8B-B14F-4D97-AF65-F5344CB8AC3E}">
        <p14:creationId xmlns:p14="http://schemas.microsoft.com/office/powerpoint/2010/main" val="249758826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17.sv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ww.fondriest.com/environmental-measurements/parameters/water-quality/dissolved-oxygen/" TargetMode="External"/><Relationship Id="rId5" Type="http://schemas.openxmlformats.org/officeDocument/2006/relationships/image" Target="../media/image7.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sunstar.com.ph/article/166864" TargetMode="External"/><Relationship Id="rId5" Type="http://schemas.openxmlformats.org/officeDocument/2006/relationships/image" Target="../media/image8.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jstor.org/stable/24321983?seq=4#metadata_info_tab_contents" TargetMode="External"/><Relationship Id="rId5" Type="http://schemas.openxmlformats.org/officeDocument/2006/relationships/image" Target="../media/image13.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CF9F3-212A-4C52-A29A-355D6759744E}"/>
              </a:ext>
            </a:extLst>
          </p:cNvPr>
          <p:cNvSpPr>
            <a:spLocks noGrp="1"/>
          </p:cNvSpPr>
          <p:nvPr>
            <p:ph type="ctrTitle"/>
          </p:nvPr>
        </p:nvSpPr>
        <p:spPr>
          <a:xfrm>
            <a:off x="497730" y="1090931"/>
            <a:ext cx="11141820" cy="2936240"/>
          </a:xfrm>
        </p:spPr>
        <p:txBody>
          <a:bodyPr>
            <a:noAutofit/>
          </a:bodyPr>
          <a:lstStyle/>
          <a:p>
            <a:pPr algn="ctr"/>
            <a:r>
              <a:rPr lang="en-US" sz="4400" dirty="0">
                <a:solidFill>
                  <a:schemeClr val="tx1"/>
                </a:solidFill>
              </a:rPr>
              <a:t>Synchronous Air-Breathing as a Response to Hypoxia Exposure in Two Size Classes of Juvenile Armored Catfish, </a:t>
            </a:r>
            <a:r>
              <a:rPr lang="en-US" sz="4400" i="1" dirty="0" err="1">
                <a:solidFill>
                  <a:schemeClr val="tx1"/>
                </a:solidFill>
              </a:rPr>
              <a:t>Pterygoplichthys</a:t>
            </a:r>
            <a:r>
              <a:rPr lang="en-US" sz="4400" i="1" dirty="0">
                <a:solidFill>
                  <a:schemeClr val="tx1"/>
                </a:solidFill>
              </a:rPr>
              <a:t> </a:t>
            </a:r>
            <a:r>
              <a:rPr lang="en-US" sz="4400" i="1" dirty="0" err="1">
                <a:solidFill>
                  <a:schemeClr val="tx1"/>
                </a:solidFill>
              </a:rPr>
              <a:t>disjunctivus</a:t>
            </a:r>
            <a:endParaRPr lang="en-US" sz="4400" dirty="0">
              <a:solidFill>
                <a:schemeClr val="tx1"/>
              </a:solidFill>
            </a:endParaRPr>
          </a:p>
        </p:txBody>
      </p:sp>
      <p:sp>
        <p:nvSpPr>
          <p:cNvPr id="3" name="Subtitle 2">
            <a:extLst>
              <a:ext uri="{FF2B5EF4-FFF2-40B4-BE49-F238E27FC236}">
                <a16:creationId xmlns:a16="http://schemas.microsoft.com/office/drawing/2014/main" id="{7119835C-3801-4818-A675-36E9C9F15362}"/>
              </a:ext>
            </a:extLst>
          </p:cNvPr>
          <p:cNvSpPr>
            <a:spLocks noGrp="1"/>
          </p:cNvSpPr>
          <p:nvPr>
            <p:ph type="subTitle" idx="1"/>
          </p:nvPr>
        </p:nvSpPr>
        <p:spPr>
          <a:xfrm>
            <a:off x="4201740" y="4905649"/>
            <a:ext cx="3788520" cy="861420"/>
          </a:xfrm>
        </p:spPr>
        <p:txBody>
          <a:bodyPr>
            <a:normAutofit fontScale="92500" lnSpcReduction="10000"/>
          </a:bodyPr>
          <a:lstStyle/>
          <a:p>
            <a:pPr algn="ctr"/>
            <a:r>
              <a:rPr lang="en-US" sz="2400" cap="none" dirty="0"/>
              <a:t>Abigail Crater</a:t>
            </a:r>
          </a:p>
          <a:p>
            <a:pPr algn="ctr"/>
            <a:r>
              <a:rPr lang="en-US" sz="2400" cap="none" dirty="0"/>
              <a:t>Advisor: Dr. Melissa Gibbs</a:t>
            </a:r>
          </a:p>
        </p:txBody>
      </p:sp>
      <p:pic>
        <p:nvPicPr>
          <p:cNvPr id="7" name="Audio 6">
            <a:hlinkClick r:id="" action="ppaction://media"/>
            <a:extLst>
              <a:ext uri="{FF2B5EF4-FFF2-40B4-BE49-F238E27FC236}">
                <a16:creationId xmlns:a16="http://schemas.microsoft.com/office/drawing/2014/main" id="{1C638623-68AC-4C07-879A-E70F0ACC76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84296876"/>
      </p:ext>
    </p:extLst>
  </p:cSld>
  <p:clrMapOvr>
    <a:masterClrMapping/>
  </p:clrMapOvr>
  <mc:AlternateContent xmlns:mc="http://schemas.openxmlformats.org/markup-compatibility/2006">
    <mc:Choice xmlns:p14="http://schemas.microsoft.com/office/powerpoint/2010/main" Requires="p14">
      <p:transition spd="slow" p14:dur="2000" advTm="31871"/>
    </mc:Choice>
    <mc:Fallback>
      <p:transition spd="slow" advTm="31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168A-6576-45F7-8A9E-EE5B389E3C41}"/>
              </a:ext>
            </a:extLst>
          </p:cNvPr>
          <p:cNvSpPr>
            <a:spLocks noGrp="1"/>
          </p:cNvSpPr>
          <p:nvPr>
            <p:ph type="title"/>
          </p:nvPr>
        </p:nvSpPr>
        <p:spPr>
          <a:xfrm>
            <a:off x="646111" y="339594"/>
            <a:ext cx="9404723" cy="838753"/>
          </a:xfrm>
        </p:spPr>
        <p:txBody>
          <a:bodyPr/>
          <a:lstStyle/>
          <a:p>
            <a:r>
              <a:rPr lang="en-US" sz="3200" dirty="0"/>
              <a:t>Methods</a:t>
            </a:r>
          </a:p>
        </p:txBody>
      </p:sp>
      <p:sp>
        <p:nvSpPr>
          <p:cNvPr id="3" name="Content Placeholder 2">
            <a:extLst>
              <a:ext uri="{FF2B5EF4-FFF2-40B4-BE49-F238E27FC236}">
                <a16:creationId xmlns:a16="http://schemas.microsoft.com/office/drawing/2014/main" id="{CA57F5A1-C24B-4599-BF22-5F7CE1D782B1}"/>
              </a:ext>
            </a:extLst>
          </p:cNvPr>
          <p:cNvSpPr>
            <a:spLocks noGrp="1"/>
          </p:cNvSpPr>
          <p:nvPr>
            <p:ph sz="half" idx="1"/>
          </p:nvPr>
        </p:nvSpPr>
        <p:spPr>
          <a:xfrm>
            <a:off x="646111" y="1283122"/>
            <a:ext cx="11325930" cy="4755728"/>
          </a:xfrm>
        </p:spPr>
        <p:txBody>
          <a:bodyPr>
            <a:normAutofit/>
          </a:bodyPr>
          <a:lstStyle/>
          <a:p>
            <a:r>
              <a:rPr lang="en-US" sz="2000" dirty="0">
                <a:latin typeface="+mn-lt"/>
              </a:rPr>
              <a:t>Observe 2 size classes of armored catfish under different DO levels.</a:t>
            </a:r>
          </a:p>
          <a:p>
            <a:pPr lvl="1"/>
            <a:r>
              <a:rPr lang="en-US" sz="2000" dirty="0">
                <a:latin typeface="+mn-lt"/>
              </a:rPr>
              <a:t>Small juveniles: average size - 7 cm SL</a:t>
            </a:r>
          </a:p>
          <a:p>
            <a:pPr lvl="1"/>
            <a:r>
              <a:rPr lang="en-US" sz="2000" dirty="0">
                <a:latin typeface="+mn-lt"/>
              </a:rPr>
              <a:t>Medium juveniles: average size - 16 cm SL</a:t>
            </a:r>
          </a:p>
          <a:p>
            <a:r>
              <a:rPr lang="en-US" sz="2000" dirty="0">
                <a:latin typeface="+mn-lt"/>
              </a:rPr>
              <a:t>2 home tanks and 2 test tanks.</a:t>
            </a:r>
          </a:p>
          <a:p>
            <a:r>
              <a:rPr lang="en-US" sz="2000" dirty="0">
                <a:latin typeface="+mn-lt"/>
              </a:rPr>
              <a:t>3 sources of water.</a:t>
            </a:r>
          </a:p>
          <a:p>
            <a:r>
              <a:rPr lang="en-US" sz="2000" dirty="0">
                <a:latin typeface="+mn-lt"/>
              </a:rPr>
              <a:t>DO levels in test tanks changed daily (large adult armored catfish, air bubbler). </a:t>
            </a:r>
          </a:p>
          <a:p>
            <a:r>
              <a:rPr lang="en-US" sz="2000" dirty="0">
                <a:latin typeface="+mn-lt"/>
              </a:rPr>
              <a:t>3 ranges of DO:</a:t>
            </a:r>
          </a:p>
          <a:p>
            <a:pPr lvl="1"/>
            <a:r>
              <a:rPr lang="en-US" sz="2000" dirty="0"/>
              <a:t>Low: 0.5-3.0 mg O</a:t>
            </a:r>
            <a:r>
              <a:rPr lang="en-US" sz="2000" dirty="0">
                <a:cs typeface="Times New Roman" panose="02020603050405020304" pitchFamily="18" charset="0"/>
              </a:rPr>
              <a:t>₂</a:t>
            </a:r>
            <a:r>
              <a:rPr lang="en-US" sz="2000" dirty="0"/>
              <a:t>/L</a:t>
            </a:r>
          </a:p>
          <a:p>
            <a:pPr lvl="1"/>
            <a:r>
              <a:rPr lang="en-US" sz="2000" dirty="0"/>
              <a:t>Medium: 3.1-6.0 mg O</a:t>
            </a:r>
            <a:r>
              <a:rPr lang="en-US" sz="2000" dirty="0">
                <a:cs typeface="Times New Roman" panose="02020603050405020304" pitchFamily="18" charset="0"/>
              </a:rPr>
              <a:t>₂</a:t>
            </a:r>
            <a:r>
              <a:rPr lang="en-US" sz="2000" dirty="0"/>
              <a:t>/L</a:t>
            </a:r>
          </a:p>
          <a:p>
            <a:pPr lvl="1"/>
            <a:r>
              <a:rPr lang="en-US" sz="2000" dirty="0"/>
              <a:t>High: 6.1-9.0 mg O</a:t>
            </a:r>
            <a:r>
              <a:rPr lang="en-US" sz="2000" dirty="0">
                <a:cs typeface="Times New Roman" panose="02020603050405020304" pitchFamily="18" charset="0"/>
              </a:rPr>
              <a:t>₂</a:t>
            </a:r>
            <a:r>
              <a:rPr lang="en-US" sz="2000" dirty="0"/>
              <a:t>/L</a:t>
            </a:r>
            <a:endParaRPr lang="en-US" sz="2000" dirty="0">
              <a:latin typeface="+mn-lt"/>
            </a:endParaRPr>
          </a:p>
          <a:p>
            <a:r>
              <a:rPr lang="en-US" sz="2000" dirty="0">
                <a:latin typeface="+mn-lt"/>
              </a:rPr>
              <a:t>DO measured with a YSI Multiparameter Probe.</a:t>
            </a:r>
          </a:p>
          <a:p>
            <a:pPr marL="0" indent="0">
              <a:buNone/>
            </a:pPr>
            <a:endParaRPr lang="en-US" sz="2000" dirty="0"/>
          </a:p>
        </p:txBody>
      </p:sp>
      <p:sp>
        <p:nvSpPr>
          <p:cNvPr id="6" name="Frame 5">
            <a:extLst>
              <a:ext uri="{FF2B5EF4-FFF2-40B4-BE49-F238E27FC236}">
                <a16:creationId xmlns:a16="http://schemas.microsoft.com/office/drawing/2014/main" id="{E63EE1E1-A3A4-4806-9028-5BA62B4AD010}"/>
              </a:ext>
            </a:extLst>
          </p:cNvPr>
          <p:cNvSpPr/>
          <p:nvPr/>
        </p:nvSpPr>
        <p:spPr>
          <a:xfrm>
            <a:off x="5494953" y="4001429"/>
            <a:ext cx="1361200" cy="1273430"/>
          </a:xfrm>
          <a:prstGeom prst="frame">
            <a:avLst>
              <a:gd name="adj1" fmla="val 136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ame 8">
            <a:extLst>
              <a:ext uri="{FF2B5EF4-FFF2-40B4-BE49-F238E27FC236}">
                <a16:creationId xmlns:a16="http://schemas.microsoft.com/office/drawing/2014/main" id="{BE24D946-D53F-4B61-AA41-FBDFF6186117}"/>
              </a:ext>
            </a:extLst>
          </p:cNvPr>
          <p:cNvSpPr/>
          <p:nvPr/>
        </p:nvSpPr>
        <p:spPr>
          <a:xfrm>
            <a:off x="7148605" y="4003248"/>
            <a:ext cx="1361199" cy="1273430"/>
          </a:xfrm>
          <a:prstGeom prst="frame">
            <a:avLst>
              <a:gd name="adj1" fmla="val 136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rame 9">
            <a:extLst>
              <a:ext uri="{FF2B5EF4-FFF2-40B4-BE49-F238E27FC236}">
                <a16:creationId xmlns:a16="http://schemas.microsoft.com/office/drawing/2014/main" id="{6EA833D3-30D3-49FC-8519-0E5BFACE30F9}"/>
              </a:ext>
            </a:extLst>
          </p:cNvPr>
          <p:cNvSpPr/>
          <p:nvPr/>
        </p:nvSpPr>
        <p:spPr>
          <a:xfrm>
            <a:off x="8802256" y="4001429"/>
            <a:ext cx="1361199" cy="1273430"/>
          </a:xfrm>
          <a:prstGeom prst="frame">
            <a:avLst>
              <a:gd name="adj1" fmla="val 136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ame 10">
            <a:extLst>
              <a:ext uri="{FF2B5EF4-FFF2-40B4-BE49-F238E27FC236}">
                <a16:creationId xmlns:a16="http://schemas.microsoft.com/office/drawing/2014/main" id="{B88A18DA-3ECA-479A-B5AC-A5AE16F23ACF}"/>
              </a:ext>
            </a:extLst>
          </p:cNvPr>
          <p:cNvSpPr/>
          <p:nvPr/>
        </p:nvSpPr>
        <p:spPr>
          <a:xfrm flipV="1">
            <a:off x="10403924" y="4011364"/>
            <a:ext cx="1361199" cy="1270838"/>
          </a:xfrm>
          <a:prstGeom prst="frame">
            <a:avLst>
              <a:gd name="adj1" fmla="val 136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Graphic 12" descr="Home">
            <a:extLst>
              <a:ext uri="{FF2B5EF4-FFF2-40B4-BE49-F238E27FC236}">
                <a16:creationId xmlns:a16="http://schemas.microsoft.com/office/drawing/2014/main" id="{DE088DA2-0B74-4162-871B-DE81990B23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06741" y="4367802"/>
            <a:ext cx="914400" cy="914400"/>
          </a:xfrm>
          <a:prstGeom prst="rect">
            <a:avLst/>
          </a:prstGeom>
        </p:spPr>
      </p:pic>
      <p:pic>
        <p:nvPicPr>
          <p:cNvPr id="14" name="Graphic 13" descr="Home">
            <a:extLst>
              <a:ext uri="{FF2B5EF4-FFF2-40B4-BE49-F238E27FC236}">
                <a16:creationId xmlns:a16="http://schemas.microsoft.com/office/drawing/2014/main" id="{FB88D8D7-1F4C-4108-9716-411865DE85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25655" y="4360459"/>
            <a:ext cx="914400" cy="914400"/>
          </a:xfrm>
          <a:prstGeom prst="rect">
            <a:avLst/>
          </a:prstGeom>
        </p:spPr>
      </p:pic>
      <p:pic>
        <p:nvPicPr>
          <p:cNvPr id="16" name="Graphic 15" descr="Fish">
            <a:extLst>
              <a:ext uri="{FF2B5EF4-FFF2-40B4-BE49-F238E27FC236}">
                <a16:creationId xmlns:a16="http://schemas.microsoft.com/office/drawing/2014/main" id="{456BD70E-D37D-462A-9566-171435F6551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41201" y="4430879"/>
            <a:ext cx="1068703" cy="1093493"/>
          </a:xfrm>
          <a:prstGeom prst="rect">
            <a:avLst/>
          </a:prstGeom>
        </p:spPr>
      </p:pic>
      <p:pic>
        <p:nvPicPr>
          <p:cNvPr id="17" name="Graphic 16" descr="Fish">
            <a:extLst>
              <a:ext uri="{FF2B5EF4-FFF2-40B4-BE49-F238E27FC236}">
                <a16:creationId xmlns:a16="http://schemas.microsoft.com/office/drawing/2014/main" id="{40E92806-922C-4195-A17A-BCBD483122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10122" y="4462126"/>
            <a:ext cx="1038165" cy="1062246"/>
          </a:xfrm>
          <a:prstGeom prst="rect">
            <a:avLst/>
          </a:prstGeom>
        </p:spPr>
      </p:pic>
      <p:pic>
        <p:nvPicPr>
          <p:cNvPr id="18" name="Graphic 17" descr="Fish">
            <a:extLst>
              <a:ext uri="{FF2B5EF4-FFF2-40B4-BE49-F238E27FC236}">
                <a16:creationId xmlns:a16="http://schemas.microsoft.com/office/drawing/2014/main" id="{96DF0991-D35C-4449-B020-BE5C3DB3AA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63773" y="4360459"/>
            <a:ext cx="427876" cy="437801"/>
          </a:xfrm>
          <a:prstGeom prst="rect">
            <a:avLst/>
          </a:prstGeom>
        </p:spPr>
      </p:pic>
      <p:pic>
        <p:nvPicPr>
          <p:cNvPr id="19" name="Graphic 18" descr="Fish">
            <a:extLst>
              <a:ext uri="{FF2B5EF4-FFF2-40B4-BE49-F238E27FC236}">
                <a16:creationId xmlns:a16="http://schemas.microsoft.com/office/drawing/2014/main" id="{377CEEF5-241D-492A-9254-86FCFB0517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55797" y="4430879"/>
            <a:ext cx="474078" cy="485074"/>
          </a:xfrm>
          <a:prstGeom prst="rect">
            <a:avLst/>
          </a:prstGeom>
        </p:spPr>
      </p:pic>
      <p:pic>
        <p:nvPicPr>
          <p:cNvPr id="20" name="Graphic 19" descr="Fish">
            <a:extLst>
              <a:ext uri="{FF2B5EF4-FFF2-40B4-BE49-F238E27FC236}">
                <a16:creationId xmlns:a16="http://schemas.microsoft.com/office/drawing/2014/main" id="{78447F53-8355-441E-9963-9AE20854A76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94228" y="4285947"/>
            <a:ext cx="573520" cy="586823"/>
          </a:xfrm>
          <a:prstGeom prst="rect">
            <a:avLst/>
          </a:prstGeom>
        </p:spPr>
      </p:pic>
      <p:pic>
        <p:nvPicPr>
          <p:cNvPr id="21" name="Graphic 20" descr="Fish">
            <a:extLst>
              <a:ext uri="{FF2B5EF4-FFF2-40B4-BE49-F238E27FC236}">
                <a16:creationId xmlns:a16="http://schemas.microsoft.com/office/drawing/2014/main" id="{B3DEDDD6-72FA-46AB-A936-43A955E1B0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84523" y="4168714"/>
            <a:ext cx="573520" cy="586823"/>
          </a:xfrm>
          <a:prstGeom prst="rect">
            <a:avLst/>
          </a:prstGeom>
        </p:spPr>
      </p:pic>
      <p:pic>
        <p:nvPicPr>
          <p:cNvPr id="8" name="Audio 7">
            <a:hlinkClick r:id="" action="ppaction://media"/>
            <a:extLst>
              <a:ext uri="{FF2B5EF4-FFF2-40B4-BE49-F238E27FC236}">
                <a16:creationId xmlns:a16="http://schemas.microsoft.com/office/drawing/2014/main" id="{DD933B1F-9834-4807-A086-3E19A50D359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14974257"/>
      </p:ext>
    </p:extLst>
  </p:cSld>
  <p:clrMapOvr>
    <a:masterClrMapping/>
  </p:clrMapOvr>
  <mc:AlternateContent xmlns:mc="http://schemas.openxmlformats.org/markup-compatibility/2006">
    <mc:Choice xmlns:p14="http://schemas.microsoft.com/office/powerpoint/2010/main" Requires="p14">
      <p:transition spd="slow" p14:dur="2000" advTm="165911"/>
    </mc:Choice>
    <mc:Fallback>
      <p:transition spd="slow" advTm="165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AE0BFC-0E2F-4283-AF69-F5B925573420}"/>
              </a:ext>
            </a:extLst>
          </p:cNvPr>
          <p:cNvSpPr>
            <a:spLocks noGrp="1"/>
          </p:cNvSpPr>
          <p:nvPr>
            <p:ph sz="half" idx="1"/>
          </p:nvPr>
        </p:nvSpPr>
        <p:spPr>
          <a:xfrm>
            <a:off x="6518140" y="1249046"/>
            <a:ext cx="4992689" cy="4993042"/>
          </a:xfrm>
        </p:spPr>
        <p:txBody>
          <a:bodyPr/>
          <a:lstStyle/>
          <a:p>
            <a:r>
              <a:rPr lang="en-US" sz="2000" dirty="0"/>
              <a:t>Each group (small vs. medium) in test tank for 30 minutes then swap test tanks for another 30 minutes.</a:t>
            </a:r>
          </a:p>
          <a:p>
            <a:r>
              <a:rPr lang="en-US" sz="2000" dirty="0"/>
              <a:t>Video recorded with a GoPro7.</a:t>
            </a:r>
          </a:p>
          <a:p>
            <a:r>
              <a:rPr lang="en-US" sz="2000" dirty="0"/>
              <a:t>Tally air breaths in 1 minute intervals.</a:t>
            </a:r>
          </a:p>
          <a:p>
            <a:r>
              <a:rPr lang="en-US" sz="2000" dirty="0"/>
              <a:t>Coefficient of Dispersion (CD).</a:t>
            </a:r>
          </a:p>
          <a:p>
            <a:r>
              <a:rPr lang="en-US" sz="2000" dirty="0"/>
              <a:t>One sample t-test to test if the average CD for each size class was statistically different from one.</a:t>
            </a:r>
          </a:p>
          <a:p>
            <a:r>
              <a:rPr lang="en-US" sz="2000" dirty="0"/>
              <a:t>All CDs plotted against DO to find the proportion of variance (R²) values.</a:t>
            </a:r>
          </a:p>
          <a:p>
            <a:r>
              <a:rPr lang="en-US" sz="2000" dirty="0"/>
              <a:t>Regression analysis.</a:t>
            </a:r>
          </a:p>
          <a:p>
            <a:endParaRPr lang="en-US" dirty="0"/>
          </a:p>
        </p:txBody>
      </p:sp>
      <p:pic>
        <p:nvPicPr>
          <p:cNvPr id="5" name="Picture 4">
            <a:extLst>
              <a:ext uri="{FF2B5EF4-FFF2-40B4-BE49-F238E27FC236}">
                <a16:creationId xmlns:a16="http://schemas.microsoft.com/office/drawing/2014/main" id="{D25A2300-7A05-4C26-9F98-3CB207992FEF}"/>
              </a:ext>
            </a:extLst>
          </p:cNvPr>
          <p:cNvPicPr>
            <a:picLocks noChangeAspect="1"/>
          </p:cNvPicPr>
          <p:nvPr/>
        </p:nvPicPr>
        <p:blipFill rotWithShape="1">
          <a:blip r:embed="rId4"/>
          <a:srcRect l="38833" r="22000"/>
          <a:stretch/>
        </p:blipFill>
        <p:spPr>
          <a:xfrm rot="5400000">
            <a:off x="1667915" y="-801713"/>
            <a:ext cx="3038248" cy="5817922"/>
          </a:xfrm>
          <a:prstGeom prst="rect">
            <a:avLst/>
          </a:prstGeom>
        </p:spPr>
      </p:pic>
      <p:pic>
        <p:nvPicPr>
          <p:cNvPr id="6" name="Picture 5">
            <a:extLst>
              <a:ext uri="{FF2B5EF4-FFF2-40B4-BE49-F238E27FC236}">
                <a16:creationId xmlns:a16="http://schemas.microsoft.com/office/drawing/2014/main" id="{4919ECBE-E2DC-406E-B207-8014D46A9155}"/>
              </a:ext>
            </a:extLst>
          </p:cNvPr>
          <p:cNvPicPr>
            <a:picLocks noChangeAspect="1"/>
          </p:cNvPicPr>
          <p:nvPr/>
        </p:nvPicPr>
        <p:blipFill rotWithShape="1">
          <a:blip r:embed="rId5"/>
          <a:srcRect l="2333" t="24196" r="9834" b="23640"/>
          <a:stretch/>
        </p:blipFill>
        <p:spPr>
          <a:xfrm>
            <a:off x="278078" y="3771190"/>
            <a:ext cx="5817921" cy="2594330"/>
          </a:xfrm>
          <a:prstGeom prst="rect">
            <a:avLst/>
          </a:prstGeom>
        </p:spPr>
      </p:pic>
      <p:pic>
        <p:nvPicPr>
          <p:cNvPr id="7" name="Picture 2" descr="https://eastus1-mediap.svc.ms/transform/thumbnail?provider=spo&amp;inputFormat=jpg&amp;cs=fFNQTw&amp;docid=https%3A%2F%2Flivestetson-my.sharepoint.com%3A443%2F_api%2Fv2.0%2Fdrives%2Fb!-0bohvDtGEq07PCuy9aiZPQdakHqyGtEhtO8r7-2cDZKOceduz9YQ7Xp5665Mmru%2Fitems%2F01TIJWZVDMO3ZA2RQO4JG2RCTSMUBONAZN%3Fversion%3DPublished&amp;access_token=eyJ0eXAiOiJKV1QiLCJhbGciOiJub25lIn0.eyJhdWQiOiIwMDAwMDAwMy0wMDAwLTBmZjEtY2UwMC0wMDAwMDAwMDAwMDAvbGl2ZXN0ZXRzb24tbXkuc2hhcmVwb2ludC5jb21AN2Q4NTQ2NTktNDIxMy00OGMxLTgwY2EtZGY3ODMxYzAyZTZkIiwiaXNzIjoiMDAwMDAwMDMtMDAwMC0wZmYxLWNlMDAtMDAwMDAwMDAwMDAwIiwibmJmIjoiMTU4NjE5NjcxOCIsImV4cCI6IjE1ODYyMTgzMTgiLCJlbmRwb2ludHVybCI6Im50SkNMM1BXdDl5S2hjM3Fjd2hWZTgvT2ZZQkpGQys3azlVd1BRWmNESnc9IiwiZW5kcG9pbnR1cmxMZW5ndGgiOiIxMjEiLCJpc2xvb3BiYWNrIjoiVHJ1ZSIsImNpZCI6IlpHWXlaRFEyT1dZdFpEQTVZUzFoTURBd0xXUTJNemt0TURWbVpHSmhNV0prTkRJeCIsInZlciI6Imhhc2hlZHByb29mdG9rZW4iLCJzaXRlaWQiOiJPRFpsT0RRMlptSXRaV1JtTUMwMFlURTRMV0kwWldNdFpqQmhaV05pWkRaaE1qWTAiLCJzaWduaW5fc3RhdGUiOiJbXCJrbXNpXCJdIiwibmFtZWlkIjoiMCMuZnxtZW1iZXJzaGlwfG1naWJic0BhZC5zdGV0c29uLmVkdSIsIm5paSI6Im1pY3Jvc29mdC5zaGFyZXBvaW50IiwiaXN1c2VyIjoidHJ1ZSIsImNhY2hla2V5IjoiMGguZnxtZW1iZXJzaGlwfDEwMDM3ZmZlODMwODIxOWZAbGl2ZS5jb20iLCJ0dCI6IjAiLCJ1c2VQZXJzaXN0ZW50Q29va2llIjoiMyJ9.bVJmY1lxaGIzUFdwSVZNaVkrK0xhVDNmNWM3SDArK3E5VmhST3R4WlRPYz0&amp;encodeFailures=1&amp;srcWidth=&amp;srcHeight=&amp;width=1920&amp;height=824&amp;action=Access">
            <a:extLst>
              <a:ext uri="{FF2B5EF4-FFF2-40B4-BE49-F238E27FC236}">
                <a16:creationId xmlns:a16="http://schemas.microsoft.com/office/drawing/2014/main" id="{978932DC-73F9-47EF-84D6-1074E921B0C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8078" y="3773837"/>
            <a:ext cx="5832178" cy="2502977"/>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A367D6C6-265C-42C8-9090-17608BAFD20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60922221"/>
      </p:ext>
    </p:extLst>
  </p:cSld>
  <p:clrMapOvr>
    <a:masterClrMapping/>
  </p:clrMapOvr>
  <mc:AlternateContent xmlns:mc="http://schemas.openxmlformats.org/markup-compatibility/2006">
    <mc:Choice xmlns:p14="http://schemas.microsoft.com/office/powerpoint/2010/main" Requires="p14">
      <p:transition spd="slow" p14:dur="2000" advTm="146584"/>
    </mc:Choice>
    <mc:Fallback>
      <p:transition spd="slow" advTm="146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3FC718-FDE3-4EF7-921E-A5F374EAF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AC0673-FDFD-42A5-99CE-B6304D8C535A}"/>
              </a:ext>
            </a:extLst>
          </p:cNvPr>
          <p:cNvSpPr>
            <a:spLocks noGrp="1"/>
          </p:cNvSpPr>
          <p:nvPr>
            <p:ph type="title"/>
          </p:nvPr>
        </p:nvSpPr>
        <p:spPr>
          <a:xfrm>
            <a:off x="643855" y="1352549"/>
            <a:ext cx="3108626" cy="1444752"/>
          </a:xfrm>
        </p:spPr>
        <p:txBody>
          <a:bodyPr anchor="b">
            <a:normAutofit/>
          </a:bodyPr>
          <a:lstStyle/>
          <a:p>
            <a:r>
              <a:rPr lang="en-US" sz="3200" dirty="0">
                <a:solidFill>
                  <a:srgbClr val="EBEBEB"/>
                </a:solidFill>
              </a:rPr>
              <a:t>Results</a:t>
            </a:r>
          </a:p>
        </p:txBody>
      </p:sp>
      <p:sp>
        <p:nvSpPr>
          <p:cNvPr id="11" name="Freeform 11">
            <a:extLst>
              <a:ext uri="{FF2B5EF4-FFF2-40B4-BE49-F238E27FC236}">
                <a16:creationId xmlns:a16="http://schemas.microsoft.com/office/drawing/2014/main" id="{FAA0F719-3DC8-4F08-AD8F-5A845658C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3" name="Freeform: Shape 12">
            <a:extLst>
              <a:ext uri="{FF2B5EF4-FFF2-40B4-BE49-F238E27FC236}">
                <a16:creationId xmlns:a16="http://schemas.microsoft.com/office/drawing/2014/main" id="{7DCB61BE-FA0F-4EFB-BE0E-268BAD8E3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747655" y="-586345"/>
            <a:ext cx="6858001" cy="8030691"/>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sp>
        <p:nvSpPr>
          <p:cNvPr id="15" name="Rectangle 14">
            <a:extLst>
              <a:ext uri="{FF2B5EF4-FFF2-40B4-BE49-F238E27FC236}">
                <a16:creationId xmlns:a16="http://schemas.microsoft.com/office/drawing/2014/main" id="{A4B31EAA-7423-46F7-9B90-4AB2B09C3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DEF43718-5255-4A46-910E-92C2285BE25B}"/>
              </a:ext>
            </a:extLst>
          </p:cNvPr>
          <p:cNvSpPr>
            <a:spLocks noGrp="1"/>
          </p:cNvSpPr>
          <p:nvPr>
            <p:ph idx="1"/>
          </p:nvPr>
        </p:nvSpPr>
        <p:spPr>
          <a:xfrm>
            <a:off x="643855" y="3072385"/>
            <a:ext cx="3517455" cy="2947415"/>
          </a:xfrm>
        </p:spPr>
        <p:txBody>
          <a:bodyPr>
            <a:normAutofit/>
          </a:bodyPr>
          <a:lstStyle/>
          <a:p>
            <a:r>
              <a:rPr lang="en-US" sz="1800" dirty="0">
                <a:solidFill>
                  <a:srgbClr val="FFFFFF"/>
                </a:solidFill>
              </a:rPr>
              <a:t>Small Juveniles:</a:t>
            </a:r>
          </a:p>
          <a:p>
            <a:pPr lvl="1"/>
            <a:r>
              <a:rPr lang="en-US" sz="1600" dirty="0">
                <a:solidFill>
                  <a:srgbClr val="FFFFFF"/>
                </a:solidFill>
              </a:rPr>
              <a:t>CD values significantly higher than 1.</a:t>
            </a:r>
          </a:p>
          <a:p>
            <a:r>
              <a:rPr lang="en-US" sz="1800" dirty="0">
                <a:solidFill>
                  <a:srgbClr val="FFFFFF"/>
                </a:solidFill>
              </a:rPr>
              <a:t>Medium Juveniles:</a:t>
            </a:r>
          </a:p>
          <a:p>
            <a:pPr lvl="1"/>
            <a:r>
              <a:rPr lang="en-US" sz="1600" dirty="0">
                <a:solidFill>
                  <a:srgbClr val="FFFFFF"/>
                </a:solidFill>
              </a:rPr>
              <a:t>CD values not significantly different than 1.</a:t>
            </a:r>
          </a:p>
        </p:txBody>
      </p:sp>
      <p:pic>
        <p:nvPicPr>
          <p:cNvPr id="4" name="Picture 3" descr="A screenshot of a cell phone&#10;&#10;Description automatically generated">
            <a:extLst>
              <a:ext uri="{FF2B5EF4-FFF2-40B4-BE49-F238E27FC236}">
                <a16:creationId xmlns:a16="http://schemas.microsoft.com/office/drawing/2014/main" id="{57E90070-E877-42E5-884C-0F32FB280260}"/>
              </a:ext>
            </a:extLst>
          </p:cNvPr>
          <p:cNvPicPr>
            <a:picLocks noChangeAspect="1"/>
          </p:cNvPicPr>
          <p:nvPr/>
        </p:nvPicPr>
        <p:blipFill>
          <a:blip r:embed="rId4"/>
          <a:stretch>
            <a:fillRect/>
          </a:stretch>
        </p:blipFill>
        <p:spPr>
          <a:xfrm>
            <a:off x="4662603" y="1487353"/>
            <a:ext cx="7264585" cy="4444576"/>
          </a:xfrm>
          <a:prstGeom prst="rect">
            <a:avLst/>
          </a:prstGeom>
          <a:effectLst/>
        </p:spPr>
      </p:pic>
      <p:sp>
        <p:nvSpPr>
          <p:cNvPr id="5" name="TextBox 4">
            <a:extLst>
              <a:ext uri="{FF2B5EF4-FFF2-40B4-BE49-F238E27FC236}">
                <a16:creationId xmlns:a16="http://schemas.microsoft.com/office/drawing/2014/main" id="{744DB132-B3B4-42E8-B324-E9D915D5DE53}"/>
              </a:ext>
            </a:extLst>
          </p:cNvPr>
          <p:cNvSpPr txBox="1"/>
          <p:nvPr/>
        </p:nvSpPr>
        <p:spPr>
          <a:xfrm>
            <a:off x="6457950" y="1924050"/>
            <a:ext cx="285656" cy="369332"/>
          </a:xfrm>
          <a:prstGeom prst="rect">
            <a:avLst/>
          </a:prstGeom>
          <a:noFill/>
        </p:spPr>
        <p:txBody>
          <a:bodyPr wrap="none" rtlCol="0">
            <a:spAutoFit/>
          </a:bodyPr>
          <a:lstStyle/>
          <a:p>
            <a:r>
              <a:rPr lang="en-US" b="1" dirty="0">
                <a:solidFill>
                  <a:srgbClr val="FF0000"/>
                </a:solidFill>
              </a:rPr>
              <a:t>*</a:t>
            </a:r>
          </a:p>
        </p:txBody>
      </p:sp>
      <p:pic>
        <p:nvPicPr>
          <p:cNvPr id="24" name="Audio 23">
            <a:hlinkClick r:id="" action="ppaction://media"/>
            <a:extLst>
              <a:ext uri="{FF2B5EF4-FFF2-40B4-BE49-F238E27FC236}">
                <a16:creationId xmlns:a16="http://schemas.microsoft.com/office/drawing/2014/main" id="{62B53319-DDDC-4252-BA0E-F88FBB7A45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396288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72162"/>
    </mc:Choice>
    <mc:Fallback>
      <p:transition spd="slow" advTm="72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3FC718-FDE3-4EF7-921E-A5F374EAF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FAB5BC-73EF-4236-9FFA-049090E3CEEF}"/>
              </a:ext>
            </a:extLst>
          </p:cNvPr>
          <p:cNvSpPr>
            <a:spLocks noGrp="1"/>
          </p:cNvSpPr>
          <p:nvPr>
            <p:ph type="title"/>
          </p:nvPr>
        </p:nvSpPr>
        <p:spPr>
          <a:xfrm>
            <a:off x="643855" y="1323974"/>
            <a:ext cx="3108626" cy="1444752"/>
          </a:xfrm>
        </p:spPr>
        <p:txBody>
          <a:bodyPr anchor="b">
            <a:normAutofit/>
          </a:bodyPr>
          <a:lstStyle/>
          <a:p>
            <a:r>
              <a:rPr lang="en-US" sz="3200" dirty="0">
                <a:solidFill>
                  <a:srgbClr val="EBEBEB"/>
                </a:solidFill>
              </a:rPr>
              <a:t>Results</a:t>
            </a:r>
          </a:p>
        </p:txBody>
      </p:sp>
      <p:sp>
        <p:nvSpPr>
          <p:cNvPr id="11" name="Freeform 11">
            <a:extLst>
              <a:ext uri="{FF2B5EF4-FFF2-40B4-BE49-F238E27FC236}">
                <a16:creationId xmlns:a16="http://schemas.microsoft.com/office/drawing/2014/main" id="{FAA0F719-3DC8-4F08-AD8F-5A845658C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3" name="Freeform: Shape 12">
            <a:extLst>
              <a:ext uri="{FF2B5EF4-FFF2-40B4-BE49-F238E27FC236}">
                <a16:creationId xmlns:a16="http://schemas.microsoft.com/office/drawing/2014/main" id="{7DCB61BE-FA0F-4EFB-BE0E-268BAD8E3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747655" y="-586345"/>
            <a:ext cx="6858001" cy="8030691"/>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sp>
        <p:nvSpPr>
          <p:cNvPr id="15" name="Rectangle 14">
            <a:extLst>
              <a:ext uri="{FF2B5EF4-FFF2-40B4-BE49-F238E27FC236}">
                <a16:creationId xmlns:a16="http://schemas.microsoft.com/office/drawing/2014/main" id="{A4B31EAA-7423-46F7-9B90-4AB2B09C3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E858ED62-C7FA-452B-97C7-DC3AA7BDECFB}"/>
              </a:ext>
            </a:extLst>
          </p:cNvPr>
          <p:cNvSpPr>
            <a:spLocks noGrp="1"/>
          </p:cNvSpPr>
          <p:nvPr>
            <p:ph idx="1"/>
          </p:nvPr>
        </p:nvSpPr>
        <p:spPr>
          <a:xfrm>
            <a:off x="643855" y="3072385"/>
            <a:ext cx="3517454" cy="2947415"/>
          </a:xfrm>
        </p:spPr>
        <p:txBody>
          <a:bodyPr>
            <a:normAutofit/>
          </a:bodyPr>
          <a:lstStyle/>
          <a:p>
            <a:r>
              <a:rPr lang="en-US" sz="1800" dirty="0">
                <a:solidFill>
                  <a:srgbClr val="FFFFFF"/>
                </a:solidFill>
              </a:rPr>
              <a:t>Small Juveniles:</a:t>
            </a:r>
          </a:p>
          <a:p>
            <a:pPr lvl="1"/>
            <a:r>
              <a:rPr lang="en-US" sz="1600" dirty="0">
                <a:solidFill>
                  <a:srgbClr val="FFFFFF"/>
                </a:solidFill>
              </a:rPr>
              <a:t>Significant negative relationship between CD values and DO levels.</a:t>
            </a:r>
          </a:p>
          <a:p>
            <a:r>
              <a:rPr lang="en-US" sz="1800" dirty="0">
                <a:solidFill>
                  <a:srgbClr val="FFFFFF"/>
                </a:solidFill>
              </a:rPr>
              <a:t>Medium Juveniles:</a:t>
            </a:r>
          </a:p>
          <a:p>
            <a:pPr lvl="1"/>
            <a:r>
              <a:rPr lang="en-US" sz="1600" dirty="0">
                <a:solidFill>
                  <a:srgbClr val="FFFFFF"/>
                </a:solidFill>
              </a:rPr>
              <a:t>No significant relationship between CD values and DO levels.</a:t>
            </a:r>
          </a:p>
        </p:txBody>
      </p:sp>
      <p:pic>
        <p:nvPicPr>
          <p:cNvPr id="4" name="Picture 3">
            <a:extLst>
              <a:ext uri="{FF2B5EF4-FFF2-40B4-BE49-F238E27FC236}">
                <a16:creationId xmlns:a16="http://schemas.microsoft.com/office/drawing/2014/main" id="{4581AA52-D819-4466-8C0E-E4E3BD64091F}"/>
              </a:ext>
            </a:extLst>
          </p:cNvPr>
          <p:cNvPicPr>
            <a:picLocks noChangeAspect="1"/>
          </p:cNvPicPr>
          <p:nvPr/>
        </p:nvPicPr>
        <p:blipFill>
          <a:blip r:embed="rId4"/>
          <a:stretch>
            <a:fillRect/>
          </a:stretch>
        </p:blipFill>
        <p:spPr>
          <a:xfrm>
            <a:off x="4442168" y="1285240"/>
            <a:ext cx="7647268" cy="4892060"/>
          </a:xfrm>
          <a:prstGeom prst="rect">
            <a:avLst/>
          </a:prstGeom>
          <a:effectLst/>
        </p:spPr>
      </p:pic>
      <p:sp>
        <p:nvSpPr>
          <p:cNvPr id="10" name="TextBox 9">
            <a:extLst>
              <a:ext uri="{FF2B5EF4-FFF2-40B4-BE49-F238E27FC236}">
                <a16:creationId xmlns:a16="http://schemas.microsoft.com/office/drawing/2014/main" id="{50E252B7-33EC-4A21-9E0F-7908DEFFEA4B}"/>
              </a:ext>
            </a:extLst>
          </p:cNvPr>
          <p:cNvSpPr txBox="1"/>
          <p:nvPr/>
        </p:nvSpPr>
        <p:spPr>
          <a:xfrm>
            <a:off x="5543550" y="2609850"/>
            <a:ext cx="285656" cy="369332"/>
          </a:xfrm>
          <a:prstGeom prst="rect">
            <a:avLst/>
          </a:prstGeom>
          <a:noFill/>
        </p:spPr>
        <p:txBody>
          <a:bodyPr wrap="none" rtlCol="0">
            <a:spAutoFit/>
          </a:bodyPr>
          <a:lstStyle/>
          <a:p>
            <a:r>
              <a:rPr lang="en-US" b="1" dirty="0">
                <a:solidFill>
                  <a:srgbClr val="FF0000"/>
                </a:solidFill>
              </a:rPr>
              <a:t>*</a:t>
            </a:r>
          </a:p>
        </p:txBody>
      </p:sp>
      <p:pic>
        <p:nvPicPr>
          <p:cNvPr id="21" name="Audio 20">
            <a:hlinkClick r:id="" action="ppaction://media"/>
            <a:extLst>
              <a:ext uri="{FF2B5EF4-FFF2-40B4-BE49-F238E27FC236}">
                <a16:creationId xmlns:a16="http://schemas.microsoft.com/office/drawing/2014/main" id="{DB14D840-DFE3-4EC0-8E82-EF29055BDA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401351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54284"/>
    </mc:Choice>
    <mc:Fallback>
      <p:transition spd="slow" advTm="54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A6580-D114-4EBA-8823-1FDA7E7CA105}"/>
              </a:ext>
            </a:extLst>
          </p:cNvPr>
          <p:cNvSpPr>
            <a:spLocks noGrp="1"/>
          </p:cNvSpPr>
          <p:nvPr>
            <p:ph type="title"/>
          </p:nvPr>
        </p:nvSpPr>
        <p:spPr>
          <a:xfrm>
            <a:off x="646111" y="452718"/>
            <a:ext cx="9404723" cy="833158"/>
          </a:xfrm>
        </p:spPr>
        <p:txBody>
          <a:bodyPr/>
          <a:lstStyle/>
          <a:p>
            <a:r>
              <a:rPr lang="en-US" sz="3200" dirty="0"/>
              <a:t>Conclusion</a:t>
            </a:r>
          </a:p>
        </p:txBody>
      </p:sp>
      <p:sp>
        <p:nvSpPr>
          <p:cNvPr id="3" name="Content Placeholder 2">
            <a:extLst>
              <a:ext uri="{FF2B5EF4-FFF2-40B4-BE49-F238E27FC236}">
                <a16:creationId xmlns:a16="http://schemas.microsoft.com/office/drawing/2014/main" id="{FE2DC071-B1E4-4473-B900-4282143B5294}"/>
              </a:ext>
            </a:extLst>
          </p:cNvPr>
          <p:cNvSpPr>
            <a:spLocks noGrp="1"/>
          </p:cNvSpPr>
          <p:nvPr>
            <p:ph idx="1"/>
          </p:nvPr>
        </p:nvSpPr>
        <p:spPr>
          <a:xfrm>
            <a:off x="1103312" y="1285876"/>
            <a:ext cx="10144791" cy="3162299"/>
          </a:xfrm>
        </p:spPr>
        <p:txBody>
          <a:bodyPr numCol="1"/>
          <a:lstStyle/>
          <a:p>
            <a:r>
              <a:rPr lang="en-US" dirty="0"/>
              <a:t>These results </a:t>
            </a:r>
            <a:r>
              <a:rPr lang="en-US" b="1" dirty="0">
                <a:solidFill>
                  <a:schemeClr val="bg2">
                    <a:lumMod val="60000"/>
                    <a:lumOff val="40000"/>
                  </a:schemeClr>
                </a:solidFill>
              </a:rPr>
              <a:t>supported my 1st  hypothesis </a:t>
            </a:r>
            <a:r>
              <a:rPr lang="en-US" dirty="0"/>
              <a:t>that the smaller juvenile armored catfish would demonstrate greater levels of synchronous behavior than the medium juvenile armored catfish. </a:t>
            </a:r>
          </a:p>
          <a:p>
            <a:pPr lvl="1"/>
            <a:r>
              <a:rPr lang="en-US" dirty="0"/>
              <a:t>Small juveniles demonstrated synchronous air-breathing behavior.</a:t>
            </a:r>
          </a:p>
          <a:p>
            <a:pPr lvl="1"/>
            <a:r>
              <a:rPr lang="en-US" dirty="0"/>
              <a:t>Medium juveniles demonstrated uniform air-breathing behavior (no synchronicity).</a:t>
            </a:r>
          </a:p>
        </p:txBody>
      </p:sp>
      <p:pic>
        <p:nvPicPr>
          <p:cNvPr id="5" name="Picture 4">
            <a:extLst>
              <a:ext uri="{FF2B5EF4-FFF2-40B4-BE49-F238E27FC236}">
                <a16:creationId xmlns:a16="http://schemas.microsoft.com/office/drawing/2014/main" id="{AECC4372-F15D-4213-97C3-69877F61301A}"/>
              </a:ext>
            </a:extLst>
          </p:cNvPr>
          <p:cNvPicPr>
            <a:picLocks noChangeAspect="1"/>
          </p:cNvPicPr>
          <p:nvPr/>
        </p:nvPicPr>
        <p:blipFill>
          <a:blip r:embed="rId4"/>
          <a:stretch>
            <a:fillRect/>
          </a:stretch>
        </p:blipFill>
        <p:spPr>
          <a:xfrm>
            <a:off x="5732787" y="3359646"/>
            <a:ext cx="4979970" cy="3045636"/>
          </a:xfrm>
          <a:prstGeom prst="rect">
            <a:avLst/>
          </a:prstGeom>
        </p:spPr>
      </p:pic>
      <p:pic>
        <p:nvPicPr>
          <p:cNvPr id="9" name="Audio 8">
            <a:hlinkClick r:id="" action="ppaction://media"/>
            <a:extLst>
              <a:ext uri="{FF2B5EF4-FFF2-40B4-BE49-F238E27FC236}">
                <a16:creationId xmlns:a16="http://schemas.microsoft.com/office/drawing/2014/main" id="{25E4FE80-35C4-46FB-8350-F20D02424E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89150020"/>
      </p:ext>
    </p:extLst>
  </p:cSld>
  <p:clrMapOvr>
    <a:masterClrMapping/>
  </p:clrMapOvr>
  <mc:AlternateContent xmlns:mc="http://schemas.openxmlformats.org/markup-compatibility/2006">
    <mc:Choice xmlns:p14="http://schemas.microsoft.com/office/powerpoint/2010/main" Requires="p14">
      <p:transition spd="slow" p14:dur="2000" advTm="27417"/>
    </mc:Choice>
    <mc:Fallback>
      <p:transition spd="slow" advTm="27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F5BC3-88D4-4077-B6BA-B70DDD002941}"/>
              </a:ext>
            </a:extLst>
          </p:cNvPr>
          <p:cNvSpPr>
            <a:spLocks noGrp="1"/>
          </p:cNvSpPr>
          <p:nvPr>
            <p:ph type="title"/>
          </p:nvPr>
        </p:nvSpPr>
        <p:spPr/>
        <p:txBody>
          <a:bodyPr/>
          <a:lstStyle/>
          <a:p>
            <a:r>
              <a:rPr lang="en-US" sz="3200" dirty="0"/>
              <a:t>Conclusion </a:t>
            </a:r>
          </a:p>
        </p:txBody>
      </p:sp>
      <p:sp>
        <p:nvSpPr>
          <p:cNvPr id="3" name="Content Placeholder 2">
            <a:extLst>
              <a:ext uri="{FF2B5EF4-FFF2-40B4-BE49-F238E27FC236}">
                <a16:creationId xmlns:a16="http://schemas.microsoft.com/office/drawing/2014/main" id="{EA1EACD2-DC6C-43AF-B639-886AC55F185D}"/>
              </a:ext>
            </a:extLst>
          </p:cNvPr>
          <p:cNvSpPr>
            <a:spLocks noGrp="1"/>
          </p:cNvSpPr>
          <p:nvPr>
            <p:ph idx="1"/>
          </p:nvPr>
        </p:nvSpPr>
        <p:spPr>
          <a:xfrm>
            <a:off x="1111044" y="1152983"/>
            <a:ext cx="10127226" cy="2676397"/>
          </a:xfrm>
        </p:spPr>
        <p:txBody>
          <a:bodyPr/>
          <a:lstStyle/>
          <a:p>
            <a:r>
              <a:rPr lang="en-US" dirty="0"/>
              <a:t>The inconsistency in the trends between the small and medium juvenile armored catfish with DO levels </a:t>
            </a:r>
            <a:r>
              <a:rPr lang="en-US" b="1" dirty="0">
                <a:solidFill>
                  <a:schemeClr val="bg2">
                    <a:lumMod val="60000"/>
                    <a:lumOff val="40000"/>
                  </a:schemeClr>
                </a:solidFill>
              </a:rPr>
              <a:t>does not support my 2nd  hypothesis </a:t>
            </a:r>
            <a:r>
              <a:rPr lang="en-US" dirty="0"/>
              <a:t>that the amount of synchronous behavior would decrease for both size classes as the water became more </a:t>
            </a:r>
            <a:r>
              <a:rPr lang="en-US" dirty="0" err="1"/>
              <a:t>normoxic</a:t>
            </a:r>
            <a:r>
              <a:rPr lang="en-US" dirty="0"/>
              <a:t>.</a:t>
            </a:r>
          </a:p>
          <a:p>
            <a:pPr lvl="1"/>
            <a:r>
              <a:rPr lang="en-US" dirty="0"/>
              <a:t>However, this further supports my hypothesis that smaller catfish would exhibit more synchronicity than larger catfish.</a:t>
            </a:r>
          </a:p>
          <a:p>
            <a:pPr marL="0" indent="0">
              <a:buNone/>
            </a:pPr>
            <a:endParaRPr lang="en-US" dirty="0"/>
          </a:p>
        </p:txBody>
      </p:sp>
      <p:pic>
        <p:nvPicPr>
          <p:cNvPr id="5" name="Picture 4">
            <a:extLst>
              <a:ext uri="{FF2B5EF4-FFF2-40B4-BE49-F238E27FC236}">
                <a16:creationId xmlns:a16="http://schemas.microsoft.com/office/drawing/2014/main" id="{72F07659-0BC7-49A9-A469-AE82D4550CAB}"/>
              </a:ext>
            </a:extLst>
          </p:cNvPr>
          <p:cNvPicPr>
            <a:picLocks noChangeAspect="1"/>
          </p:cNvPicPr>
          <p:nvPr/>
        </p:nvPicPr>
        <p:blipFill>
          <a:blip r:embed="rId4"/>
          <a:stretch>
            <a:fillRect/>
          </a:stretch>
        </p:blipFill>
        <p:spPr>
          <a:xfrm>
            <a:off x="5476568" y="3315346"/>
            <a:ext cx="5159710" cy="3299910"/>
          </a:xfrm>
          <a:prstGeom prst="rect">
            <a:avLst/>
          </a:prstGeom>
        </p:spPr>
      </p:pic>
      <p:pic>
        <p:nvPicPr>
          <p:cNvPr id="4" name="Audio 3">
            <a:hlinkClick r:id="" action="ppaction://media"/>
            <a:extLst>
              <a:ext uri="{FF2B5EF4-FFF2-40B4-BE49-F238E27FC236}">
                <a16:creationId xmlns:a16="http://schemas.microsoft.com/office/drawing/2014/main" id="{589837B9-5407-44C2-AE79-2721E9577E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74439603"/>
      </p:ext>
    </p:extLst>
  </p:cSld>
  <p:clrMapOvr>
    <a:masterClrMapping/>
  </p:clrMapOvr>
  <mc:AlternateContent xmlns:mc="http://schemas.openxmlformats.org/markup-compatibility/2006">
    <mc:Choice xmlns:p14="http://schemas.microsoft.com/office/powerpoint/2010/main" Requires="p14">
      <p:transition spd="slow" p14:dur="2000" advTm="46200"/>
    </mc:Choice>
    <mc:Fallback>
      <p:transition spd="slow" advTm="46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DB0E6-F1FE-47C1-B568-7F2AB082CD16}"/>
              </a:ext>
            </a:extLst>
          </p:cNvPr>
          <p:cNvSpPr>
            <a:spLocks noGrp="1"/>
          </p:cNvSpPr>
          <p:nvPr>
            <p:ph type="title"/>
          </p:nvPr>
        </p:nvSpPr>
        <p:spPr>
          <a:xfrm>
            <a:off x="1393638" y="481293"/>
            <a:ext cx="9404723" cy="933630"/>
          </a:xfrm>
        </p:spPr>
        <p:txBody>
          <a:bodyPr/>
          <a:lstStyle/>
          <a:p>
            <a:pPr algn="ctr"/>
            <a:r>
              <a:rPr lang="en-US" sz="3200" dirty="0"/>
              <a:t>Overall</a:t>
            </a:r>
          </a:p>
        </p:txBody>
      </p:sp>
      <p:sp>
        <p:nvSpPr>
          <p:cNvPr id="4" name="Content Placeholder 3">
            <a:extLst>
              <a:ext uri="{FF2B5EF4-FFF2-40B4-BE49-F238E27FC236}">
                <a16:creationId xmlns:a16="http://schemas.microsoft.com/office/drawing/2014/main" id="{7C13B8F2-7746-410D-A213-AD86FA1C93D6}"/>
              </a:ext>
            </a:extLst>
          </p:cNvPr>
          <p:cNvSpPr txBox="1">
            <a:spLocks noGrp="1"/>
          </p:cNvSpPr>
          <p:nvPr>
            <p:ph idx="1"/>
          </p:nvPr>
        </p:nvSpPr>
        <p:spPr>
          <a:xfrm>
            <a:off x="1622424" y="1530668"/>
            <a:ext cx="8947150" cy="1323439"/>
          </a:xfrm>
          <a:prstGeom prst="rect">
            <a:avLst/>
          </a:prstGeom>
          <a:noFill/>
        </p:spPr>
        <p:txBody>
          <a:bodyPr wrap="square" rtlCol="0">
            <a:spAutoFit/>
          </a:bodyPr>
          <a:lstStyle/>
          <a:p>
            <a:r>
              <a:rPr lang="en-US" dirty="0"/>
              <a:t>Synchronous air-breathing is led by dominant fish, but the smaller armored catfish are more vulnerable to changes in DO than larger armored catfish, which may be why smaller juveniles are not found in the hypoxic Blue Spring.</a:t>
            </a:r>
          </a:p>
        </p:txBody>
      </p:sp>
      <p:pic>
        <p:nvPicPr>
          <p:cNvPr id="3" name="Picture 2">
            <a:extLst>
              <a:ext uri="{FF2B5EF4-FFF2-40B4-BE49-F238E27FC236}">
                <a16:creationId xmlns:a16="http://schemas.microsoft.com/office/drawing/2014/main" id="{9BA0B7BD-EEE5-4984-BBD5-EE8254CB9CA5}"/>
              </a:ext>
            </a:extLst>
          </p:cNvPr>
          <p:cNvPicPr>
            <a:picLocks noChangeAspect="1"/>
          </p:cNvPicPr>
          <p:nvPr/>
        </p:nvPicPr>
        <p:blipFill>
          <a:blip r:embed="rId4"/>
          <a:stretch>
            <a:fillRect/>
          </a:stretch>
        </p:blipFill>
        <p:spPr>
          <a:xfrm flipV="1">
            <a:off x="2656303" y="3399888"/>
            <a:ext cx="6879394" cy="3316083"/>
          </a:xfrm>
          <a:prstGeom prst="rect">
            <a:avLst/>
          </a:prstGeom>
        </p:spPr>
      </p:pic>
      <p:pic>
        <p:nvPicPr>
          <p:cNvPr id="10" name="Audio 9">
            <a:hlinkClick r:id="" action="ppaction://media"/>
            <a:extLst>
              <a:ext uri="{FF2B5EF4-FFF2-40B4-BE49-F238E27FC236}">
                <a16:creationId xmlns:a16="http://schemas.microsoft.com/office/drawing/2014/main" id="{F3705F79-AF52-4292-8C91-5172B2EA7F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19502851"/>
      </p:ext>
    </p:extLst>
  </p:cSld>
  <p:clrMapOvr>
    <a:masterClrMapping/>
  </p:clrMapOvr>
  <mc:AlternateContent xmlns:mc="http://schemas.openxmlformats.org/markup-compatibility/2006">
    <mc:Choice xmlns:p14="http://schemas.microsoft.com/office/powerpoint/2010/main" Requires="p14">
      <p:transition spd="slow" p14:dur="2000" advTm="36248"/>
    </mc:Choice>
    <mc:Fallback>
      <p:transition spd="slow" advTm="36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E0A7B7CE-16F2-4543-88D1-3C7E00B6FE15}"/>
              </a:ext>
            </a:extLst>
          </p:cNvPr>
          <p:cNvSpPr>
            <a:spLocks noGrp="1"/>
          </p:cNvSpPr>
          <p:nvPr>
            <p:ph type="title"/>
          </p:nvPr>
        </p:nvSpPr>
        <p:spPr>
          <a:xfrm>
            <a:off x="1103312" y="452718"/>
            <a:ext cx="8947522" cy="1400530"/>
          </a:xfrm>
        </p:spPr>
        <p:txBody>
          <a:bodyPr anchor="ctr">
            <a:normAutofit/>
          </a:bodyPr>
          <a:lstStyle/>
          <a:p>
            <a:pPr algn="ctr"/>
            <a:r>
              <a:rPr lang="en-US" sz="3200" dirty="0">
                <a:solidFill>
                  <a:srgbClr val="FFFFFF"/>
                </a:solidFill>
              </a:rPr>
              <a:t>Limitations</a:t>
            </a:r>
          </a:p>
        </p:txBody>
      </p:sp>
      <p:sp>
        <p:nvSpPr>
          <p:cNvPr id="3" name="Content Placeholder 2">
            <a:extLst>
              <a:ext uri="{FF2B5EF4-FFF2-40B4-BE49-F238E27FC236}">
                <a16:creationId xmlns:a16="http://schemas.microsoft.com/office/drawing/2014/main" id="{CFE24CE2-D3A8-488E-844D-E2D19E5BF1D2}"/>
              </a:ext>
            </a:extLst>
          </p:cNvPr>
          <p:cNvSpPr>
            <a:spLocks noGrp="1"/>
          </p:cNvSpPr>
          <p:nvPr>
            <p:ph idx="1"/>
          </p:nvPr>
        </p:nvSpPr>
        <p:spPr>
          <a:xfrm>
            <a:off x="1830900" y="2763520"/>
            <a:ext cx="8946541" cy="3484879"/>
          </a:xfrm>
        </p:spPr>
        <p:txBody>
          <a:bodyPr>
            <a:normAutofit/>
          </a:bodyPr>
          <a:lstStyle/>
          <a:p>
            <a:pPr>
              <a:buClr>
                <a:schemeClr val="tx2">
                  <a:lumMod val="60000"/>
                  <a:lumOff val="40000"/>
                </a:schemeClr>
              </a:buClr>
            </a:pPr>
            <a:r>
              <a:rPr lang="en-US" dirty="0"/>
              <a:t>Differences in fish behavior between fish in the lab and fish in the field.</a:t>
            </a:r>
          </a:p>
          <a:p>
            <a:pPr>
              <a:buClr>
                <a:schemeClr val="tx2">
                  <a:lumMod val="60000"/>
                  <a:lumOff val="40000"/>
                </a:schemeClr>
              </a:buClr>
            </a:pPr>
            <a:r>
              <a:rPr lang="en-US" dirty="0"/>
              <a:t>Possible DO threshold that we did not meet.</a:t>
            </a:r>
          </a:p>
          <a:p>
            <a:pPr>
              <a:buClr>
                <a:schemeClr val="tx2">
                  <a:lumMod val="60000"/>
                  <a:lumOff val="40000"/>
                </a:schemeClr>
              </a:buClr>
            </a:pPr>
            <a:r>
              <a:rPr lang="en-US" dirty="0"/>
              <a:t>Differences in water sources may or may not have affected the results.</a:t>
            </a:r>
          </a:p>
          <a:p>
            <a:pPr>
              <a:buClr>
                <a:schemeClr val="tx2">
                  <a:lumMod val="60000"/>
                  <a:lumOff val="40000"/>
                </a:schemeClr>
              </a:buClr>
            </a:pPr>
            <a:r>
              <a:rPr lang="en-US" dirty="0"/>
              <a:t>Fish death!</a:t>
            </a:r>
          </a:p>
          <a:p>
            <a:endParaRPr lang="en-US" dirty="0"/>
          </a:p>
        </p:txBody>
      </p:sp>
      <p:pic>
        <p:nvPicPr>
          <p:cNvPr id="15" name="Audio 14">
            <a:hlinkClick r:id="" action="ppaction://media"/>
            <a:extLst>
              <a:ext uri="{FF2B5EF4-FFF2-40B4-BE49-F238E27FC236}">
                <a16:creationId xmlns:a16="http://schemas.microsoft.com/office/drawing/2014/main" id="{F83B64CF-4218-4C9E-A691-B5AD271BF1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688823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46399"/>
    </mc:Choice>
    <mc:Fallback>
      <p:transition spd="slow" advTm="146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AC359-F14C-4BAF-B176-D0A3669BC188}"/>
              </a:ext>
            </a:extLst>
          </p:cNvPr>
          <p:cNvSpPr>
            <a:spLocks noGrp="1"/>
          </p:cNvSpPr>
          <p:nvPr>
            <p:ph type="title"/>
          </p:nvPr>
        </p:nvSpPr>
        <p:spPr>
          <a:xfrm>
            <a:off x="645130" y="846008"/>
            <a:ext cx="9404723" cy="884469"/>
          </a:xfrm>
        </p:spPr>
        <p:txBody>
          <a:bodyPr/>
          <a:lstStyle/>
          <a:p>
            <a:r>
              <a:rPr lang="en-US" sz="3200" dirty="0"/>
              <a:t>Acknowledgements </a:t>
            </a:r>
          </a:p>
        </p:txBody>
      </p:sp>
      <p:sp>
        <p:nvSpPr>
          <p:cNvPr id="3" name="Content Placeholder 2">
            <a:extLst>
              <a:ext uri="{FF2B5EF4-FFF2-40B4-BE49-F238E27FC236}">
                <a16:creationId xmlns:a16="http://schemas.microsoft.com/office/drawing/2014/main" id="{835C132E-B04B-45AD-843C-A20581175121}"/>
              </a:ext>
            </a:extLst>
          </p:cNvPr>
          <p:cNvSpPr>
            <a:spLocks noGrp="1"/>
          </p:cNvSpPr>
          <p:nvPr>
            <p:ph idx="1"/>
          </p:nvPr>
        </p:nvSpPr>
        <p:spPr/>
        <p:txBody>
          <a:bodyPr/>
          <a:lstStyle/>
          <a:p>
            <a:r>
              <a:rPr lang="en-US" dirty="0"/>
              <a:t>I thank Dr. Gibbs for being a great research advisor.</a:t>
            </a:r>
          </a:p>
          <a:p>
            <a:r>
              <a:rPr lang="en-US" dirty="0"/>
              <a:t>I thank the Stetson University Department of Biology.</a:t>
            </a:r>
          </a:p>
        </p:txBody>
      </p:sp>
      <p:pic>
        <p:nvPicPr>
          <p:cNvPr id="5" name="Audio 4">
            <a:hlinkClick r:id="" action="ppaction://media"/>
            <a:extLst>
              <a:ext uri="{FF2B5EF4-FFF2-40B4-BE49-F238E27FC236}">
                <a16:creationId xmlns:a16="http://schemas.microsoft.com/office/drawing/2014/main" id="{2BE32ED7-5F9E-436F-820C-3EFD58575A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63519266"/>
      </p:ext>
    </p:extLst>
  </p:cSld>
  <p:clrMapOvr>
    <a:masterClrMapping/>
  </p:clrMapOvr>
  <mc:AlternateContent xmlns:mc="http://schemas.openxmlformats.org/markup-compatibility/2006">
    <mc:Choice xmlns:p14="http://schemas.microsoft.com/office/powerpoint/2010/main" Requires="p14">
      <p:transition spd="slow" p14:dur="2000" advTm="16337"/>
    </mc:Choice>
    <mc:Fallback>
      <p:transition spd="slow" advTm="16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7B0BF-A398-43D5-8068-D519CAC2BBA4}"/>
              </a:ext>
            </a:extLst>
          </p:cNvPr>
          <p:cNvSpPr>
            <a:spLocks noGrp="1"/>
          </p:cNvSpPr>
          <p:nvPr>
            <p:ph type="title"/>
          </p:nvPr>
        </p:nvSpPr>
        <p:spPr>
          <a:xfrm>
            <a:off x="646111" y="281268"/>
            <a:ext cx="9404723" cy="613467"/>
          </a:xfrm>
        </p:spPr>
        <p:txBody>
          <a:bodyPr/>
          <a:lstStyle/>
          <a:p>
            <a:pPr algn="ctr"/>
            <a:r>
              <a:rPr lang="en-US" sz="3200" dirty="0"/>
              <a:t>Literature Cited </a:t>
            </a:r>
          </a:p>
        </p:txBody>
      </p:sp>
      <p:sp>
        <p:nvSpPr>
          <p:cNvPr id="3" name="Content Placeholder 2">
            <a:extLst>
              <a:ext uri="{FF2B5EF4-FFF2-40B4-BE49-F238E27FC236}">
                <a16:creationId xmlns:a16="http://schemas.microsoft.com/office/drawing/2014/main" id="{F892FC71-1E11-489A-AC60-C91772902DBF}"/>
              </a:ext>
            </a:extLst>
          </p:cNvPr>
          <p:cNvSpPr>
            <a:spLocks noGrp="1"/>
          </p:cNvSpPr>
          <p:nvPr>
            <p:ph idx="1"/>
          </p:nvPr>
        </p:nvSpPr>
        <p:spPr>
          <a:xfrm>
            <a:off x="333375" y="894735"/>
            <a:ext cx="11212513" cy="5848965"/>
          </a:xfrm>
        </p:spPr>
        <p:txBody>
          <a:bodyPr>
            <a:normAutofit/>
          </a:bodyPr>
          <a:lstStyle/>
          <a:p>
            <a:r>
              <a:rPr lang="en-US" sz="900" dirty="0"/>
              <a:t>Aboagye, D. L., &amp; Allen, P. J. (2018) Effects of acute and chronic hypoxia on acid–base regulation, hematology, ion, and osmoregulation of juvenile American paddlefish.</a:t>
            </a:r>
            <a:r>
              <a:rPr lang="en-US" sz="900" i="1" dirty="0"/>
              <a:t> Journal of Comparative </a:t>
            </a:r>
            <a:r>
              <a:rPr lang="en-US" sz="900" i="1" dirty="0" err="1"/>
              <a:t>Physiology.B</a:t>
            </a:r>
            <a:r>
              <a:rPr lang="en-US" sz="900" i="1" dirty="0"/>
              <a:t>, Biochemical, Systemic, and Environmental Physiology, 188</a:t>
            </a:r>
            <a:r>
              <a:rPr lang="en-US" sz="900" dirty="0"/>
              <a:t>(1): 77-88. </a:t>
            </a:r>
          </a:p>
          <a:p>
            <a:r>
              <a:rPr lang="en-US" sz="900" dirty="0" err="1"/>
              <a:t>Castanheira</a:t>
            </a:r>
            <a:r>
              <a:rPr lang="en-US" sz="900" dirty="0"/>
              <a:t>, M. F., Herrera, M., Costas, B., </a:t>
            </a:r>
            <a:r>
              <a:rPr lang="en-US" sz="900" dirty="0" err="1"/>
              <a:t>Conceição</a:t>
            </a:r>
            <a:r>
              <a:rPr lang="en-US" sz="900" dirty="0"/>
              <a:t>, L.,E.C., &amp; Martins, C. I. M. (2013) Can we predict personality in fish? Searching for consistency over time and across contexts.</a:t>
            </a:r>
            <a:r>
              <a:rPr lang="en-US" sz="900" i="1" dirty="0"/>
              <a:t> </a:t>
            </a:r>
            <a:r>
              <a:rPr lang="en-US" sz="900" i="1" dirty="0" err="1"/>
              <a:t>PLoS</a:t>
            </a:r>
            <a:r>
              <a:rPr lang="en-US" sz="900" i="1" dirty="0"/>
              <a:t> One, 8</a:t>
            </a:r>
            <a:r>
              <a:rPr lang="en-US" sz="900" dirty="0"/>
              <a:t>(4): 1-9.</a:t>
            </a:r>
          </a:p>
          <a:p>
            <a:r>
              <a:rPr lang="en-US" sz="900" dirty="0"/>
              <a:t>Chapman, L., &amp; Chapman, C. (1994) Observations on synchronous air breathing in </a:t>
            </a:r>
            <a:r>
              <a:rPr lang="en-US" sz="900" i="1" dirty="0" err="1"/>
              <a:t>Clarias</a:t>
            </a:r>
            <a:r>
              <a:rPr lang="en-US" sz="900" i="1" dirty="0"/>
              <a:t> </a:t>
            </a:r>
            <a:r>
              <a:rPr lang="en-US" sz="900" i="1" dirty="0" err="1"/>
              <a:t>liocephalus</a:t>
            </a:r>
            <a:r>
              <a:rPr lang="en-US" sz="900" i="1" dirty="0"/>
              <a:t>.</a:t>
            </a:r>
            <a:r>
              <a:rPr lang="en-US" sz="900" dirty="0"/>
              <a:t> </a:t>
            </a:r>
            <a:r>
              <a:rPr lang="en-US" sz="900" i="1" dirty="0" err="1"/>
              <a:t>Copeia</a:t>
            </a:r>
            <a:r>
              <a:rPr lang="en-US" sz="900" i="1" dirty="0"/>
              <a:t>,</a:t>
            </a:r>
            <a:r>
              <a:rPr lang="en-US" sz="900" dirty="0"/>
              <a:t> </a:t>
            </a:r>
            <a:r>
              <a:rPr lang="en-US" sz="900" i="1" dirty="0"/>
              <a:t>1994</a:t>
            </a:r>
            <a:r>
              <a:rPr lang="en-US" sz="900" dirty="0"/>
              <a:t>(1): 246-249. </a:t>
            </a:r>
          </a:p>
          <a:p>
            <a:r>
              <a:rPr lang="en-US" sz="900" dirty="0"/>
              <a:t>Chen, Y., Yu, H., Cheng, Y., Cheng, Q., &amp; Li, D. (2018) A hybrid intelligent method for three-dimensional short-term prediction of dissolved oxygen content in aquaculture.</a:t>
            </a:r>
            <a:r>
              <a:rPr lang="en-US" sz="900" i="1" dirty="0"/>
              <a:t> </a:t>
            </a:r>
            <a:r>
              <a:rPr lang="en-US" sz="900" i="1" dirty="0" err="1"/>
              <a:t>PLoS</a:t>
            </a:r>
            <a:r>
              <a:rPr lang="en-US" sz="900" i="1" dirty="0"/>
              <a:t> One, 13</a:t>
            </a:r>
            <a:r>
              <a:rPr lang="en-US" sz="900" dirty="0"/>
              <a:t>(2): 1-17.</a:t>
            </a:r>
          </a:p>
          <a:p>
            <a:r>
              <a:rPr lang="en-US" sz="900" dirty="0"/>
              <a:t>Da Cruz, A. L., Da Silva, H. R., Lundstedt, L., </a:t>
            </a:r>
            <a:r>
              <a:rPr lang="en-US" sz="900" dirty="0" err="1"/>
              <a:t>Schwantes</a:t>
            </a:r>
            <a:r>
              <a:rPr lang="en-US" sz="900" dirty="0"/>
              <a:t>, A. R., </a:t>
            </a:r>
            <a:r>
              <a:rPr lang="en-US" sz="900" dirty="0" err="1"/>
              <a:t>Moraes</a:t>
            </a:r>
            <a:r>
              <a:rPr lang="en-US" sz="900" dirty="0"/>
              <a:t>, G., Klein, W., &amp; Fernandes, M. N. (2013) Air-breathing behavior and physiological responses to hypoxia and air exposure in the air-breathing Loricariid fish, </a:t>
            </a:r>
            <a:r>
              <a:rPr lang="en-US" sz="900" i="1" dirty="0" err="1"/>
              <a:t>Pterygoplichthys</a:t>
            </a:r>
            <a:r>
              <a:rPr lang="en-US" sz="900" i="1" dirty="0"/>
              <a:t> </a:t>
            </a:r>
            <a:r>
              <a:rPr lang="en-US" sz="900" i="1" dirty="0" err="1"/>
              <a:t>anisitsi</a:t>
            </a:r>
            <a:r>
              <a:rPr lang="en-US" sz="900" i="1" dirty="0"/>
              <a:t>. Fish Physiology and Biochemistry, 39</a:t>
            </a:r>
            <a:r>
              <a:rPr lang="en-US" sz="900" dirty="0"/>
              <a:t>(2): 243-56. </a:t>
            </a:r>
          </a:p>
          <a:p>
            <a:r>
              <a:rPr lang="en-US" sz="900" dirty="0"/>
              <a:t>Friedrich, J., Janssen, F., </a:t>
            </a:r>
            <a:r>
              <a:rPr lang="en-US" sz="900" dirty="0" err="1"/>
              <a:t>Aleynik</a:t>
            </a:r>
            <a:r>
              <a:rPr lang="en-US" sz="900" dirty="0"/>
              <a:t>, D., Bange, H. W., </a:t>
            </a:r>
            <a:r>
              <a:rPr lang="en-US" sz="900" dirty="0" err="1"/>
              <a:t>Boltacheva</a:t>
            </a:r>
            <a:r>
              <a:rPr lang="en-US" sz="900" dirty="0"/>
              <a:t>, N., </a:t>
            </a:r>
            <a:r>
              <a:rPr lang="en-US" sz="900" dirty="0" err="1"/>
              <a:t>Çagatay</a:t>
            </a:r>
            <a:r>
              <a:rPr lang="en-US" sz="900" dirty="0"/>
              <a:t>, M. N., … </a:t>
            </a:r>
            <a:r>
              <a:rPr lang="en-US" sz="900" dirty="0" err="1"/>
              <a:t>Wenzhöfer</a:t>
            </a:r>
            <a:r>
              <a:rPr lang="en-US" sz="900" dirty="0"/>
              <a:t>, F. (2014) Investigating hypoxia in aquatic environments: Diverse approaches to addressing a complex phenomenon.</a:t>
            </a:r>
            <a:r>
              <a:rPr lang="en-US" sz="900" i="1" dirty="0"/>
              <a:t> </a:t>
            </a:r>
            <a:r>
              <a:rPr lang="en-US" sz="900" i="1" dirty="0" err="1"/>
              <a:t>Biogeosciences</a:t>
            </a:r>
            <a:r>
              <a:rPr lang="en-US" sz="900" i="1" dirty="0"/>
              <a:t>, 11</a:t>
            </a:r>
            <a:r>
              <a:rPr lang="en-US" sz="900" dirty="0"/>
              <a:t>(4): 1215. </a:t>
            </a:r>
          </a:p>
          <a:p>
            <a:r>
              <a:rPr lang="en-US" sz="900" dirty="0"/>
              <a:t>Gibbs, M. A., &amp; Groff, B. W. (2014) Patterns of aerial respiration by </a:t>
            </a:r>
            <a:r>
              <a:rPr lang="en-US" sz="900" i="1" dirty="0" err="1"/>
              <a:t>Pterygoplichthys</a:t>
            </a:r>
            <a:r>
              <a:rPr lang="en-US" sz="900" i="1" dirty="0"/>
              <a:t> </a:t>
            </a:r>
            <a:r>
              <a:rPr lang="en-US" sz="900" i="1" dirty="0" err="1"/>
              <a:t>disjunctivus</a:t>
            </a:r>
            <a:r>
              <a:rPr lang="en-US" sz="900" i="1" dirty="0"/>
              <a:t> (</a:t>
            </a:r>
            <a:r>
              <a:rPr lang="en-US" sz="900" i="1" dirty="0" err="1"/>
              <a:t>Loricariidae</a:t>
            </a:r>
            <a:r>
              <a:rPr lang="en-US" sz="900" i="1" dirty="0"/>
              <a:t>) </a:t>
            </a:r>
            <a:r>
              <a:rPr lang="en-US" sz="900" dirty="0"/>
              <a:t>in Volusia Blue Spring, Florida. </a:t>
            </a:r>
            <a:r>
              <a:rPr lang="en-US" sz="900" i="1" dirty="0"/>
              <a:t>Florida Scientist</a:t>
            </a:r>
            <a:r>
              <a:rPr lang="en-US" sz="900" dirty="0"/>
              <a:t>, 77(2), 53-68.</a:t>
            </a:r>
          </a:p>
          <a:p>
            <a:r>
              <a:rPr lang="en-US" sz="900" dirty="0"/>
              <a:t>Herbert, N. A., </a:t>
            </a:r>
            <a:r>
              <a:rPr lang="en-US" sz="900" dirty="0" err="1"/>
              <a:t>Skjæraasen</a:t>
            </a:r>
            <a:r>
              <a:rPr lang="en-US" sz="900" dirty="0"/>
              <a:t>, J., E., Nilsen, T., </a:t>
            </a:r>
            <a:r>
              <a:rPr lang="en-US" sz="900" dirty="0" err="1"/>
              <a:t>Salvanes</a:t>
            </a:r>
            <a:r>
              <a:rPr lang="en-US" sz="900" dirty="0"/>
              <a:t>, A. G. V., &amp; </a:t>
            </a:r>
            <a:r>
              <a:rPr lang="en-US" sz="900" dirty="0" err="1"/>
              <a:t>Steffensen</a:t>
            </a:r>
            <a:r>
              <a:rPr lang="en-US" sz="900" dirty="0"/>
              <a:t>, J. F. (2011) The hypoxia avoidance </a:t>
            </a:r>
            <a:r>
              <a:rPr lang="en-US" sz="900" dirty="0" err="1"/>
              <a:t>behaviour</a:t>
            </a:r>
            <a:r>
              <a:rPr lang="en-US" sz="900" dirty="0"/>
              <a:t> of juvenile Atlantic cod (</a:t>
            </a:r>
            <a:r>
              <a:rPr lang="en-US" sz="900" i="1" dirty="0" err="1"/>
              <a:t>Gadus</a:t>
            </a:r>
            <a:r>
              <a:rPr lang="en-US" sz="900" i="1" dirty="0"/>
              <a:t> </a:t>
            </a:r>
            <a:r>
              <a:rPr lang="en-US" sz="900" i="1" dirty="0" err="1"/>
              <a:t>morhua</a:t>
            </a:r>
            <a:r>
              <a:rPr lang="en-US" sz="900" i="1" dirty="0"/>
              <a:t> L</a:t>
            </a:r>
            <a:r>
              <a:rPr lang="en-US" sz="900" dirty="0"/>
              <a:t>.) depends on the provision and pressure level of an O₂ refuge. </a:t>
            </a:r>
            <a:r>
              <a:rPr lang="en-US" sz="900" i="1" dirty="0"/>
              <a:t>Marine Biology, 158</a:t>
            </a:r>
            <a:r>
              <a:rPr lang="en-US" sz="900" dirty="0"/>
              <a:t>(4): 737-746. </a:t>
            </a:r>
          </a:p>
          <a:p>
            <a:r>
              <a:rPr lang="en-US" sz="900" dirty="0"/>
              <a:t>Irby, I. D., Friedrichs, M. A. M., Da, F., &amp; Hinson, K. E. (2018) The competing impacts of climate change and nutrient reductions on dissolved oxygen in Chesapeake Bay.</a:t>
            </a:r>
            <a:r>
              <a:rPr lang="en-US" sz="900" i="1" dirty="0"/>
              <a:t> </a:t>
            </a:r>
            <a:r>
              <a:rPr lang="en-US" sz="900" i="1" dirty="0" err="1"/>
              <a:t>Biogeosciences</a:t>
            </a:r>
            <a:r>
              <a:rPr lang="en-US" sz="900" i="1" dirty="0"/>
              <a:t>, 15</a:t>
            </a:r>
            <a:r>
              <a:rPr lang="en-US" sz="900" dirty="0"/>
              <a:t>(9), 2649-2668. </a:t>
            </a:r>
          </a:p>
          <a:p>
            <a:r>
              <a:rPr lang="en-US" sz="900" dirty="0"/>
              <a:t>Killen, S. S., </a:t>
            </a:r>
            <a:r>
              <a:rPr lang="en-US" sz="900" dirty="0" err="1"/>
              <a:t>Esbaugh</a:t>
            </a:r>
            <a:r>
              <a:rPr lang="en-US" sz="900" dirty="0"/>
              <a:t>, A. J., Martins, N. F., </a:t>
            </a:r>
            <a:r>
              <a:rPr lang="en-US" sz="900" dirty="0" err="1"/>
              <a:t>Rantin</a:t>
            </a:r>
            <a:r>
              <a:rPr lang="en-US" sz="900" dirty="0"/>
              <a:t>, F. T., &amp; McKenzie, D. J. (2017) Aggression supersedes individual oxygen demand to drive group air-breathing in social catfish. </a:t>
            </a:r>
            <a:r>
              <a:rPr lang="en-US" sz="900" i="1" dirty="0"/>
              <a:t>Journal of Animal Ecology, 87</a:t>
            </a:r>
            <a:r>
              <a:rPr lang="en-US" sz="900" dirty="0"/>
              <a:t>(1): 223-234.</a:t>
            </a:r>
          </a:p>
          <a:p>
            <a:r>
              <a:rPr lang="en-US" sz="900" dirty="0"/>
              <a:t>Kramer, D., &amp; Graham, J. (1976) Synchronous Air Breathing, A Social Component of Respiration in Fishes. </a:t>
            </a:r>
            <a:r>
              <a:rPr lang="en-US" sz="900" i="1" dirty="0" err="1"/>
              <a:t>Copeia</a:t>
            </a:r>
            <a:r>
              <a:rPr lang="en-US" sz="900" i="1" dirty="0"/>
              <a:t>,</a:t>
            </a:r>
            <a:r>
              <a:rPr lang="en-US" sz="900" dirty="0"/>
              <a:t> </a:t>
            </a:r>
            <a:r>
              <a:rPr lang="en-US" sz="900" i="1" dirty="0"/>
              <a:t>1976</a:t>
            </a:r>
            <a:r>
              <a:rPr lang="en-US" sz="900" dirty="0"/>
              <a:t>(4), 689-697.</a:t>
            </a:r>
          </a:p>
          <a:p>
            <a:r>
              <a:rPr lang="en-US" sz="900" dirty="0" err="1"/>
              <a:t>MacCormack</a:t>
            </a:r>
            <a:r>
              <a:rPr lang="en-US" sz="900" dirty="0"/>
              <a:t>, T. J., McKinley, R. S., </a:t>
            </a:r>
            <a:r>
              <a:rPr lang="en-US" sz="900" dirty="0" err="1"/>
              <a:t>Roubach</a:t>
            </a:r>
            <a:r>
              <a:rPr lang="en-US" sz="900" dirty="0"/>
              <a:t>, R., Almeida-Val, V., &amp; Al, E. (2003) Changes in ventilation, metabolism, and </a:t>
            </a:r>
            <a:r>
              <a:rPr lang="en-US" sz="900" dirty="0" err="1"/>
              <a:t>behaviour</a:t>
            </a:r>
            <a:r>
              <a:rPr lang="en-US" sz="900" dirty="0"/>
              <a:t>, but not bradycardia, contribute to hypoxia survival in two species of Amazonian </a:t>
            </a:r>
            <a:r>
              <a:rPr lang="en-US" sz="900" dirty="0" err="1"/>
              <a:t>armoured</a:t>
            </a:r>
            <a:r>
              <a:rPr lang="en-US" sz="900" dirty="0"/>
              <a:t> catfish. </a:t>
            </a:r>
            <a:r>
              <a:rPr lang="en-US" sz="900" i="1" dirty="0"/>
              <a:t>Canadian Journal of Zoology, 81</a:t>
            </a:r>
            <a:r>
              <a:rPr lang="en-US" sz="900" dirty="0"/>
              <a:t>(2): 272-280. </a:t>
            </a:r>
          </a:p>
          <a:p>
            <a:r>
              <a:rPr lang="en-US" sz="900" dirty="0"/>
              <a:t>Nilsson, G. E., </a:t>
            </a:r>
            <a:r>
              <a:rPr lang="en-US" sz="900" dirty="0" err="1"/>
              <a:t>Östlund</a:t>
            </a:r>
            <a:r>
              <a:rPr lang="en-US" sz="900" dirty="0"/>
              <a:t>-Nilsson, S. (2008) Does size matter for hypoxia tolerance in fish? </a:t>
            </a:r>
            <a:r>
              <a:rPr lang="en-US" sz="900" i="1" dirty="0"/>
              <a:t>Biological Reviews, </a:t>
            </a:r>
            <a:r>
              <a:rPr lang="en-US" sz="900" dirty="0"/>
              <a:t>83: 173-189.</a:t>
            </a:r>
          </a:p>
          <a:p>
            <a:r>
              <a:rPr lang="en-US" sz="900" dirty="0"/>
              <a:t>Scott, G. R., </a:t>
            </a:r>
            <a:r>
              <a:rPr lang="en-US" sz="900" dirty="0" err="1"/>
              <a:t>Matey</a:t>
            </a:r>
            <a:r>
              <a:rPr lang="en-US" sz="900" dirty="0"/>
              <a:t>, V., Mendoza, J., Gilmour, K. M., Perry, S. F., Almeida-</a:t>
            </a:r>
            <a:r>
              <a:rPr lang="en-US" sz="900" dirty="0" err="1"/>
              <a:t>val</a:t>
            </a:r>
            <a:r>
              <a:rPr lang="en-US" sz="900" dirty="0"/>
              <a:t>, V., &amp; Val, A. L. (2017) Air breathing and aquatic gas exchange during hypoxia in </a:t>
            </a:r>
            <a:r>
              <a:rPr lang="en-US" sz="900" dirty="0" err="1"/>
              <a:t>armoured</a:t>
            </a:r>
            <a:r>
              <a:rPr lang="en-US" sz="900" dirty="0"/>
              <a:t> catfish.</a:t>
            </a:r>
            <a:r>
              <a:rPr lang="en-US" sz="900" i="1" dirty="0"/>
              <a:t> Journal of Comparative </a:t>
            </a:r>
            <a:r>
              <a:rPr lang="en-US" sz="900" i="1" dirty="0" err="1"/>
              <a:t>Physiology.B</a:t>
            </a:r>
            <a:r>
              <a:rPr lang="en-US" sz="900" i="1" dirty="0"/>
              <a:t>, Biochemical, Systemic, and Environmental Physiology, 187</a:t>
            </a:r>
            <a:r>
              <a:rPr lang="en-US" sz="900" dirty="0"/>
              <a:t>(1): 117-133. </a:t>
            </a:r>
          </a:p>
          <a:p>
            <a:r>
              <a:rPr lang="en-US" sz="900" dirty="0" err="1"/>
              <a:t>Spietz</a:t>
            </a:r>
            <a:r>
              <a:rPr lang="en-US" sz="900" dirty="0"/>
              <a:t>, R. L., Williams, C. M., </a:t>
            </a:r>
            <a:r>
              <a:rPr lang="en-US" sz="900" dirty="0" err="1"/>
              <a:t>Rocap</a:t>
            </a:r>
            <a:r>
              <a:rPr lang="en-US" sz="900" dirty="0"/>
              <a:t>, G., &amp; Horner-Devine, M. (2015) A dissolved oxygen threshold for shifts in bacterial community structure in a seasonally hypoxic estuary.</a:t>
            </a:r>
            <a:r>
              <a:rPr lang="en-US" sz="900" i="1" dirty="0"/>
              <a:t> </a:t>
            </a:r>
            <a:r>
              <a:rPr lang="en-US" sz="900" i="1" dirty="0" err="1"/>
              <a:t>PLoS</a:t>
            </a:r>
            <a:r>
              <a:rPr lang="en-US" sz="900" i="1" dirty="0"/>
              <a:t> One, 10</a:t>
            </a:r>
            <a:r>
              <a:rPr lang="en-US" sz="900" dirty="0"/>
              <a:t>(8): 1-18</a:t>
            </a:r>
          </a:p>
          <a:p>
            <a:r>
              <a:rPr lang="en-US" sz="900" dirty="0" err="1"/>
              <a:t>Stehfest</a:t>
            </a:r>
            <a:r>
              <a:rPr lang="en-US" sz="900" dirty="0"/>
              <a:t>, K. M., Carter, C. G., McAllister, J. D., Ross, J. D., &amp; Semmens, J. M. (2017) Response of Atlantic salmon </a:t>
            </a:r>
            <a:r>
              <a:rPr lang="en-US" sz="900" i="1" dirty="0"/>
              <a:t>Salmo </a:t>
            </a:r>
            <a:r>
              <a:rPr lang="en-US" sz="900" i="1" dirty="0" err="1"/>
              <a:t>salar</a:t>
            </a:r>
            <a:r>
              <a:rPr lang="en-US" sz="900" dirty="0"/>
              <a:t> to temperature and dissolved oxygen extremes established using animal-borne environmental sensors.</a:t>
            </a:r>
            <a:r>
              <a:rPr lang="en-US" sz="900" i="1" dirty="0"/>
              <a:t> Scientific Reports (Nature Publisher Group), 7</a:t>
            </a:r>
            <a:r>
              <a:rPr lang="en-US" sz="900" dirty="0"/>
              <a:t>: 1-10.</a:t>
            </a:r>
          </a:p>
          <a:p>
            <a:r>
              <a:rPr lang="en-US" sz="900" dirty="0"/>
              <a:t>Work, K., Gibbs, M., Peters, B., &amp; French, L. (2010). Fish Assemblage Variability in a Florida Spring. </a:t>
            </a:r>
            <a:r>
              <a:rPr lang="en-US" sz="900" i="1" dirty="0"/>
              <a:t>Southeastern Naturalist</a:t>
            </a:r>
            <a:r>
              <a:rPr lang="en-US" sz="900" dirty="0"/>
              <a:t>, 9(4), 649–672.</a:t>
            </a:r>
          </a:p>
        </p:txBody>
      </p:sp>
      <p:pic>
        <p:nvPicPr>
          <p:cNvPr id="6" name="Audio 5">
            <a:hlinkClick r:id="" action="ppaction://media"/>
            <a:extLst>
              <a:ext uri="{FF2B5EF4-FFF2-40B4-BE49-F238E27FC236}">
                <a16:creationId xmlns:a16="http://schemas.microsoft.com/office/drawing/2014/main" id="{CBDB038D-CA59-47EC-8349-5FD5939324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92031790"/>
      </p:ext>
    </p:extLst>
  </p:cSld>
  <p:clrMapOvr>
    <a:masterClrMapping/>
  </p:clrMapOvr>
  <mc:AlternateContent xmlns:mc="http://schemas.openxmlformats.org/markup-compatibility/2006">
    <mc:Choice xmlns:p14="http://schemas.microsoft.com/office/powerpoint/2010/main" Requires="p14">
      <p:transition spd="slow" p14:dur="2000" advTm="19234"/>
    </mc:Choice>
    <mc:Fallback>
      <p:transition spd="slow" advTm="19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9142E-7949-4391-B2EA-36FEF7877E05}"/>
              </a:ext>
            </a:extLst>
          </p:cNvPr>
          <p:cNvSpPr>
            <a:spLocks noGrp="1"/>
          </p:cNvSpPr>
          <p:nvPr>
            <p:ph type="title"/>
          </p:nvPr>
        </p:nvSpPr>
        <p:spPr>
          <a:xfrm>
            <a:off x="648930" y="629266"/>
            <a:ext cx="9252154" cy="1223983"/>
          </a:xfrm>
        </p:spPr>
        <p:txBody>
          <a:bodyPr vert="horz" lIns="91440" tIns="45720" rIns="91440" bIns="45720" rtlCol="0" anchor="t">
            <a:normAutofit/>
          </a:bodyPr>
          <a:lstStyle/>
          <a:p>
            <a:r>
              <a:rPr lang="en-US" sz="3200" b="0" i="0" kern="1200" dirty="0">
                <a:solidFill>
                  <a:schemeClr val="tx2"/>
                </a:solidFill>
                <a:latin typeface="+mj-lt"/>
                <a:ea typeface="+mj-ea"/>
                <a:cs typeface="+mj-cs"/>
              </a:rPr>
              <a:t>Dissolved Oxygen</a:t>
            </a:r>
          </a:p>
        </p:txBody>
      </p:sp>
      <p:sp>
        <p:nvSpPr>
          <p:cNvPr id="3" name="Content Placeholder 2">
            <a:extLst>
              <a:ext uri="{FF2B5EF4-FFF2-40B4-BE49-F238E27FC236}">
                <a16:creationId xmlns:a16="http://schemas.microsoft.com/office/drawing/2014/main" id="{50A0877C-164A-4B2D-918C-348CF5B9BA93}"/>
              </a:ext>
            </a:extLst>
          </p:cNvPr>
          <p:cNvSpPr>
            <a:spLocks noGrp="1"/>
          </p:cNvSpPr>
          <p:nvPr>
            <p:ph sz="half" idx="1"/>
          </p:nvPr>
        </p:nvSpPr>
        <p:spPr>
          <a:xfrm>
            <a:off x="1103311" y="2065058"/>
            <a:ext cx="4779329" cy="4183341"/>
          </a:xfrm>
        </p:spPr>
        <p:txBody>
          <a:bodyPr vert="horz" lIns="91440" tIns="45720" rIns="91440" bIns="45720" rtlCol="0">
            <a:normAutofit/>
          </a:bodyPr>
          <a:lstStyle/>
          <a:p>
            <a:r>
              <a:rPr lang="en-US" dirty="0"/>
              <a:t>Impacts feeding habits, and energy expenditure of marine organisms as well as water quality management.</a:t>
            </a:r>
          </a:p>
          <a:p>
            <a:r>
              <a:rPr lang="en-US" dirty="0"/>
              <a:t>Low DO </a:t>
            </a:r>
            <a:r>
              <a:rPr lang="en-US" dirty="0">
                <a:sym typeface="Wingdings" panose="05000000000000000000" pitchFamily="2" charset="2"/>
              </a:rPr>
              <a:t></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a:t>Hypoxia </a:t>
            </a:r>
          </a:p>
          <a:p>
            <a:r>
              <a:rPr lang="en-US" dirty="0"/>
              <a:t>Levels are decreasing globally (1-7%).</a:t>
            </a:r>
          </a:p>
          <a:p>
            <a:r>
              <a:rPr lang="en-US" dirty="0"/>
              <a:t>Causes for decrease:</a:t>
            </a:r>
          </a:p>
          <a:p>
            <a:pPr lvl="1"/>
            <a:r>
              <a:rPr lang="en-US" dirty="0"/>
              <a:t>Anthropogenic activities</a:t>
            </a:r>
          </a:p>
          <a:p>
            <a:pPr lvl="1"/>
            <a:r>
              <a:rPr lang="en-US" dirty="0"/>
              <a:t>Natural conditions of the environment</a:t>
            </a:r>
          </a:p>
          <a:p>
            <a:pPr lvl="1"/>
            <a:r>
              <a:rPr lang="en-US" dirty="0"/>
              <a:t>Climate change</a:t>
            </a:r>
          </a:p>
        </p:txBody>
      </p:sp>
      <p:pic>
        <p:nvPicPr>
          <p:cNvPr id="5" name="Picture 4">
            <a:extLst>
              <a:ext uri="{FF2B5EF4-FFF2-40B4-BE49-F238E27FC236}">
                <a16:creationId xmlns:a16="http://schemas.microsoft.com/office/drawing/2014/main" id="{33E35EE1-2053-49EE-990E-F57CD6CDA974}"/>
              </a:ext>
            </a:extLst>
          </p:cNvPr>
          <p:cNvPicPr>
            <a:picLocks noChangeAspect="1"/>
          </p:cNvPicPr>
          <p:nvPr/>
        </p:nvPicPr>
        <p:blipFill>
          <a:blip r:embed="rId5"/>
          <a:stretch>
            <a:fillRect/>
          </a:stretch>
        </p:blipFill>
        <p:spPr>
          <a:xfrm>
            <a:off x="6091916" y="2065058"/>
            <a:ext cx="5451627" cy="4170494"/>
          </a:xfrm>
          <a:prstGeom prst="rect">
            <a:avLst/>
          </a:prstGeom>
          <a:effectLst>
            <a:outerShdw blurRad="50800" dist="38100" dir="5400000" algn="t" rotWithShape="0">
              <a:prstClr val="black">
                <a:alpha val="43000"/>
              </a:prstClr>
            </a:outerShdw>
          </a:effectLst>
        </p:spPr>
      </p:pic>
      <p:sp>
        <p:nvSpPr>
          <p:cNvPr id="8" name="Rectangle 7">
            <a:extLst>
              <a:ext uri="{FF2B5EF4-FFF2-40B4-BE49-F238E27FC236}">
                <a16:creationId xmlns:a16="http://schemas.microsoft.com/office/drawing/2014/main" id="{E566C512-ED5A-46B6-933C-A41CA2A084CF}"/>
              </a:ext>
            </a:extLst>
          </p:cNvPr>
          <p:cNvSpPr/>
          <p:nvPr/>
        </p:nvSpPr>
        <p:spPr>
          <a:xfrm>
            <a:off x="6091916" y="5818503"/>
            <a:ext cx="5451627" cy="417049"/>
          </a:xfrm>
          <a:prstGeom prst="rect">
            <a:avLst/>
          </a:prstGeom>
          <a:solidFill>
            <a:srgbClr val="000000">
              <a:alpha val="50000"/>
            </a:srgbClr>
          </a:solidFill>
          <a:ln>
            <a:noFill/>
          </a:ln>
        </p:spPr>
        <p:txBody>
          <a:bodyPr wrap="square">
            <a:normAutofit/>
          </a:bodyPr>
          <a:lstStyle/>
          <a:p>
            <a:pPr algn="ctr">
              <a:lnSpc>
                <a:spcPct val="90000"/>
              </a:lnSpc>
              <a:spcAft>
                <a:spcPts val="600"/>
              </a:spcAft>
            </a:pPr>
            <a:r>
              <a:rPr lang="en-US" sz="1100">
                <a:solidFill>
                  <a:srgbClr val="FFFFFF"/>
                </a:solidFill>
                <a:hlinkClick r:id="rId6">
                  <a:extLst>
                    <a:ext uri="{A12FA001-AC4F-418D-AE19-62706E023703}">
                      <ahyp:hlinkClr xmlns:ahyp="http://schemas.microsoft.com/office/drawing/2018/hyperlinkcolor" val="tx"/>
                    </a:ext>
                  </a:extLst>
                </a:hlinkClick>
              </a:rPr>
              <a:t>https://www.fondriest.com/environmental-measurements/parameters/water-quality/dissolved-oxygen/</a:t>
            </a:r>
            <a:endParaRPr lang="en-US" sz="1100">
              <a:solidFill>
                <a:srgbClr val="FFFFFF"/>
              </a:solidFill>
            </a:endParaRPr>
          </a:p>
        </p:txBody>
      </p:sp>
      <p:pic>
        <p:nvPicPr>
          <p:cNvPr id="7" name="Audio 6">
            <a:hlinkClick r:id="" action="ppaction://media"/>
            <a:extLst>
              <a:ext uri="{FF2B5EF4-FFF2-40B4-BE49-F238E27FC236}">
                <a16:creationId xmlns:a16="http://schemas.microsoft.com/office/drawing/2014/main" id="{B0758645-84FC-4FB7-B2BC-BC5E8D542B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34442258"/>
      </p:ext>
    </p:extLst>
  </p:cSld>
  <p:clrMapOvr>
    <a:masterClrMapping/>
  </p:clrMapOvr>
  <mc:AlternateContent xmlns:mc="http://schemas.openxmlformats.org/markup-compatibility/2006">
    <mc:Choice xmlns:p14="http://schemas.microsoft.com/office/powerpoint/2010/main" Requires="p14">
      <p:transition spd="slow" p14:dur="2000" advTm="172837"/>
    </mc:Choice>
    <mc:Fallback>
      <p:transition spd="slow" advTm="172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D1FE4-9657-407B-9012-6007DEE87251}"/>
              </a:ext>
            </a:extLst>
          </p:cNvPr>
          <p:cNvSpPr>
            <a:spLocks noGrp="1"/>
          </p:cNvSpPr>
          <p:nvPr>
            <p:ph type="title"/>
          </p:nvPr>
        </p:nvSpPr>
        <p:spPr>
          <a:xfrm>
            <a:off x="648930" y="629266"/>
            <a:ext cx="9252154" cy="1223983"/>
          </a:xfrm>
        </p:spPr>
        <p:txBody>
          <a:bodyPr>
            <a:normAutofit/>
          </a:bodyPr>
          <a:lstStyle/>
          <a:p>
            <a:r>
              <a:rPr lang="en-US" sz="3200" dirty="0"/>
              <a:t>Hypoxia in Fish</a:t>
            </a:r>
          </a:p>
        </p:txBody>
      </p:sp>
      <p:sp>
        <p:nvSpPr>
          <p:cNvPr id="3" name="Content Placeholder 2">
            <a:extLst>
              <a:ext uri="{FF2B5EF4-FFF2-40B4-BE49-F238E27FC236}">
                <a16:creationId xmlns:a16="http://schemas.microsoft.com/office/drawing/2014/main" id="{040ECDA6-4608-4415-8ABD-A03526D1C449}"/>
              </a:ext>
            </a:extLst>
          </p:cNvPr>
          <p:cNvSpPr>
            <a:spLocks noGrp="1"/>
          </p:cNvSpPr>
          <p:nvPr>
            <p:ph idx="1"/>
          </p:nvPr>
        </p:nvSpPr>
        <p:spPr>
          <a:xfrm>
            <a:off x="666750" y="2144599"/>
            <a:ext cx="5165495" cy="3625334"/>
          </a:xfrm>
        </p:spPr>
        <p:txBody>
          <a:bodyPr>
            <a:normAutofit/>
          </a:bodyPr>
          <a:lstStyle/>
          <a:p>
            <a:r>
              <a:rPr lang="en-US"/>
              <a:t>Aerobic respiration is driven by the oxygen gained from DO in the water.</a:t>
            </a:r>
          </a:p>
          <a:p>
            <a:r>
              <a:rPr lang="en-US"/>
              <a:t>Hypoxia in fish is defined as the partial pressure of oxygen at which physiological functions are hindered.</a:t>
            </a:r>
          </a:p>
          <a:p>
            <a:r>
              <a:rPr lang="en-US"/>
              <a:t>Can disrupt the physiological homeostasis of fish.</a:t>
            </a:r>
          </a:p>
          <a:p>
            <a:r>
              <a:rPr lang="en-US"/>
              <a:t>Air-Breathing is an example of a coping mechanism.</a:t>
            </a:r>
          </a:p>
        </p:txBody>
      </p:sp>
      <p:pic>
        <p:nvPicPr>
          <p:cNvPr id="6" name="Picture 5">
            <a:extLst>
              <a:ext uri="{FF2B5EF4-FFF2-40B4-BE49-F238E27FC236}">
                <a16:creationId xmlns:a16="http://schemas.microsoft.com/office/drawing/2014/main" id="{6308B532-6C42-45AF-ABB0-77EF85039BF6}"/>
              </a:ext>
            </a:extLst>
          </p:cNvPr>
          <p:cNvPicPr>
            <a:picLocks noChangeAspect="1"/>
          </p:cNvPicPr>
          <p:nvPr/>
        </p:nvPicPr>
        <p:blipFill>
          <a:blip r:embed="rId5"/>
          <a:stretch>
            <a:fillRect/>
          </a:stretch>
        </p:blipFill>
        <p:spPr>
          <a:xfrm>
            <a:off x="6091916" y="2144599"/>
            <a:ext cx="5451627" cy="3625333"/>
          </a:xfrm>
          <a:prstGeom prst="rect">
            <a:avLst/>
          </a:prstGeom>
          <a:effectLst>
            <a:outerShdw blurRad="50800" dist="38100" dir="5400000" algn="t" rotWithShape="0">
              <a:prstClr val="black">
                <a:alpha val="43000"/>
              </a:prstClr>
            </a:outerShdw>
          </a:effectLst>
        </p:spPr>
      </p:pic>
      <p:sp>
        <p:nvSpPr>
          <p:cNvPr id="9" name="TextBox 8">
            <a:extLst>
              <a:ext uri="{FF2B5EF4-FFF2-40B4-BE49-F238E27FC236}">
                <a16:creationId xmlns:a16="http://schemas.microsoft.com/office/drawing/2014/main" id="{FD037A2D-182B-4C0E-90D5-C1E20648BCCF}"/>
              </a:ext>
            </a:extLst>
          </p:cNvPr>
          <p:cNvSpPr txBox="1"/>
          <p:nvPr/>
        </p:nvSpPr>
        <p:spPr>
          <a:xfrm>
            <a:off x="7293201" y="5769932"/>
            <a:ext cx="3452510" cy="276999"/>
          </a:xfrm>
          <a:prstGeom prst="rect">
            <a:avLst/>
          </a:prstGeom>
          <a:noFill/>
        </p:spPr>
        <p:txBody>
          <a:bodyPr wrap="square" rtlCol="0">
            <a:spAutoFit/>
          </a:bodyPr>
          <a:lstStyle/>
          <a:p>
            <a:r>
              <a:rPr lang="en-US" sz="1200" dirty="0">
                <a:hlinkClick r:id="rId6"/>
              </a:rPr>
              <a:t>https://www.sunstar.com.ph/article/166864</a:t>
            </a:r>
            <a:endParaRPr lang="en-US" sz="1200" dirty="0"/>
          </a:p>
        </p:txBody>
      </p:sp>
      <p:pic>
        <p:nvPicPr>
          <p:cNvPr id="13" name="Audio 12">
            <a:hlinkClick r:id="" action="ppaction://media"/>
            <a:extLst>
              <a:ext uri="{FF2B5EF4-FFF2-40B4-BE49-F238E27FC236}">
                <a16:creationId xmlns:a16="http://schemas.microsoft.com/office/drawing/2014/main" id="{CD8D655D-4B54-4467-804A-43492BA2584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15363441"/>
      </p:ext>
    </p:extLst>
  </p:cSld>
  <p:clrMapOvr>
    <a:masterClrMapping/>
  </p:clrMapOvr>
  <mc:AlternateContent xmlns:mc="http://schemas.openxmlformats.org/markup-compatibility/2006">
    <mc:Choice xmlns:p14="http://schemas.microsoft.com/office/powerpoint/2010/main" Requires="p14">
      <p:transition spd="slow" p14:dur="2000" advTm="79957"/>
    </mc:Choice>
    <mc:Fallback>
      <p:transition spd="slow" advTm="79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DFC0A-AC4E-49FB-8E99-068B2D125D13}"/>
              </a:ext>
            </a:extLst>
          </p:cNvPr>
          <p:cNvSpPr>
            <a:spLocks noGrp="1"/>
          </p:cNvSpPr>
          <p:nvPr>
            <p:ph type="title"/>
          </p:nvPr>
        </p:nvSpPr>
        <p:spPr>
          <a:xfrm>
            <a:off x="2453481" y="338196"/>
            <a:ext cx="7285037" cy="1417626"/>
          </a:xfrm>
        </p:spPr>
        <p:txBody>
          <a:bodyPr vert="horz" lIns="91440" tIns="45720" rIns="91440" bIns="45720" rtlCol="0" anchor="b">
            <a:normAutofit/>
          </a:bodyPr>
          <a:lstStyle/>
          <a:p>
            <a:pPr algn="ctr">
              <a:lnSpc>
                <a:spcPct val="90000"/>
              </a:lnSpc>
            </a:pPr>
            <a:r>
              <a:rPr lang="en-US" sz="3800" b="0" i="0" kern="1200" dirty="0">
                <a:solidFill>
                  <a:schemeClr val="tx2"/>
                </a:solidFill>
                <a:latin typeface="+mj-lt"/>
                <a:ea typeface="+mj-ea"/>
                <a:cs typeface="+mj-cs"/>
              </a:rPr>
              <a:t>Armored Catfish</a:t>
            </a:r>
            <a:br>
              <a:rPr lang="en-US" sz="3800" b="0" i="0" kern="1200" dirty="0">
                <a:solidFill>
                  <a:schemeClr val="tx2"/>
                </a:solidFill>
                <a:latin typeface="+mj-lt"/>
                <a:ea typeface="+mj-ea"/>
                <a:cs typeface="+mj-cs"/>
              </a:rPr>
            </a:br>
            <a:r>
              <a:rPr lang="en-US" sz="3800" b="0" i="0" kern="1200" dirty="0">
                <a:solidFill>
                  <a:schemeClr val="tx2"/>
                </a:solidFill>
                <a:latin typeface="+mj-lt"/>
                <a:ea typeface="+mj-ea"/>
                <a:cs typeface="+mj-cs"/>
              </a:rPr>
              <a:t>(</a:t>
            </a:r>
            <a:r>
              <a:rPr lang="en-US" sz="3800" b="0" i="1" kern="1200" dirty="0" err="1">
                <a:solidFill>
                  <a:schemeClr val="tx2"/>
                </a:solidFill>
                <a:latin typeface="+mj-lt"/>
                <a:ea typeface="+mj-ea"/>
                <a:cs typeface="+mj-cs"/>
              </a:rPr>
              <a:t>Pterygoplichthys</a:t>
            </a:r>
            <a:r>
              <a:rPr lang="en-US" sz="3800" b="0" i="1" kern="1200" dirty="0">
                <a:solidFill>
                  <a:schemeClr val="tx2"/>
                </a:solidFill>
                <a:latin typeface="+mj-lt"/>
                <a:ea typeface="+mj-ea"/>
                <a:cs typeface="+mj-cs"/>
              </a:rPr>
              <a:t> </a:t>
            </a:r>
            <a:r>
              <a:rPr lang="en-US" sz="3800" b="0" i="1" kern="1200" dirty="0" err="1">
                <a:solidFill>
                  <a:schemeClr val="tx2"/>
                </a:solidFill>
                <a:latin typeface="+mj-lt"/>
                <a:ea typeface="+mj-ea"/>
                <a:cs typeface="+mj-cs"/>
              </a:rPr>
              <a:t>disjunctivus</a:t>
            </a:r>
            <a:r>
              <a:rPr lang="en-US" sz="3800" b="0" i="0" kern="1200" dirty="0">
                <a:solidFill>
                  <a:schemeClr val="tx2"/>
                </a:solidFill>
                <a:latin typeface="+mj-lt"/>
                <a:ea typeface="+mj-ea"/>
                <a:cs typeface="+mj-cs"/>
              </a:rPr>
              <a:t>)</a:t>
            </a:r>
          </a:p>
        </p:txBody>
      </p:sp>
      <p:pic>
        <p:nvPicPr>
          <p:cNvPr id="3" name="Picture 2">
            <a:extLst>
              <a:ext uri="{FF2B5EF4-FFF2-40B4-BE49-F238E27FC236}">
                <a16:creationId xmlns:a16="http://schemas.microsoft.com/office/drawing/2014/main" id="{AC77BE89-3A4D-4F26-93A6-584658003095}"/>
              </a:ext>
            </a:extLst>
          </p:cNvPr>
          <p:cNvPicPr>
            <a:picLocks noChangeAspect="1"/>
          </p:cNvPicPr>
          <p:nvPr/>
        </p:nvPicPr>
        <p:blipFill>
          <a:blip r:embed="rId5"/>
          <a:stretch>
            <a:fillRect/>
          </a:stretch>
        </p:blipFill>
        <p:spPr>
          <a:xfrm>
            <a:off x="3317825" y="2138258"/>
            <a:ext cx="6151295" cy="4114718"/>
          </a:xfrm>
          <a:prstGeom prst="rect">
            <a:avLst/>
          </a:prstGeom>
        </p:spPr>
      </p:pic>
      <p:sp>
        <p:nvSpPr>
          <p:cNvPr id="4" name="TextBox 3">
            <a:extLst>
              <a:ext uri="{FF2B5EF4-FFF2-40B4-BE49-F238E27FC236}">
                <a16:creationId xmlns:a16="http://schemas.microsoft.com/office/drawing/2014/main" id="{C6F5F6CC-0ADF-4839-B33A-88D2DF26D81A}"/>
              </a:ext>
            </a:extLst>
          </p:cNvPr>
          <p:cNvSpPr txBox="1"/>
          <p:nvPr/>
        </p:nvSpPr>
        <p:spPr>
          <a:xfrm>
            <a:off x="5772949" y="6266080"/>
            <a:ext cx="1241045" cy="369332"/>
          </a:xfrm>
          <a:prstGeom prst="rect">
            <a:avLst/>
          </a:prstGeom>
          <a:noFill/>
        </p:spPr>
        <p:txBody>
          <a:bodyPr wrap="none" rtlCol="0">
            <a:spAutoFit/>
          </a:bodyPr>
          <a:lstStyle/>
          <a:p>
            <a:r>
              <a:rPr lang="en-US" dirty="0"/>
              <a:t>M. Gibbs </a:t>
            </a:r>
          </a:p>
        </p:txBody>
      </p:sp>
      <p:pic>
        <p:nvPicPr>
          <p:cNvPr id="5" name="Audio 4">
            <a:hlinkClick r:id="" action="ppaction://media"/>
            <a:extLst>
              <a:ext uri="{FF2B5EF4-FFF2-40B4-BE49-F238E27FC236}">
                <a16:creationId xmlns:a16="http://schemas.microsoft.com/office/drawing/2014/main" id="{6296A52F-FF68-4BEB-BD69-A6397D2184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69364112"/>
      </p:ext>
    </p:extLst>
  </p:cSld>
  <p:clrMapOvr>
    <a:masterClrMapping/>
  </p:clrMapOvr>
  <mc:AlternateContent xmlns:mc="http://schemas.openxmlformats.org/markup-compatibility/2006">
    <mc:Choice xmlns:p14="http://schemas.microsoft.com/office/powerpoint/2010/main" Requires="p14">
      <p:transition spd="slow" p14:dur="2000" advTm="15008"/>
    </mc:Choice>
    <mc:Fallback>
      <p:transition spd="slow" advTm="15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D8697-576A-46DA-8E3A-48E6C317833F}"/>
              </a:ext>
            </a:extLst>
          </p:cNvPr>
          <p:cNvSpPr>
            <a:spLocks noGrp="1"/>
          </p:cNvSpPr>
          <p:nvPr>
            <p:ph type="title"/>
          </p:nvPr>
        </p:nvSpPr>
        <p:spPr>
          <a:xfrm>
            <a:off x="5282381" y="943898"/>
            <a:ext cx="4382729" cy="1317522"/>
          </a:xfrm>
        </p:spPr>
        <p:txBody>
          <a:bodyPr>
            <a:normAutofit/>
          </a:bodyPr>
          <a:lstStyle/>
          <a:p>
            <a:pPr algn="ctr"/>
            <a:r>
              <a:rPr lang="en-US" sz="3200" dirty="0"/>
              <a:t>Armored Catfish &amp; Air-Breathing</a:t>
            </a:r>
          </a:p>
        </p:txBody>
      </p:sp>
      <p:pic>
        <p:nvPicPr>
          <p:cNvPr id="4" name="Picture 3">
            <a:extLst>
              <a:ext uri="{FF2B5EF4-FFF2-40B4-BE49-F238E27FC236}">
                <a16:creationId xmlns:a16="http://schemas.microsoft.com/office/drawing/2014/main" id="{62E5FD77-B4CC-49E9-B98F-8BFF4702AEAF}"/>
              </a:ext>
            </a:extLst>
          </p:cNvPr>
          <p:cNvPicPr>
            <a:picLocks noChangeAspect="1"/>
          </p:cNvPicPr>
          <p:nvPr/>
        </p:nvPicPr>
        <p:blipFill rotWithShape="1">
          <a:blip r:embed="rId5"/>
          <a:srcRect l="4291" r="-5" b="-5"/>
          <a:stretch/>
        </p:blipFill>
        <p:spPr>
          <a:xfrm>
            <a:off x="-1" y="10"/>
            <a:ext cx="4634680" cy="6857990"/>
          </a:xfrm>
          <a:prstGeom prst="rect">
            <a:avLst/>
          </a:prstGeom>
        </p:spPr>
      </p:pic>
      <p:sp>
        <p:nvSpPr>
          <p:cNvPr id="3" name="Content Placeholder 2">
            <a:extLst>
              <a:ext uri="{FF2B5EF4-FFF2-40B4-BE49-F238E27FC236}">
                <a16:creationId xmlns:a16="http://schemas.microsoft.com/office/drawing/2014/main" id="{B0494AED-A4AD-4439-8507-95E3FB1FF4D6}"/>
              </a:ext>
            </a:extLst>
          </p:cNvPr>
          <p:cNvSpPr>
            <a:spLocks noGrp="1"/>
          </p:cNvSpPr>
          <p:nvPr>
            <p:ph idx="1"/>
          </p:nvPr>
        </p:nvSpPr>
        <p:spPr>
          <a:xfrm>
            <a:off x="5282381" y="2438400"/>
            <a:ext cx="6442894" cy="4003040"/>
          </a:xfrm>
        </p:spPr>
        <p:txBody>
          <a:bodyPr>
            <a:normAutofit/>
          </a:bodyPr>
          <a:lstStyle/>
          <a:p>
            <a:pPr>
              <a:lnSpc>
                <a:spcPct val="90000"/>
              </a:lnSpc>
            </a:pPr>
            <a:r>
              <a:rPr lang="en-US" dirty="0"/>
              <a:t>Can breathe air directly with their Air-Breathing Organ (ABO).</a:t>
            </a:r>
          </a:p>
          <a:p>
            <a:pPr>
              <a:lnSpc>
                <a:spcPct val="90000"/>
              </a:lnSpc>
            </a:pPr>
            <a:r>
              <a:rPr lang="en-US" dirty="0"/>
              <a:t>ABO evolved from:</a:t>
            </a:r>
          </a:p>
          <a:p>
            <a:pPr lvl="1">
              <a:lnSpc>
                <a:spcPct val="90000"/>
              </a:lnSpc>
            </a:pPr>
            <a:r>
              <a:rPr lang="en-US" dirty="0"/>
              <a:t>Changes in the gastrointestinal tract (stomach or intestines),</a:t>
            </a:r>
          </a:p>
          <a:p>
            <a:pPr lvl="1">
              <a:lnSpc>
                <a:spcPct val="90000"/>
              </a:lnSpc>
            </a:pPr>
            <a:r>
              <a:rPr lang="en-US" dirty="0"/>
              <a:t>Increase in surface area of the oral cavity,</a:t>
            </a:r>
          </a:p>
          <a:p>
            <a:pPr lvl="1">
              <a:lnSpc>
                <a:spcPct val="90000"/>
              </a:lnSpc>
            </a:pPr>
            <a:r>
              <a:rPr lang="en-US" dirty="0"/>
              <a:t>Vascularization of the swim bladder </a:t>
            </a:r>
          </a:p>
          <a:p>
            <a:pPr>
              <a:lnSpc>
                <a:spcPct val="90000"/>
              </a:lnSpc>
            </a:pPr>
            <a:r>
              <a:rPr lang="en-US" dirty="0"/>
              <a:t>Likely evolved from the hypoxic conditions of the flooded forests of the Amazon, where armored catfish originate.</a:t>
            </a:r>
          </a:p>
          <a:p>
            <a:pPr>
              <a:lnSpc>
                <a:spcPct val="90000"/>
              </a:lnSpc>
            </a:pPr>
            <a:r>
              <a:rPr lang="en-US" dirty="0"/>
              <a:t>Facultative air-breathers (only when in low DO)</a:t>
            </a:r>
          </a:p>
        </p:txBody>
      </p:sp>
      <p:sp>
        <p:nvSpPr>
          <p:cNvPr id="5" name="TextBox 4">
            <a:extLst>
              <a:ext uri="{FF2B5EF4-FFF2-40B4-BE49-F238E27FC236}">
                <a16:creationId xmlns:a16="http://schemas.microsoft.com/office/drawing/2014/main" id="{2A0C0DBF-67BC-4B7C-A83E-BAC480FE164F}"/>
              </a:ext>
            </a:extLst>
          </p:cNvPr>
          <p:cNvSpPr txBox="1"/>
          <p:nvPr/>
        </p:nvSpPr>
        <p:spPr>
          <a:xfrm>
            <a:off x="150495" y="86360"/>
            <a:ext cx="1199367" cy="276999"/>
          </a:xfrm>
          <a:prstGeom prst="rect">
            <a:avLst/>
          </a:prstGeom>
          <a:noFill/>
        </p:spPr>
        <p:txBody>
          <a:bodyPr wrap="none" rtlCol="0">
            <a:spAutoFit/>
          </a:bodyPr>
          <a:lstStyle/>
          <a:p>
            <a:r>
              <a:rPr lang="en-US" sz="1200" dirty="0">
                <a:solidFill>
                  <a:schemeClr val="bg1"/>
                </a:solidFill>
              </a:rPr>
              <a:t>Gibbs &amp; Groff</a:t>
            </a:r>
          </a:p>
        </p:txBody>
      </p:sp>
      <p:pic>
        <p:nvPicPr>
          <p:cNvPr id="6" name="Audio 5">
            <a:hlinkClick r:id="" action="ppaction://media"/>
            <a:extLst>
              <a:ext uri="{FF2B5EF4-FFF2-40B4-BE49-F238E27FC236}">
                <a16:creationId xmlns:a16="http://schemas.microsoft.com/office/drawing/2014/main" id="{2EB40CAC-1A71-4970-8965-9DAE4DB559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09624973"/>
      </p:ext>
    </p:extLst>
  </p:cSld>
  <p:clrMapOvr>
    <a:masterClrMapping/>
  </p:clrMapOvr>
  <mc:AlternateContent xmlns:mc="http://schemas.openxmlformats.org/markup-compatibility/2006">
    <mc:Choice xmlns:p14="http://schemas.microsoft.com/office/powerpoint/2010/main" Requires="p14">
      <p:transition spd="slow" p14:dur="2000" advTm="73186"/>
    </mc:Choice>
    <mc:Fallback>
      <p:transition spd="slow" advTm="73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89AA4-702A-41DA-B132-B8C59E9DEB35}"/>
              </a:ext>
            </a:extLst>
          </p:cNvPr>
          <p:cNvSpPr>
            <a:spLocks noGrp="1"/>
          </p:cNvSpPr>
          <p:nvPr>
            <p:ph type="title"/>
          </p:nvPr>
        </p:nvSpPr>
        <p:spPr>
          <a:xfrm>
            <a:off x="646111" y="816502"/>
            <a:ext cx="9404723" cy="845140"/>
          </a:xfrm>
        </p:spPr>
        <p:txBody>
          <a:bodyPr/>
          <a:lstStyle/>
          <a:p>
            <a:r>
              <a:rPr lang="en-US" sz="3200" dirty="0"/>
              <a:t>Air-Breathing Behavior</a:t>
            </a:r>
          </a:p>
        </p:txBody>
      </p:sp>
      <p:sp>
        <p:nvSpPr>
          <p:cNvPr id="3" name="Content Placeholder 2">
            <a:extLst>
              <a:ext uri="{FF2B5EF4-FFF2-40B4-BE49-F238E27FC236}">
                <a16:creationId xmlns:a16="http://schemas.microsoft.com/office/drawing/2014/main" id="{FC8CE746-5E63-47A8-A70F-79CD01C60C99}"/>
              </a:ext>
            </a:extLst>
          </p:cNvPr>
          <p:cNvSpPr>
            <a:spLocks noGrp="1"/>
          </p:cNvSpPr>
          <p:nvPr>
            <p:ph idx="1"/>
          </p:nvPr>
        </p:nvSpPr>
        <p:spPr/>
        <p:txBody>
          <a:bodyPr/>
          <a:lstStyle/>
          <a:p>
            <a:r>
              <a:rPr lang="en-US" dirty="0">
                <a:solidFill>
                  <a:srgbClr val="FFFFFF"/>
                </a:solidFill>
              </a:rPr>
              <a:t>One observed air-breathing behavior: </a:t>
            </a:r>
            <a:r>
              <a:rPr lang="en-US" sz="2400" b="1" dirty="0">
                <a:solidFill>
                  <a:schemeClr val="bg2">
                    <a:lumMod val="60000"/>
                    <a:lumOff val="40000"/>
                  </a:schemeClr>
                </a:solidFill>
              </a:rPr>
              <a:t>Synchronicity</a:t>
            </a:r>
          </a:p>
          <a:p>
            <a:pPr lvl="1"/>
            <a:r>
              <a:rPr lang="en-US" dirty="0"/>
              <a:t>Occurs when individuals swim up to breathe air in a group or in rapid succession.</a:t>
            </a:r>
          </a:p>
          <a:p>
            <a:pPr lvl="1"/>
            <a:r>
              <a:rPr lang="en-US" dirty="0"/>
              <a:t>Caused by predation pressure because group air-breathing reduces an individual’s risk of being preyed upon.</a:t>
            </a:r>
          </a:p>
          <a:p>
            <a:pPr lvl="1"/>
            <a:r>
              <a:rPr lang="en-US" dirty="0"/>
              <a:t>Influenced by aggression by more dominant individuals.</a:t>
            </a:r>
          </a:p>
          <a:p>
            <a:pPr lvl="1"/>
            <a:r>
              <a:rPr lang="en-US" dirty="0"/>
              <a:t>Little lab research on this behavior in various degrees of DO.</a:t>
            </a:r>
          </a:p>
          <a:p>
            <a:pPr marL="0" indent="0">
              <a:buNone/>
            </a:pPr>
            <a:endParaRPr lang="en-US" dirty="0"/>
          </a:p>
        </p:txBody>
      </p:sp>
      <p:pic>
        <p:nvPicPr>
          <p:cNvPr id="6" name="Audio 5">
            <a:hlinkClick r:id="" action="ppaction://media"/>
            <a:extLst>
              <a:ext uri="{FF2B5EF4-FFF2-40B4-BE49-F238E27FC236}">
                <a16:creationId xmlns:a16="http://schemas.microsoft.com/office/drawing/2014/main" id="{F27CCA62-5013-4CEB-B215-91FC39347C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12924888"/>
      </p:ext>
    </p:extLst>
  </p:cSld>
  <p:clrMapOvr>
    <a:masterClrMapping/>
  </p:clrMapOvr>
  <mc:AlternateContent xmlns:mc="http://schemas.openxmlformats.org/markup-compatibility/2006">
    <mc:Choice xmlns:p14="http://schemas.microsoft.com/office/powerpoint/2010/main" Requires="p14">
      <p:transition spd="slow" p14:dur="2000" advTm="87263"/>
    </mc:Choice>
    <mc:Fallback>
      <p:transition spd="slow" advTm="87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796A0-0A49-4B17-A86A-6513EE0382EB}"/>
              </a:ext>
            </a:extLst>
          </p:cNvPr>
          <p:cNvSpPr>
            <a:spLocks noGrp="1"/>
          </p:cNvSpPr>
          <p:nvPr>
            <p:ph type="title"/>
          </p:nvPr>
        </p:nvSpPr>
        <p:spPr>
          <a:xfrm>
            <a:off x="981075" y="609602"/>
            <a:ext cx="7439025" cy="752473"/>
          </a:xfrm>
        </p:spPr>
        <p:txBody>
          <a:bodyPr>
            <a:normAutofit/>
          </a:bodyPr>
          <a:lstStyle/>
          <a:p>
            <a:r>
              <a:rPr lang="en-US" sz="3200" dirty="0"/>
              <a:t>Armored Catfish in Blue Spring</a:t>
            </a:r>
          </a:p>
        </p:txBody>
      </p:sp>
      <p:sp>
        <p:nvSpPr>
          <p:cNvPr id="3" name="Content Placeholder 2">
            <a:extLst>
              <a:ext uri="{FF2B5EF4-FFF2-40B4-BE49-F238E27FC236}">
                <a16:creationId xmlns:a16="http://schemas.microsoft.com/office/drawing/2014/main" id="{FC14E445-FC14-4BAE-8E7F-4998B7ACBFE1}"/>
              </a:ext>
            </a:extLst>
          </p:cNvPr>
          <p:cNvSpPr>
            <a:spLocks noGrp="1"/>
          </p:cNvSpPr>
          <p:nvPr>
            <p:ph idx="1"/>
          </p:nvPr>
        </p:nvSpPr>
        <p:spPr>
          <a:xfrm>
            <a:off x="714375" y="1432168"/>
            <a:ext cx="11239499" cy="1777758"/>
          </a:xfrm>
        </p:spPr>
        <p:txBody>
          <a:bodyPr>
            <a:normAutofit/>
          </a:bodyPr>
          <a:lstStyle/>
          <a:p>
            <a:pPr>
              <a:lnSpc>
                <a:spcPct val="90000"/>
              </a:lnSpc>
              <a:spcBef>
                <a:spcPts val="2400"/>
              </a:spcBef>
            </a:pPr>
            <a:r>
              <a:rPr lang="en-US" dirty="0"/>
              <a:t>In 1998, </a:t>
            </a:r>
            <a:r>
              <a:rPr lang="en-US" i="1" dirty="0"/>
              <a:t>P. </a:t>
            </a:r>
            <a:r>
              <a:rPr lang="en-US" i="1" dirty="0" err="1"/>
              <a:t>disjunctivus</a:t>
            </a:r>
            <a:r>
              <a:rPr lang="en-US" i="1" dirty="0"/>
              <a:t> </a:t>
            </a:r>
            <a:r>
              <a:rPr lang="en-US" dirty="0"/>
              <a:t>was found to be an invasive species in Blue Spring, FL.</a:t>
            </a:r>
            <a:endParaRPr lang="en-US" i="1" dirty="0"/>
          </a:p>
          <a:p>
            <a:pPr>
              <a:lnSpc>
                <a:spcPct val="90000"/>
              </a:lnSpc>
              <a:spcBef>
                <a:spcPts val="2400"/>
              </a:spcBef>
            </a:pPr>
            <a:r>
              <a:rPr lang="en-US" dirty="0"/>
              <a:t>Juvenile armored catfish are not in the hypoxic spring run of Blue Springs. Why???</a:t>
            </a:r>
          </a:p>
          <a:p>
            <a:pPr>
              <a:lnSpc>
                <a:spcPct val="90000"/>
              </a:lnSpc>
              <a:spcBef>
                <a:spcPts val="2400"/>
              </a:spcBef>
            </a:pPr>
            <a:r>
              <a:rPr lang="en-US" dirty="0"/>
              <a:t>Is this because smaller catfish are more vulnerable to hypoxia and predation???</a:t>
            </a:r>
          </a:p>
        </p:txBody>
      </p:sp>
      <p:pic>
        <p:nvPicPr>
          <p:cNvPr id="8" name="Picture 7">
            <a:extLst>
              <a:ext uri="{FF2B5EF4-FFF2-40B4-BE49-F238E27FC236}">
                <a16:creationId xmlns:a16="http://schemas.microsoft.com/office/drawing/2014/main" id="{8F632EBA-A0C2-4FBF-AB02-68861D71DDBC}"/>
              </a:ext>
            </a:extLst>
          </p:cNvPr>
          <p:cNvPicPr>
            <a:picLocks noChangeAspect="1"/>
          </p:cNvPicPr>
          <p:nvPr/>
        </p:nvPicPr>
        <p:blipFill>
          <a:blip r:embed="rId4"/>
          <a:stretch>
            <a:fillRect/>
          </a:stretch>
        </p:blipFill>
        <p:spPr>
          <a:xfrm>
            <a:off x="4434696" y="6321918"/>
            <a:ext cx="3322608" cy="329213"/>
          </a:xfrm>
          <a:prstGeom prst="rect">
            <a:avLst/>
          </a:prstGeom>
        </p:spPr>
      </p:pic>
      <p:pic>
        <p:nvPicPr>
          <p:cNvPr id="9" name="Picture 8">
            <a:extLst>
              <a:ext uri="{FF2B5EF4-FFF2-40B4-BE49-F238E27FC236}">
                <a16:creationId xmlns:a16="http://schemas.microsoft.com/office/drawing/2014/main" id="{E2938622-4EAC-4329-A3A9-E52DD0B75FF1}"/>
              </a:ext>
            </a:extLst>
          </p:cNvPr>
          <p:cNvPicPr>
            <a:picLocks noChangeAspect="1"/>
          </p:cNvPicPr>
          <p:nvPr/>
        </p:nvPicPr>
        <p:blipFill>
          <a:blip r:embed="rId5"/>
          <a:stretch>
            <a:fillRect/>
          </a:stretch>
        </p:blipFill>
        <p:spPr>
          <a:xfrm>
            <a:off x="3447058" y="3256264"/>
            <a:ext cx="5297883" cy="2981202"/>
          </a:xfrm>
          <a:prstGeom prst="rect">
            <a:avLst/>
          </a:prstGeom>
        </p:spPr>
      </p:pic>
      <p:pic>
        <p:nvPicPr>
          <p:cNvPr id="4" name="Audio 3">
            <a:hlinkClick r:id="" action="ppaction://media"/>
            <a:extLst>
              <a:ext uri="{FF2B5EF4-FFF2-40B4-BE49-F238E27FC236}">
                <a16:creationId xmlns:a16="http://schemas.microsoft.com/office/drawing/2014/main" id="{54C22417-2C92-43D9-BD43-293D45D8A2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74991014"/>
      </p:ext>
    </p:extLst>
  </p:cSld>
  <p:clrMapOvr>
    <a:masterClrMapping/>
  </p:clrMapOvr>
  <mc:AlternateContent xmlns:mc="http://schemas.openxmlformats.org/markup-compatibility/2006">
    <mc:Choice xmlns:p14="http://schemas.microsoft.com/office/powerpoint/2010/main" Requires="p14">
      <p:transition spd="slow" p14:dur="2000" advTm="40107"/>
    </mc:Choice>
    <mc:Fallback>
      <p:transition spd="slow" advTm="40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75D68-1331-4FD2-9E0B-DDA1B3E41EA7}"/>
              </a:ext>
            </a:extLst>
          </p:cNvPr>
          <p:cNvSpPr>
            <a:spLocks noGrp="1"/>
          </p:cNvSpPr>
          <p:nvPr>
            <p:ph type="title"/>
          </p:nvPr>
        </p:nvSpPr>
        <p:spPr>
          <a:xfrm>
            <a:off x="648930" y="425431"/>
            <a:ext cx="9252154" cy="866761"/>
          </a:xfrm>
        </p:spPr>
        <p:txBody>
          <a:bodyPr>
            <a:normAutofit/>
          </a:bodyPr>
          <a:lstStyle/>
          <a:p>
            <a:pPr algn="ctr"/>
            <a:r>
              <a:rPr lang="en-US" sz="3200" dirty="0"/>
              <a:t>Size Matters</a:t>
            </a:r>
          </a:p>
        </p:txBody>
      </p:sp>
      <p:sp>
        <p:nvSpPr>
          <p:cNvPr id="3" name="Content Placeholder 2">
            <a:extLst>
              <a:ext uri="{FF2B5EF4-FFF2-40B4-BE49-F238E27FC236}">
                <a16:creationId xmlns:a16="http://schemas.microsoft.com/office/drawing/2014/main" id="{D73CBD23-4687-423F-BEA1-D7798B9D8DCC}"/>
              </a:ext>
            </a:extLst>
          </p:cNvPr>
          <p:cNvSpPr>
            <a:spLocks noGrp="1"/>
          </p:cNvSpPr>
          <p:nvPr>
            <p:ph idx="1"/>
          </p:nvPr>
        </p:nvSpPr>
        <p:spPr>
          <a:xfrm>
            <a:off x="361950" y="1407266"/>
            <a:ext cx="5530849" cy="4902094"/>
          </a:xfrm>
        </p:spPr>
        <p:txBody>
          <a:bodyPr>
            <a:normAutofit/>
          </a:bodyPr>
          <a:lstStyle/>
          <a:p>
            <a:pPr>
              <a:lnSpc>
                <a:spcPct val="90000"/>
              </a:lnSpc>
            </a:pPr>
            <a:r>
              <a:rPr lang="en-US" dirty="0"/>
              <a:t>In fish, mass-specific metabolic rate </a:t>
            </a:r>
            <a:r>
              <a:rPr lang="en-US" b="1" dirty="0">
                <a:latin typeface="Times New Roman" panose="02020603050405020304" pitchFamily="18" charset="0"/>
                <a:cs typeface="Times New Roman" panose="02020603050405020304" pitchFamily="18" charset="0"/>
              </a:rPr>
              <a:t>↓ </a:t>
            </a:r>
            <a:r>
              <a:rPr lang="en-US" dirty="0"/>
              <a:t>as size </a:t>
            </a:r>
            <a:r>
              <a:rPr lang="en-US" b="1" dirty="0">
                <a:latin typeface="Times New Roman" panose="02020603050405020304" pitchFamily="18" charset="0"/>
                <a:cs typeface="Times New Roman" panose="02020603050405020304" pitchFamily="18" charset="0"/>
              </a:rPr>
              <a:t>↑ </a:t>
            </a:r>
          </a:p>
          <a:p>
            <a:pPr>
              <a:lnSpc>
                <a:spcPct val="90000"/>
              </a:lnSpc>
            </a:pPr>
            <a:r>
              <a:rPr lang="en-US" dirty="0"/>
              <a:t>Smaller individuals will have a higher metabolic rate and require more oxygen than larger individuals.</a:t>
            </a:r>
          </a:p>
          <a:p>
            <a:pPr lvl="1">
              <a:lnSpc>
                <a:spcPct val="90000"/>
              </a:lnSpc>
            </a:pPr>
            <a:r>
              <a:rPr lang="en-US" sz="2000" dirty="0"/>
              <a:t>Smaller armored catfish need to surface more often under hypoxic conditions.</a:t>
            </a:r>
          </a:p>
          <a:p>
            <a:pPr lvl="1">
              <a:lnSpc>
                <a:spcPct val="90000"/>
              </a:lnSpc>
            </a:pPr>
            <a:r>
              <a:rPr lang="en-US" sz="2000" dirty="0"/>
              <a:t>Remember: group air-breathing is driven by the more dominant (larger) individuals.</a:t>
            </a:r>
          </a:p>
          <a:p>
            <a:pPr lvl="1">
              <a:lnSpc>
                <a:spcPct val="90000"/>
              </a:lnSpc>
            </a:pPr>
            <a:r>
              <a:rPr lang="en-US" sz="2000" dirty="0"/>
              <a:t>Smaller armored catfish may not be in Blue Spring because the adjoining St. Johns River is safer. </a:t>
            </a:r>
          </a:p>
        </p:txBody>
      </p:sp>
      <p:pic>
        <p:nvPicPr>
          <p:cNvPr id="10" name="Picture 9">
            <a:extLst>
              <a:ext uri="{FF2B5EF4-FFF2-40B4-BE49-F238E27FC236}">
                <a16:creationId xmlns:a16="http://schemas.microsoft.com/office/drawing/2014/main" id="{D1394D1C-13E5-43CE-A9D5-FC12DE095864}"/>
              </a:ext>
            </a:extLst>
          </p:cNvPr>
          <p:cNvPicPr>
            <a:picLocks noChangeAspect="1"/>
          </p:cNvPicPr>
          <p:nvPr/>
        </p:nvPicPr>
        <p:blipFill rotWithShape="1">
          <a:blip r:embed="rId5"/>
          <a:srcRect l="10009" t="10667" r="14803" b="50000"/>
          <a:stretch/>
        </p:blipFill>
        <p:spPr>
          <a:xfrm>
            <a:off x="5985594" y="1407266"/>
            <a:ext cx="5672628" cy="4556760"/>
          </a:xfrm>
          <a:prstGeom prst="rect">
            <a:avLst/>
          </a:prstGeom>
        </p:spPr>
      </p:pic>
      <p:sp>
        <p:nvSpPr>
          <p:cNvPr id="11" name="TextBox 10">
            <a:extLst>
              <a:ext uri="{FF2B5EF4-FFF2-40B4-BE49-F238E27FC236}">
                <a16:creationId xmlns:a16="http://schemas.microsoft.com/office/drawing/2014/main" id="{59472DDB-F12A-4EEC-9ADE-2B130535695E}"/>
              </a:ext>
            </a:extLst>
          </p:cNvPr>
          <p:cNvSpPr txBox="1"/>
          <p:nvPr/>
        </p:nvSpPr>
        <p:spPr>
          <a:xfrm>
            <a:off x="5940425" y="5964026"/>
            <a:ext cx="5867400" cy="276999"/>
          </a:xfrm>
          <a:prstGeom prst="rect">
            <a:avLst/>
          </a:prstGeom>
          <a:noFill/>
        </p:spPr>
        <p:txBody>
          <a:bodyPr wrap="square" rtlCol="0">
            <a:spAutoFit/>
          </a:bodyPr>
          <a:lstStyle/>
          <a:p>
            <a:r>
              <a:rPr lang="en-US" sz="1200" dirty="0">
                <a:hlinkClick r:id="rId6"/>
              </a:rPr>
              <a:t>https://www.jstor.org/stable/24321983?seq=4#metadata_info_tab_contents</a:t>
            </a:r>
            <a:endParaRPr lang="en-US" sz="1200" dirty="0"/>
          </a:p>
        </p:txBody>
      </p:sp>
      <p:pic>
        <p:nvPicPr>
          <p:cNvPr id="6" name="Audio 5">
            <a:hlinkClick r:id="" action="ppaction://media"/>
            <a:extLst>
              <a:ext uri="{FF2B5EF4-FFF2-40B4-BE49-F238E27FC236}">
                <a16:creationId xmlns:a16="http://schemas.microsoft.com/office/drawing/2014/main" id="{71B9F600-5652-49D0-B931-8DA84F98857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08073625"/>
      </p:ext>
    </p:extLst>
  </p:cSld>
  <p:clrMapOvr>
    <a:masterClrMapping/>
  </p:clrMapOvr>
  <mc:AlternateContent xmlns:mc="http://schemas.openxmlformats.org/markup-compatibility/2006">
    <mc:Choice xmlns:p14="http://schemas.microsoft.com/office/powerpoint/2010/main" Requires="p14">
      <p:transition spd="slow" p14:dur="2000" advTm="66854"/>
    </mc:Choice>
    <mc:Fallback>
      <p:transition spd="slow" advTm="66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E56C7-04E0-4FC4-AF9B-181300EEEC0E}"/>
              </a:ext>
            </a:extLst>
          </p:cNvPr>
          <p:cNvSpPr>
            <a:spLocks noGrp="1"/>
          </p:cNvSpPr>
          <p:nvPr>
            <p:ph type="title"/>
          </p:nvPr>
        </p:nvSpPr>
        <p:spPr>
          <a:xfrm>
            <a:off x="817561" y="671793"/>
            <a:ext cx="9404723" cy="995082"/>
          </a:xfrm>
        </p:spPr>
        <p:txBody>
          <a:bodyPr/>
          <a:lstStyle/>
          <a:p>
            <a:r>
              <a:rPr lang="en-US" sz="3200" dirty="0"/>
              <a:t>Hypotheses</a:t>
            </a:r>
            <a:r>
              <a:rPr lang="en-US" dirty="0"/>
              <a:t> </a:t>
            </a:r>
          </a:p>
        </p:txBody>
      </p:sp>
      <p:sp>
        <p:nvSpPr>
          <p:cNvPr id="3" name="Content Placeholder 2">
            <a:extLst>
              <a:ext uri="{FF2B5EF4-FFF2-40B4-BE49-F238E27FC236}">
                <a16:creationId xmlns:a16="http://schemas.microsoft.com/office/drawing/2014/main" id="{AB67F20D-738F-43F6-B332-D5F56A579149}"/>
              </a:ext>
            </a:extLst>
          </p:cNvPr>
          <p:cNvSpPr>
            <a:spLocks noGrp="1"/>
          </p:cNvSpPr>
          <p:nvPr>
            <p:ph idx="1"/>
          </p:nvPr>
        </p:nvSpPr>
        <p:spPr>
          <a:xfrm>
            <a:off x="1436686" y="2024638"/>
            <a:ext cx="8966752" cy="2194937"/>
          </a:xfrm>
        </p:spPr>
        <p:txBody>
          <a:bodyPr>
            <a:normAutofit/>
          </a:bodyPr>
          <a:lstStyle/>
          <a:p>
            <a:pPr marL="457200" indent="-457200">
              <a:spcBef>
                <a:spcPts val="2400"/>
              </a:spcBef>
              <a:buSzPct val="120000"/>
              <a:buFont typeface="+mj-lt"/>
              <a:buAutoNum type="arabicPeriod"/>
            </a:pPr>
            <a:r>
              <a:rPr lang="en-US" dirty="0"/>
              <a:t>I hypothesized that smaller juvenile armored catfish would exhibit a greater amount of synchronous behavior than the larger juveniles.</a:t>
            </a:r>
          </a:p>
          <a:p>
            <a:pPr marL="457200" indent="-457200">
              <a:spcBef>
                <a:spcPts val="2400"/>
              </a:spcBef>
              <a:buSzPct val="120000"/>
              <a:buFont typeface="+mj-lt"/>
              <a:buAutoNum type="arabicPeriod"/>
            </a:pPr>
            <a:r>
              <a:rPr lang="en-US" dirty="0"/>
              <a:t>I hypothesized that the overall amount of synchronous behavior would decrease as the water became more </a:t>
            </a:r>
            <a:r>
              <a:rPr lang="en-US" dirty="0" err="1"/>
              <a:t>normoxic</a:t>
            </a:r>
            <a:r>
              <a:rPr lang="en-US" dirty="0"/>
              <a:t>.</a:t>
            </a:r>
          </a:p>
        </p:txBody>
      </p:sp>
      <p:pic>
        <p:nvPicPr>
          <p:cNvPr id="7" name="Audio 6">
            <a:hlinkClick r:id="" action="ppaction://media"/>
            <a:extLst>
              <a:ext uri="{FF2B5EF4-FFF2-40B4-BE49-F238E27FC236}">
                <a16:creationId xmlns:a16="http://schemas.microsoft.com/office/drawing/2014/main" id="{249139D3-C6FE-42BE-9141-95D86A471B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43994398"/>
      </p:ext>
    </p:extLst>
  </p:cSld>
  <p:clrMapOvr>
    <a:masterClrMapping/>
  </p:clrMapOvr>
  <mc:AlternateContent xmlns:mc="http://schemas.openxmlformats.org/markup-compatibility/2006">
    <mc:Choice xmlns:p14="http://schemas.microsoft.com/office/powerpoint/2010/main" Requires="p14">
      <p:transition spd="slow" p14:dur="2000" advTm="40071"/>
    </mc:Choice>
    <mc:Fallback>
      <p:transition spd="slow" advTm="40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otalTime>1097</TotalTime>
  <Words>954</Words>
  <Application>Microsoft Office PowerPoint</Application>
  <PresentationFormat>Widescreen</PresentationFormat>
  <Paragraphs>115</Paragraphs>
  <Slides>19</Slides>
  <Notes>0</Notes>
  <HiddenSlides>0</HiddenSlides>
  <MMClips>19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Century Gothic</vt:lpstr>
      <vt:lpstr>Times New Roman</vt:lpstr>
      <vt:lpstr>Wingdings 3</vt:lpstr>
      <vt:lpstr>Ion</vt:lpstr>
      <vt:lpstr>Synchronous Air-Breathing as a Response to Hypoxia Exposure in Two Size Classes of Juvenile Armored Catfish, Pterygoplichthys disjunctivus</vt:lpstr>
      <vt:lpstr>Dissolved Oxygen</vt:lpstr>
      <vt:lpstr>Hypoxia in Fish</vt:lpstr>
      <vt:lpstr>Armored Catfish (Pterygoplichthys disjunctivus)</vt:lpstr>
      <vt:lpstr>Armored Catfish &amp; Air-Breathing</vt:lpstr>
      <vt:lpstr>Air-Breathing Behavior</vt:lpstr>
      <vt:lpstr>Armored Catfish in Blue Spring</vt:lpstr>
      <vt:lpstr>Size Matters</vt:lpstr>
      <vt:lpstr>Hypotheses </vt:lpstr>
      <vt:lpstr>Methods</vt:lpstr>
      <vt:lpstr>PowerPoint Presentation</vt:lpstr>
      <vt:lpstr>Results</vt:lpstr>
      <vt:lpstr>Results</vt:lpstr>
      <vt:lpstr>Conclusion</vt:lpstr>
      <vt:lpstr>Conclusion </vt:lpstr>
      <vt:lpstr>Overall</vt:lpstr>
      <vt:lpstr>Limitations</vt:lpstr>
      <vt:lpstr>Acknowledgements </vt:lpstr>
      <vt:lpstr>Literature Cited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Synchronous Air Breathing as a Response to Hypoxia Exposure in Two Size Classes of Juvenile Armored Catfish, Pterygoplichthys disjunctivus</dc:title>
  <dc:creator>aecra</dc:creator>
  <cp:lastModifiedBy>aecra</cp:lastModifiedBy>
  <cp:revision>25</cp:revision>
  <dcterms:created xsi:type="dcterms:W3CDTF">2020-04-08T15:21:00Z</dcterms:created>
  <dcterms:modified xsi:type="dcterms:W3CDTF">2020-04-09T15:23:15Z</dcterms:modified>
</cp:coreProperties>
</file>