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900" r:id="rId4"/>
  </p:sldMasterIdLst>
  <p:notesMasterIdLst>
    <p:notesMasterId r:id="rId24"/>
  </p:notesMasterIdLst>
  <p:sldIdLst>
    <p:sldId id="256" r:id="rId5"/>
    <p:sldId id="285" r:id="rId6"/>
    <p:sldId id="259" r:id="rId7"/>
    <p:sldId id="283" r:id="rId8"/>
    <p:sldId id="257" r:id="rId9"/>
    <p:sldId id="279" r:id="rId10"/>
    <p:sldId id="286" r:id="rId11"/>
    <p:sldId id="268" r:id="rId12"/>
    <p:sldId id="284" r:id="rId13"/>
    <p:sldId id="269" r:id="rId14"/>
    <p:sldId id="287" r:id="rId15"/>
    <p:sldId id="270" r:id="rId16"/>
    <p:sldId id="271" r:id="rId17"/>
    <p:sldId id="272" r:id="rId18"/>
    <p:sldId id="276" r:id="rId19"/>
    <p:sldId id="281" r:id="rId20"/>
    <p:sldId id="277" r:id="rId21"/>
    <p:sldId id="278" r:id="rId22"/>
    <p:sldId id="28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67B3"/>
    <a:srgbClr val="8FADAF"/>
    <a:srgbClr val="F2F2F2"/>
    <a:srgbClr val="3B7BA1"/>
    <a:srgbClr val="68C668"/>
    <a:srgbClr val="D19CCE"/>
    <a:srgbClr val="A649E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C64B20-AD8D-4C17-97CE-C55CE71B384C}" v="57" dt="2020-04-09T15:40:42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1" autoAdjust="0"/>
    <p:restoredTop sz="81019"/>
  </p:normalViewPr>
  <p:slideViewPr>
    <p:cSldViewPr snapToGrid="0">
      <p:cViewPr varScale="1">
        <p:scale>
          <a:sx n="58" d="100"/>
          <a:sy n="58" d="100"/>
        </p:scale>
        <p:origin x="10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6EA23-0339-4E46-9F25-7D838E79EF17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81925-CA98-455D-A45B-7A71D36D90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9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6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82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38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033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098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81925-CA98-455D-A45B-7A71D36D9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58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8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0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22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6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98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6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51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81925-CA98-455D-A45B-7A71D36D905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6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5755-BE71-42AB-90F6-2F0E564E55A6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74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EC607-3EF5-436E-A362-C37FB4F54254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56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AF28-6DF0-4504-9918-536BB1B9FA11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5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68CF-544E-4644-A5ED-8BFA55AC904A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37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0DED0-842D-4236-8DE2-847A33CFA49E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23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E865-D6F4-43E8-B056-5F77FF98F8C7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9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58159-BAD0-408E-BBE1-96B668F1C589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835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D20B-CD57-45CB-9DE3-30B0CB335A7F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4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BF8FB-3BFB-4C6B-BFA1-0EF9A6BEF927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7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B5E6-956A-4BA4-975A-E7DEF0A26FCD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6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274AE70-3B2E-4296-B975-61046C051972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2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4758159-BAD0-408E-BBE1-96B668F1C589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10.m4a"/><Relationship Id="rId7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1.m4a"/><Relationship Id="rId7" Type="http://schemas.openxmlformats.org/officeDocument/2006/relationships/image" Target="../media/image19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2.m4a"/><Relationship Id="rId7" Type="http://schemas.openxmlformats.org/officeDocument/2006/relationships/image" Target="../media/image13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audio" Target="../media/media13.m4a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13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Relationship Id="rId1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4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7FD5-7182-42F0-AF81-E58597988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</p:spPr>
        <p:txBody>
          <a:bodyPr>
            <a:normAutofit fontScale="90000"/>
          </a:bodyPr>
          <a:lstStyle/>
          <a:p>
            <a:r>
              <a:rPr lang="en-US" dirty="0"/>
              <a:t>Deactivating the </a:t>
            </a:r>
            <a:r>
              <a:rPr lang="en-US" i="1" dirty="0"/>
              <a:t>WntA</a:t>
            </a:r>
            <a:r>
              <a:rPr lang="en-US" dirty="0"/>
              <a:t> gene in </a:t>
            </a:r>
            <a:r>
              <a:rPr lang="en-US" i="1" dirty="0"/>
              <a:t>Vanessa cardui </a:t>
            </a:r>
            <a:r>
              <a:rPr lang="en-US" dirty="0"/>
              <a:t>using CRISPR-cas9 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DC227-C450-4A7A-AD74-9650DE10A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3" y="4352543"/>
            <a:ext cx="7198315" cy="1793423"/>
          </a:xfrm>
        </p:spPr>
        <p:txBody>
          <a:bodyPr>
            <a:normAutofit lnSpcReduction="10000"/>
          </a:bodyPr>
          <a:lstStyle/>
          <a:p>
            <a:r>
              <a:rPr lang="en-US" sz="3200" i="1" dirty="0" err="1"/>
              <a:t>Aamani</a:t>
            </a:r>
            <a:r>
              <a:rPr lang="en-US" sz="3200" i="1" dirty="0"/>
              <a:t> </a:t>
            </a:r>
            <a:r>
              <a:rPr lang="en-US" sz="3200" i="1" dirty="0" err="1"/>
              <a:t>Thulluru</a:t>
            </a:r>
            <a:endParaRPr lang="en-US" sz="3200" i="1" dirty="0"/>
          </a:p>
          <a:p>
            <a:r>
              <a:rPr lang="en-US" sz="3200" i="1" dirty="0"/>
              <a:t>Stetson University </a:t>
            </a:r>
          </a:p>
          <a:p>
            <a:r>
              <a:rPr lang="en-US" sz="3200" i="1" dirty="0"/>
              <a:t>Biology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BFA167-09FD-4D9F-BD21-D981ABEB3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9"/>
    </mc:Choice>
    <mc:Fallback>
      <p:transition spd="slow" advTm="11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931E-9BDE-47F4-B570-183AA683A3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47047" y="-316792"/>
            <a:ext cx="6194552" cy="1277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/>
          </a:bodyPr>
          <a:lstStyle/>
          <a:p>
            <a:r>
              <a:rPr lang="en-US" b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F1354-6E76-40CD-B38A-10D3EBD0EF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23485" y="5746391"/>
            <a:ext cx="4161643" cy="86777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Step 2. Microinjecting sgRNAs and cas9 (500 eggs)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E6117-FECA-4087-A887-C2A9BAAF9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147" y="322018"/>
            <a:ext cx="2465523" cy="6013473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B48CA8-D7ED-4D02-8528-AA44EC1A5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8144" y="584400"/>
            <a:ext cx="3268796" cy="5048335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52E6FF-4F96-49F2-ABE9-088DD6BD2AF4}"/>
              </a:ext>
            </a:extLst>
          </p:cNvPr>
          <p:cNvSpPr txBox="1"/>
          <p:nvPr/>
        </p:nvSpPr>
        <p:spPr>
          <a:xfrm>
            <a:off x="9341599" y="122735"/>
            <a:ext cx="240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Step 3. Rearing</a:t>
            </a:r>
            <a:r>
              <a:rPr lang="en-US" dirty="0"/>
              <a:t> </a:t>
            </a: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7299242F-0854-4B5E-889D-71EB35E93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7" r="1492" b="29477"/>
          <a:stretch/>
        </p:blipFill>
        <p:spPr bwMode="auto">
          <a:xfrm>
            <a:off x="252467" y="353567"/>
            <a:ext cx="4671018" cy="592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C44EBA-C992-2E45-9AA5-DA75446281F3}"/>
              </a:ext>
            </a:extLst>
          </p:cNvPr>
          <p:cNvSpPr txBox="1"/>
          <p:nvPr/>
        </p:nvSpPr>
        <p:spPr>
          <a:xfrm>
            <a:off x="8569123" y="6335491"/>
            <a:ext cx="383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3. Wing Phenotypic Analysis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ECA2C8-6B9B-574A-B121-CF84368B19C1}"/>
              </a:ext>
            </a:extLst>
          </p:cNvPr>
          <p:cNvSpPr txBox="1">
            <a:spLocks/>
          </p:cNvSpPr>
          <p:nvPr/>
        </p:nvSpPr>
        <p:spPr>
          <a:xfrm>
            <a:off x="590053" y="6294348"/>
            <a:ext cx="3636037" cy="867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Collect eggs on leaves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89348-91CD-AA4F-BA1E-3486DD0D6426}"/>
              </a:ext>
            </a:extLst>
          </p:cNvPr>
          <p:cNvSpPr txBox="1"/>
          <p:nvPr/>
        </p:nvSpPr>
        <p:spPr>
          <a:xfrm>
            <a:off x="5172501" y="436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297C10-72EA-9146-94E7-61E4B779AD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2877" y="1385191"/>
            <a:ext cx="1037658" cy="71289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3CCFAA-75F4-404D-9449-1EDE813AF535}"/>
              </a:ext>
            </a:extLst>
          </p:cNvPr>
          <p:cNvCxnSpPr/>
          <p:nvPr/>
        </p:nvCxnSpPr>
        <p:spPr>
          <a:xfrm flipV="1">
            <a:off x="6485477" y="1364776"/>
            <a:ext cx="647065" cy="395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E6AF4D-06E7-4D51-900B-BCDA4410F7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1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39"/>
    </mc:Choice>
    <mc:Fallback>
      <p:transition spd="slow" advTm="5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13" grpId="0"/>
      <p:bldP spid="8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931E-9BDE-47F4-B570-183AA683A3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9110" y="-153986"/>
            <a:ext cx="6194552" cy="118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2880" tIns="182880" rIns="182880" bIns="182880" rtlCol="0" anchor="ctr">
            <a:normAutofit/>
          </a:bodyPr>
          <a:lstStyle/>
          <a:p>
            <a:r>
              <a:rPr lang="en-US" b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F1354-6E76-40CD-B38A-10D3EBD0EF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27000" y="814169"/>
            <a:ext cx="12319000" cy="44113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Screening for mutants through molecular analyses (20 larva caterpillars and 150 butterflies)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A48522-2A2C-483F-A385-2867168EADDA}"/>
              </a:ext>
            </a:extLst>
          </p:cNvPr>
          <p:cNvSpPr txBox="1"/>
          <p:nvPr/>
        </p:nvSpPr>
        <p:spPr>
          <a:xfrm>
            <a:off x="299357" y="1471830"/>
            <a:ext cx="3664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 Polymerase Chain Reaction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3198F-2139-4809-ADF1-35FF5B3A104F}"/>
              </a:ext>
            </a:extLst>
          </p:cNvPr>
          <p:cNvSpPr txBox="1"/>
          <p:nvPr/>
        </p:nvSpPr>
        <p:spPr>
          <a:xfrm>
            <a:off x="4408715" y="1471830"/>
            <a:ext cx="364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5. DNA gel electrophoresis of PCR Product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E7903-3975-4613-9E78-B47B87FBCCCA}"/>
              </a:ext>
            </a:extLst>
          </p:cNvPr>
          <p:cNvSpPr txBox="1"/>
          <p:nvPr/>
        </p:nvSpPr>
        <p:spPr>
          <a:xfrm>
            <a:off x="8676495" y="1471831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6. DNA Sequencing</a:t>
            </a:r>
          </a:p>
          <a:p>
            <a:pPr algn="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D8E9D-ADF6-4F86-A28C-5DFF53D58CE7}"/>
              </a:ext>
            </a:extLst>
          </p:cNvPr>
          <p:cNvSpPr txBox="1"/>
          <p:nvPr/>
        </p:nvSpPr>
        <p:spPr>
          <a:xfrm>
            <a:off x="4254437" y="5893593"/>
            <a:ext cx="3643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Separates DNA fragments by size: </a:t>
            </a:r>
          </a:p>
          <a:p>
            <a:pPr algn="ctr"/>
            <a:r>
              <a:rPr lang="en-US" dirty="0"/>
              <a:t>wild-type -  2100 </a:t>
            </a:r>
            <a:r>
              <a:rPr lang="en-US" dirty="0" err="1"/>
              <a:t>bp</a:t>
            </a:r>
            <a:endParaRPr lang="en-US" dirty="0"/>
          </a:p>
          <a:p>
            <a:pPr algn="ctr"/>
            <a:r>
              <a:rPr lang="en-US" dirty="0"/>
              <a:t> deletion mutant -  300 bp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527F02-76B0-4C59-80A0-D688FFCEB8F5}"/>
              </a:ext>
            </a:extLst>
          </p:cNvPr>
          <p:cNvSpPr txBox="1"/>
          <p:nvPr/>
        </p:nvSpPr>
        <p:spPr>
          <a:xfrm>
            <a:off x="8159160" y="5929308"/>
            <a:ext cx="348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Determines what nucleotide is at each position and yields sequence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B26900-6F4F-41E6-A697-57F9FABA9F79}"/>
              </a:ext>
            </a:extLst>
          </p:cNvPr>
          <p:cNvSpPr txBox="1"/>
          <p:nvPr/>
        </p:nvSpPr>
        <p:spPr>
          <a:xfrm>
            <a:off x="331723" y="5791328"/>
            <a:ext cx="336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Amplifies a DNA sequence of </a:t>
            </a:r>
            <a:r>
              <a:rPr lang="en-US" dirty="0" err="1"/>
              <a:t>WntA</a:t>
            </a:r>
            <a:r>
              <a:rPr lang="en-US" dirty="0"/>
              <a:t> gene between two primers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DC2B0-A3A2-4183-9CB8-81B937F34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91" y="2072734"/>
            <a:ext cx="3686175" cy="3601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B0B6D1-75C8-4BD1-AD7A-DB9BD398F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359" y="2136532"/>
            <a:ext cx="3310685" cy="3382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93C3F8-7C56-4D6A-BBDC-39E14F03F8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6"/>
          <a:stretch/>
        </p:blipFill>
        <p:spPr>
          <a:xfrm>
            <a:off x="8293060" y="4099606"/>
            <a:ext cx="3355235" cy="1793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76DEB8-88B0-40B8-9124-099FF99EB2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4198"/>
          <a:stretch/>
        </p:blipFill>
        <p:spPr>
          <a:xfrm>
            <a:off x="9078686" y="1836008"/>
            <a:ext cx="2421933" cy="138616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315050-E427-4983-A7BC-D95DEA18A100}"/>
              </a:ext>
            </a:extLst>
          </p:cNvPr>
          <p:cNvCxnSpPr/>
          <p:nvPr/>
        </p:nvCxnSpPr>
        <p:spPr>
          <a:xfrm>
            <a:off x="10341429" y="3341914"/>
            <a:ext cx="0" cy="6400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CAB88D0-0D3C-A740-B406-473EA2D3EB97}"/>
              </a:ext>
            </a:extLst>
          </p:cNvPr>
          <p:cNvCxnSpPr>
            <a:cxnSpLocks/>
          </p:cNvCxnSpPr>
          <p:nvPr/>
        </p:nvCxnSpPr>
        <p:spPr>
          <a:xfrm>
            <a:off x="3603009" y="3684896"/>
            <a:ext cx="58640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8592E23-C21E-A049-9C0C-CF0DFD5E0BA8}"/>
              </a:ext>
            </a:extLst>
          </p:cNvPr>
          <p:cNvCxnSpPr>
            <a:cxnSpLocks/>
          </p:cNvCxnSpPr>
          <p:nvPr/>
        </p:nvCxnSpPr>
        <p:spPr>
          <a:xfrm>
            <a:off x="8159160" y="2282824"/>
            <a:ext cx="58640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2567F1-E0D4-A94C-A667-11DD3E17AB93}"/>
              </a:ext>
            </a:extLst>
          </p:cNvPr>
          <p:cNvSpPr txBox="1"/>
          <p:nvPr/>
        </p:nvSpPr>
        <p:spPr>
          <a:xfrm>
            <a:off x="173591" y="2029476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WntA</a:t>
            </a:r>
            <a:r>
              <a:rPr lang="en-US" dirty="0"/>
              <a:t> gene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E087B6-9ECD-BF43-A8E6-C4D578AC6F93}"/>
              </a:ext>
            </a:extLst>
          </p:cNvPr>
          <p:cNvSpPr txBox="1"/>
          <p:nvPr/>
        </p:nvSpPr>
        <p:spPr>
          <a:xfrm>
            <a:off x="5463777" y="4811933"/>
            <a:ext cx="225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767B3"/>
                </a:solidFill>
              </a:rPr>
              <a:t>Short DNA fragments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E5F58C-1D83-D148-A7C0-B9039F301E30}"/>
              </a:ext>
            </a:extLst>
          </p:cNvPr>
          <p:cNvSpPr txBox="1"/>
          <p:nvPr/>
        </p:nvSpPr>
        <p:spPr>
          <a:xfrm>
            <a:off x="5328932" y="2663783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767B3"/>
                </a:solidFill>
              </a:rPr>
              <a:t>Longer DNA fragments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F3D9EA-C550-5843-9BC0-24B20F2CE35E}"/>
              </a:ext>
            </a:extLst>
          </p:cNvPr>
          <p:cNvSpPr txBox="1"/>
          <p:nvPr/>
        </p:nvSpPr>
        <p:spPr>
          <a:xfrm>
            <a:off x="2256158" y="2479117"/>
            <a:ext cx="9108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primers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7BEC13-99DB-4931-9210-195FA54AF5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60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92"/>
    </mc:Choice>
    <mc:Fallback>
      <p:transition spd="slow" advTm="3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  <p:bldP spid="7" grpId="0"/>
      <p:bldP spid="8" grpId="0"/>
      <p:bldP spid="9" grpId="0"/>
      <p:bldP spid="10" grpId="0"/>
      <p:bldP spid="11" grpId="0"/>
      <p:bldP spid="17" grpId="0"/>
      <p:bldP spid="20" grpId="0"/>
      <p:bldP spid="21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27A08-6C7D-470C-A4B2-879C511D48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09039" y="-188161"/>
            <a:ext cx="10259140" cy="1653107"/>
          </a:xfrm>
          <a:prstGeom prst="roundRect">
            <a:avLst/>
          </a:prstGeom>
          <a:noFill/>
          <a:ln>
            <a:noFill/>
          </a:ln>
        </p:spPr>
        <p:txBody>
          <a:bodyPr vert="horz" lIns="182880" tIns="182880" rIns="182880" bIns="182880" rtlCol="0" anchorCtr="1">
            <a:normAutofit fontScale="90000"/>
          </a:bodyPr>
          <a:lstStyle/>
          <a:p>
            <a:r>
              <a:rPr lang="en-US" sz="3200" dirty="0"/>
              <a:t>DNA Mutation Analysis of Larval WNTA gene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922E7E-9479-4D48-83F7-1C224BC8F1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156"/>
          <a:stretch/>
        </p:blipFill>
        <p:spPr>
          <a:xfrm>
            <a:off x="187105" y="976558"/>
            <a:ext cx="5567358" cy="3406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62EA5E-BE85-1A47-9F2F-BACF5528676D}"/>
              </a:ext>
            </a:extLst>
          </p:cNvPr>
          <p:cNvSpPr txBox="1"/>
          <p:nvPr/>
        </p:nvSpPr>
        <p:spPr>
          <a:xfrm>
            <a:off x="187105" y="976558"/>
            <a:ext cx="133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DNA ladder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52029-1176-A741-8E4D-2ABC4F0E6F12}"/>
              </a:ext>
            </a:extLst>
          </p:cNvPr>
          <p:cNvSpPr txBox="1"/>
          <p:nvPr/>
        </p:nvSpPr>
        <p:spPr>
          <a:xfrm>
            <a:off x="124492" y="642058"/>
            <a:ext cx="6915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Gel electrophoresis </a:t>
            </a:r>
            <a:r>
              <a:rPr lang="en-US" sz="2200" dirty="0"/>
              <a:t>of PCR product of larval </a:t>
            </a:r>
            <a:r>
              <a:rPr lang="en-US" sz="2200" i="1" dirty="0"/>
              <a:t>WntA </a:t>
            </a:r>
            <a:r>
              <a:rPr lang="en-US" sz="2200" dirty="0"/>
              <a:t>gene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C7BA65-F48B-7049-B2BB-C212DE46B2F6}"/>
              </a:ext>
            </a:extLst>
          </p:cNvPr>
          <p:cNvSpPr txBox="1"/>
          <p:nvPr/>
        </p:nvSpPr>
        <p:spPr>
          <a:xfrm>
            <a:off x="6284397" y="4120631"/>
            <a:ext cx="587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Mutants 1 and 2 had approximately 1480 nucleotides deleted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9BF7C0-D098-453B-B7D3-3CA42219D506}"/>
              </a:ext>
            </a:extLst>
          </p:cNvPr>
          <p:cNvSpPr txBox="1"/>
          <p:nvPr/>
        </p:nvSpPr>
        <p:spPr>
          <a:xfrm>
            <a:off x="5129578" y="152487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FA59E5-D338-44FB-BEF4-2082C30FF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765" y="1068267"/>
            <a:ext cx="5505450" cy="289560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8A4218B-C647-4D35-9731-C23467FBDB50}"/>
              </a:ext>
            </a:extLst>
          </p:cNvPr>
          <p:cNvCxnSpPr>
            <a:cxnSpLocks/>
          </p:cNvCxnSpPr>
          <p:nvPr/>
        </p:nvCxnSpPr>
        <p:spPr>
          <a:xfrm flipV="1">
            <a:off x="5626408" y="1848002"/>
            <a:ext cx="788316" cy="285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110CD5-F7B2-432D-B297-D8E037B0726E}"/>
              </a:ext>
            </a:extLst>
          </p:cNvPr>
          <p:cNvCxnSpPr>
            <a:cxnSpLocks/>
          </p:cNvCxnSpPr>
          <p:nvPr/>
        </p:nvCxnSpPr>
        <p:spPr>
          <a:xfrm flipV="1">
            <a:off x="5253897" y="3676851"/>
            <a:ext cx="1160827" cy="4872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7F63D43-6650-304D-906D-4F32F2A9F6D1}"/>
              </a:ext>
            </a:extLst>
          </p:cNvPr>
          <p:cNvSpPr txBox="1"/>
          <p:nvPr/>
        </p:nvSpPr>
        <p:spPr>
          <a:xfrm>
            <a:off x="8775700" y="6552731"/>
            <a:ext cx="34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--- indicates deleted nucleotides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5894C6F-9256-4727-9FFF-C37DCC5E2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22548"/>
            <a:ext cx="12192000" cy="123018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4F5D561-3533-40F9-B53B-2474BE2F3ECE}"/>
              </a:ext>
            </a:extLst>
          </p:cNvPr>
          <p:cNvSpPr txBox="1"/>
          <p:nvPr/>
        </p:nvSpPr>
        <p:spPr>
          <a:xfrm>
            <a:off x="-1" y="4903188"/>
            <a:ext cx="1197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DNA sequence alignment </a:t>
            </a:r>
            <a:r>
              <a:rPr lang="en-US" sz="2000" dirty="0"/>
              <a:t>of wild-type reference gene to wild-type and mutant DNA sequencing results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6307E3-24E2-4086-BB2A-12ECBFD13F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835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81"/>
    </mc:Choice>
    <mc:Fallback>
      <p:transition spd="slow" advTm="3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0" grpId="0"/>
      <p:bldP spid="5" grpId="0"/>
      <p:bldP spid="22" grpId="0"/>
      <p:bldP spid="14" grpId="0"/>
      <p:bldP spid="20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0072-C112-401F-84D3-4D2C0256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568" y="609711"/>
            <a:ext cx="3801366" cy="92352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400" dirty="0"/>
              <a:t>Butterfly Mutant 1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785FDA-94C9-42E6-81E4-BEFE7BA8F25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" b="41685"/>
          <a:stretch/>
        </p:blipFill>
        <p:spPr bwMode="auto">
          <a:xfrm>
            <a:off x="130146" y="1289743"/>
            <a:ext cx="4251314" cy="303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706CD5-5F04-4796-99C9-5120AF0C04D0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0" b="89560" l="9853" r="92453">
                        <a14:foregroundMark x1="10901" y1="39011" x2="13627" y2="32967"/>
                        <a14:foregroundMark x1="32495" y1="42857" x2="31027" y2="39011"/>
                        <a14:foregroundMark x1="32914" y1="62637" x2="32075" y2="57692"/>
                        <a14:foregroundMark x1="12998" y1="67033" x2="16562" y2="68132"/>
                        <a14:foregroundMark x1="58071" y1="66484" x2="57862" y2="66484"/>
                        <a14:foregroundMark x1="80084" y1="70879" x2="77987" y2="70330"/>
                        <a14:foregroundMark x1="89308" y1="84066" x2="87002" y2="84066"/>
                        <a14:foregroundMark x1="92453" y1="69231" x2="92453" y2="70330"/>
                        <a14:foregroundMark x1="66038" y1="83516" x2="66703" y2="82769"/>
                        <a14:foregroundMark x1="71266" y1="67018" x2="71488" y2="65385"/>
                        <a14:foregroundMark x1="77358" y1="47253" x2="81342" y2="45604"/>
                        <a14:foregroundMark x1="80503" y1="31319" x2="83019" y2="31868"/>
                        <a14:backgroundMark x1="66667" y1="82967" x2="70440" y2="77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80" y="3844084"/>
            <a:ext cx="7124700" cy="307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aaman\AppData\Local\Microsoft\Windows\INetCache\Content.MSO\ADEDC980.tmp">
            <a:extLst>
              <a:ext uri="{FF2B5EF4-FFF2-40B4-BE49-F238E27FC236}">
                <a16:creationId xmlns:a16="http://schemas.microsoft.com/office/drawing/2014/main" id="{F697DF31-E2E9-42FA-AF60-EB61DD5E969D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70" b="87382" l="15579" r="89895">
                        <a14:foregroundMark x1="21053" y1="24132" x2="18737" y2="29495"/>
                        <a14:foregroundMark x1="15789" y1="27129" x2="18105" y2="25394"/>
                        <a14:foregroundMark x1="89474" y1="17981" x2="64000" y2="17823"/>
                        <a14:foregroundMark x1="64000" y1="17823" x2="53474" y2="34700"/>
                        <a14:foregroundMark x1="53474" y1="34700" x2="81263" y2="30284"/>
                        <a14:foregroundMark x1="81263" y1="30284" x2="89895" y2="18927"/>
                        <a14:foregroundMark x1="58737" y1="53943" x2="56421" y2="72397"/>
                        <a14:foregroundMark x1="56421" y1="72397" x2="72421" y2="87382"/>
                        <a14:foregroundMark x1="72421" y1="87382" x2="77684" y2="68770"/>
                        <a14:foregroundMark x1="77684" y1="68770" x2="60632" y2="54101"/>
                        <a14:foregroundMark x1="48421" y1="56309" x2="23579" y2="64669"/>
                        <a14:foregroundMark x1="23579" y1="64669" x2="33474" y2="82808"/>
                        <a14:foregroundMark x1="33474" y1="82808" x2="49474" y2="68139"/>
                        <a14:foregroundMark x1="49474" y1="68139" x2="47158" y2="56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6" t="13352" r="8558" b="10246"/>
          <a:stretch/>
        </p:blipFill>
        <p:spPr bwMode="auto">
          <a:xfrm rot="16200000">
            <a:off x="5138661" y="830742"/>
            <a:ext cx="2672079" cy="31375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aaman\AppData\Local\Microsoft\Windows\INetCache\Content.MSO\DA7D6B8E.tmp">
            <a:extLst>
              <a:ext uri="{FF2B5EF4-FFF2-40B4-BE49-F238E27FC236}">
                <a16:creationId xmlns:a16="http://schemas.microsoft.com/office/drawing/2014/main" id="{36D93D2C-D4C5-49AF-9DAA-902B9B44DDB4}"/>
              </a:ext>
            </a:extLst>
          </p:cNvPr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062" b="81366" l="8696" r="79296">
                        <a14:foregroundMark x1="10352" y1="70031" x2="12008" y2="71739"/>
                        <a14:foregroundMark x1="8696" y1="71739" x2="8696" y2="69410"/>
                        <a14:foregroundMark x1="36232" y1="51242" x2="36232" y2="51242"/>
                        <a14:foregroundMark x1="79296" y1="14130" x2="55487" y2="19876"/>
                        <a14:foregroundMark x1="55487" y1="19876" x2="50104" y2="38354"/>
                        <a14:foregroundMark x1="50104" y1="38354" x2="69772" y2="27640"/>
                        <a14:foregroundMark x1="69772" y1="27640" x2="79710" y2="17391"/>
                        <a14:foregroundMark x1="77847" y1="15217" x2="60041" y2="16615"/>
                        <a14:foregroundMark x1="50518" y1="52019" x2="49275" y2="71118"/>
                        <a14:foregroundMark x1="49275" y1="71118" x2="71014" y2="81366"/>
                        <a14:foregroundMark x1="71014" y1="81366" x2="65217" y2="62733"/>
                        <a14:foregroundMark x1="65217" y1="62733" x2="49275" y2="52484"/>
                        <a14:foregroundMark x1="64389" y1="60404" x2="73292" y2="68168"/>
                        <a14:foregroundMark x1="38923" y1="44255" x2="39337" y2="25621"/>
                        <a14:foregroundMark x1="39337" y1="25621" x2="14700" y2="26242"/>
                        <a14:foregroundMark x1="14700" y1="26242" x2="24845" y2="43789"/>
                        <a14:foregroundMark x1="24845" y1="43789" x2="38923" y2="45031"/>
                        <a14:foregroundMark x1="37060" y1="46118" x2="35404" y2="47671"/>
                        <a14:foregroundMark x1="41822" y1="42857" x2="36439" y2="46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" t="11570" r="16745" b="14590"/>
          <a:stretch/>
        </p:blipFill>
        <p:spPr bwMode="auto">
          <a:xfrm rot="16200000">
            <a:off x="8691410" y="892395"/>
            <a:ext cx="2602713" cy="2992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A769100-B354-A645-A34F-A6EE43F3B328}"/>
              </a:ext>
            </a:extLst>
          </p:cNvPr>
          <p:cNvSpPr txBox="1">
            <a:spLocks/>
          </p:cNvSpPr>
          <p:nvPr/>
        </p:nvSpPr>
        <p:spPr bwMode="black">
          <a:xfrm>
            <a:off x="-478012" y="-215270"/>
            <a:ext cx="13148024" cy="1682879"/>
          </a:xfrm>
          <a:prstGeom prst="round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 anchorCtr="1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WING Phenotypic Analysis of Mutant Butterflies</a:t>
            </a:r>
            <a:br>
              <a:rPr lang="en-US" dirty="0"/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580EE6-ABC5-CF48-A790-DA45CA2807DF}"/>
              </a:ext>
            </a:extLst>
          </p:cNvPr>
          <p:cNvSpPr txBox="1"/>
          <p:nvPr/>
        </p:nvSpPr>
        <p:spPr>
          <a:xfrm>
            <a:off x="54429" y="5892422"/>
            <a:ext cx="11794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Yellow and orange pigmentation decreased and black pigmentation increased in the mutant butterfly. Different deletions between the guideRNAs occurred in the mutant butterfly; because we see two different bands and distinct deletions, this butterfly is a mosaic.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08542C-1B66-354E-8070-89288E8BBF4B}"/>
              </a:ext>
            </a:extLst>
          </p:cNvPr>
          <p:cNvSpPr txBox="1"/>
          <p:nvPr/>
        </p:nvSpPr>
        <p:spPr>
          <a:xfrm>
            <a:off x="130146" y="720543"/>
            <a:ext cx="388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electrophoresis of PCR product of phenotypic mutant butterfly </a:t>
            </a:r>
            <a:r>
              <a:rPr lang="en-US" i="1" dirty="0"/>
              <a:t>WntA</a:t>
            </a:r>
            <a:r>
              <a:rPr lang="en-US" dirty="0"/>
              <a:t> gene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67FCF27-58E3-47A7-ABDC-58F81AF8E5AD}"/>
              </a:ext>
            </a:extLst>
          </p:cNvPr>
          <p:cNvSpPr txBox="1">
            <a:spLocks/>
          </p:cNvSpPr>
          <p:nvPr/>
        </p:nvSpPr>
        <p:spPr bwMode="black">
          <a:xfrm>
            <a:off x="6386047" y="3577955"/>
            <a:ext cx="3801366" cy="92352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Wild Type</a:t>
            </a:r>
            <a:br>
              <a:rPr lang="en-US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78FF21-1119-4BEE-B4EE-666CE40C2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589901"/>
            <a:ext cx="12192000" cy="12094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8D969B-F565-485B-834D-0AA5B6DE1B6B}"/>
              </a:ext>
            </a:extLst>
          </p:cNvPr>
          <p:cNvSpPr txBox="1"/>
          <p:nvPr/>
        </p:nvSpPr>
        <p:spPr>
          <a:xfrm>
            <a:off x="3439886" y="2399509"/>
            <a:ext cx="574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2B79A-5364-4EC2-88CC-B856C80FFDBF}"/>
              </a:ext>
            </a:extLst>
          </p:cNvPr>
          <p:cNvSpPr txBox="1"/>
          <p:nvPr/>
        </p:nvSpPr>
        <p:spPr>
          <a:xfrm>
            <a:off x="3439886" y="3935028"/>
            <a:ext cx="574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6-2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B96048-280A-46CD-AA37-0D4FE55C0D5F}"/>
              </a:ext>
            </a:extLst>
          </p:cNvPr>
          <p:cNvSpPr txBox="1"/>
          <p:nvPr/>
        </p:nvSpPr>
        <p:spPr>
          <a:xfrm>
            <a:off x="8833412" y="5707756"/>
            <a:ext cx="34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--- indicates deleted nucleotides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DB47CD-D8FA-4A13-BD78-E88EF27B799E}"/>
              </a:ext>
            </a:extLst>
          </p:cNvPr>
          <p:cNvSpPr/>
          <p:nvPr/>
        </p:nvSpPr>
        <p:spPr>
          <a:xfrm>
            <a:off x="54428" y="4263871"/>
            <a:ext cx="10107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DNA sequence alignment of wild-type reference gene to wild-type and mutant DNA sequencing results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6249FB-BCF4-4631-A210-AC17EFD39E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91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24"/>
    </mc:Choice>
    <mc:Fallback>
      <p:transition spd="slow" advTm="6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4" grpId="0"/>
      <p:bldP spid="13" grpId="0"/>
      <p:bldP spid="16" grpId="0"/>
      <p:bldP spid="18" grpId="0"/>
      <p:bldP spid="18" grpId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B25359-6D56-4D25-8935-ECF63A51A398}"/>
              </a:ext>
            </a:extLst>
          </p:cNvPr>
          <p:cNvSpPr txBox="1">
            <a:spLocks/>
          </p:cNvSpPr>
          <p:nvPr/>
        </p:nvSpPr>
        <p:spPr>
          <a:xfrm>
            <a:off x="-1275152" y="165985"/>
            <a:ext cx="14697238" cy="11887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WING Phenotypic Analysis of Mutant Butterflies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7466729-5F02-4FB3-B75E-9BD38C617C1C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" b="41685"/>
          <a:stretch/>
        </p:blipFill>
        <p:spPr bwMode="auto">
          <a:xfrm>
            <a:off x="130146" y="1299053"/>
            <a:ext cx="4272467" cy="307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B1456F-C18C-46AB-A28A-4D23AB0AC2C1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51" b="82244" l="19079" r="83224">
                        <a14:foregroundMark x1="47284" y1="37963" x2="39474" y2="29223"/>
                        <a14:foregroundMark x1="39474" y1="29223" x2="20230" y2="33785"/>
                        <a14:foregroundMark x1="20230" y1="33785" x2="28947" y2="46732"/>
                        <a14:foregroundMark x1="28947" y1="46732" x2="48355" y2="45006"/>
                        <a14:foregroundMark x1="48355" y1="45006" x2="48445" y2="44760"/>
                        <a14:foregroundMark x1="43421" y1="28977" x2="29112" y2="28237"/>
                        <a14:foregroundMark x1="42599" y1="28360" x2="48355" y2="34649"/>
                        <a14:foregroundMark x1="44572" y1="30086" x2="44572" y2="28977"/>
                        <a14:foregroundMark x1="19079" y1="36128" x2="19243" y2="39581"/>
                        <a14:foregroundMark x1="83388" y1="25894" x2="64474" y2="27497"/>
                        <a14:foregroundMark x1="64474" y1="27497" x2="52712" y2="36745"/>
                        <a14:foregroundMark x1="54935" y1="44760" x2="58882" y2="51418"/>
                        <a14:foregroundMark x1="58882" y1="51418" x2="73849" y2="40197"/>
                        <a14:foregroundMark x1="73849" y1="40197" x2="83224" y2="27497"/>
                        <a14:foregroundMark x1="81414" y1="23674" x2="69737" y2="25524"/>
                        <a14:foregroundMark x1="57566" y1="55734" x2="55263" y2="70900"/>
                        <a14:foregroundMark x1="55263" y1="70900" x2="68586" y2="82244"/>
                        <a14:foregroundMark x1="68586" y1="82244" x2="75164" y2="68064"/>
                        <a14:foregroundMark x1="75164" y1="68064" x2="58882" y2="56473"/>
                        <a14:backgroundMark x1="51480" y1="36745" x2="51480" y2="44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08" t="22268" r="14100" b="14371"/>
          <a:stretch/>
        </p:blipFill>
        <p:spPr bwMode="auto">
          <a:xfrm rot="16200000">
            <a:off x="5185057" y="887941"/>
            <a:ext cx="2514283" cy="3164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14AC41-84CE-480C-B81C-C9F3C1A91DA4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11" b="82500" l="17895" r="84386">
                        <a14:foregroundMark x1="74912" y1="69079" x2="75965" y2="73158"/>
                        <a14:foregroundMark x1="81930" y1="74079" x2="80526" y2="76711"/>
                        <a14:foregroundMark x1="79474" y1="82500" x2="70877" y2="80000"/>
                        <a14:foregroundMark x1="46491" y1="60789" x2="25965" y2="63026"/>
                        <a14:foregroundMark x1="25965" y1="63026" x2="18772" y2="77895"/>
                        <a14:foregroundMark x1="18772" y1="77895" x2="39474" y2="82500"/>
                        <a14:foregroundMark x1="39474" y1="82500" x2="49123" y2="68421"/>
                        <a14:foregroundMark x1="49123" y1="68421" x2="47018" y2="60263"/>
                        <a14:foregroundMark x1="84035" y1="27632" x2="63684" y2="24079"/>
                        <a14:foregroundMark x1="63684" y1="24079" x2="52105" y2="37763"/>
                        <a14:foregroundMark x1="52105" y1="37763" x2="73333" y2="38684"/>
                        <a14:foregroundMark x1="73333" y1="38684" x2="84386" y2="28289"/>
                        <a14:foregroundMark x1="47544" y1="48947" x2="27193" y2="44474"/>
                        <a14:foregroundMark x1="27193" y1="44474" x2="38596" y2="47368"/>
                        <a14:foregroundMark x1="18070" y1="35132" x2="20175" y2="39342"/>
                        <a14:foregroundMark x1="21754" y1="40789" x2="27544" y2="45658"/>
                        <a14:foregroundMark x1="85439" y1="26053" x2="64035" y2="24211"/>
                        <a14:foregroundMark x1="64035" y1="24211" x2="56667" y2="25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1" t="20518" r="13433" b="13344"/>
          <a:stretch/>
        </p:blipFill>
        <p:spPr bwMode="auto">
          <a:xfrm rot="16200000">
            <a:off x="8752333" y="830087"/>
            <a:ext cx="2514284" cy="3164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603E1F-0B21-4A55-B999-415AB8A305BD}"/>
              </a:ext>
            </a:extLst>
          </p:cNvPr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0" b="89560" l="9853" r="92453">
                        <a14:foregroundMark x1="10901" y1="39011" x2="13627" y2="32967"/>
                        <a14:foregroundMark x1="32495" y1="42857" x2="31027" y2="39011"/>
                        <a14:foregroundMark x1="32914" y1="62637" x2="32075" y2="57692"/>
                        <a14:foregroundMark x1="12998" y1="67033" x2="16562" y2="68132"/>
                        <a14:foregroundMark x1="58071" y1="66484" x2="57862" y2="66484"/>
                        <a14:foregroundMark x1="80084" y1="70879" x2="77987" y2="70330"/>
                        <a14:foregroundMark x1="89308" y1="84066" x2="87002" y2="84066"/>
                        <a14:foregroundMark x1="92453" y1="69231" x2="92453" y2="70330"/>
                        <a14:foregroundMark x1="66038" y1="83516" x2="66703" y2="82769"/>
                        <a14:foregroundMark x1="71266" y1="67018" x2="71488" y2="65385"/>
                        <a14:foregroundMark x1="77358" y1="47253" x2="81342" y2="45604"/>
                        <a14:foregroundMark x1="80503" y1="31319" x2="83019" y2="31868"/>
                        <a14:backgroundMark x1="66667" y1="82967" x2="70440" y2="77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94" y="3785228"/>
            <a:ext cx="7124700" cy="30727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A85625-E46A-4AE8-97E2-9E354DFC7DE9}"/>
              </a:ext>
            </a:extLst>
          </p:cNvPr>
          <p:cNvSpPr txBox="1"/>
          <p:nvPr/>
        </p:nvSpPr>
        <p:spPr>
          <a:xfrm>
            <a:off x="1698183" y="2346053"/>
            <a:ext cx="574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2-1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787AC1-F87A-46E6-8C33-5B28917D2EF7}"/>
              </a:ext>
            </a:extLst>
          </p:cNvPr>
          <p:cNvSpPr txBox="1">
            <a:spLocks/>
          </p:cNvSpPr>
          <p:nvPr/>
        </p:nvSpPr>
        <p:spPr bwMode="black">
          <a:xfrm>
            <a:off x="6277998" y="3643614"/>
            <a:ext cx="3801366" cy="92352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Wild Type</a:t>
            </a:r>
            <a:br>
              <a:rPr lang="en-US" dirty="0"/>
            </a:b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0B6A04D-ACEE-4DAE-9F60-46E4176D64CB}"/>
              </a:ext>
            </a:extLst>
          </p:cNvPr>
          <p:cNvSpPr txBox="1">
            <a:spLocks/>
          </p:cNvSpPr>
          <p:nvPr/>
        </p:nvSpPr>
        <p:spPr bwMode="black">
          <a:xfrm>
            <a:off x="6277998" y="751329"/>
            <a:ext cx="3801366" cy="92352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Butterfly mutant 2</a:t>
            </a:r>
            <a:br>
              <a:rPr lang="en-US" dirty="0"/>
            </a:b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98ECA-543C-4DF3-8C78-B115757194B6}"/>
              </a:ext>
            </a:extLst>
          </p:cNvPr>
          <p:cNvSpPr txBox="1"/>
          <p:nvPr/>
        </p:nvSpPr>
        <p:spPr>
          <a:xfrm>
            <a:off x="130146" y="720543"/>
            <a:ext cx="388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Gel electrophoresis of PCR product of phenotypic mutant butterfly </a:t>
            </a:r>
            <a:r>
              <a:rPr lang="en-US" i="1" dirty="0"/>
              <a:t>WntA</a:t>
            </a:r>
            <a:r>
              <a:rPr lang="en-US" dirty="0"/>
              <a:t> gene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00A70F-9893-4E93-8266-4DB09000C693}"/>
              </a:ext>
            </a:extLst>
          </p:cNvPr>
          <p:cNvSpPr txBox="1"/>
          <p:nvPr/>
        </p:nvSpPr>
        <p:spPr>
          <a:xfrm>
            <a:off x="8843841" y="5593350"/>
            <a:ext cx="34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--- indicates deleted nucleotides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B941AE-691F-46DC-B47F-F50F150F73B9}"/>
              </a:ext>
            </a:extLst>
          </p:cNvPr>
          <p:cNvSpPr txBox="1"/>
          <p:nvPr/>
        </p:nvSpPr>
        <p:spPr>
          <a:xfrm>
            <a:off x="0" y="5878921"/>
            <a:ext cx="1126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Yellow and orange pigmentation decreased and black pigmentation increased in the mutant butterfly, but is not consistent on both wings, showing a mosaic phenotype. Smaller deletions occurred between the guideRNAs occurred in the mutant butterfly.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9EC7DE-A3DB-4729-B409-12BFC54A22ED}"/>
              </a:ext>
            </a:extLst>
          </p:cNvPr>
          <p:cNvSpPr/>
          <p:nvPr/>
        </p:nvSpPr>
        <p:spPr>
          <a:xfrm>
            <a:off x="0" y="4371825"/>
            <a:ext cx="9885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DNA sequence alignment of wild-type reference gene to wild-type and mutant DNA sequencing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DF1C2-A6A7-4684-A388-B1B65D5E21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732352"/>
            <a:ext cx="12192000" cy="9040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2A9258-5161-4BC6-948C-5A5873BD00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65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23"/>
    </mc:Choice>
    <mc:Fallback>
      <p:transition spd="slow" advTm="4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3" grpId="0"/>
      <p:bldP spid="14" grpId="0"/>
      <p:bldP spid="14" grpId="1"/>
      <p:bldP spid="15" grpId="0"/>
      <p:bldP spid="16" grpId="0"/>
      <p:bldP spid="18" grpId="0"/>
      <p:bldP spid="1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FAE244-C976-4C9B-B065-4C5C7B4A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975" y="241550"/>
            <a:ext cx="7729728" cy="11887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103F7-23BD-47B4-AA49-7EB1DFC39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94" y="1146412"/>
            <a:ext cx="11341290" cy="55614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  Conclusion: hypothesis was supported</a:t>
            </a:r>
          </a:p>
          <a:p>
            <a:r>
              <a:rPr lang="en-US" sz="2400" dirty="0">
                <a:solidFill>
                  <a:schemeClr val="bg1"/>
                </a:solidFill>
              </a:rPr>
              <a:t>Observed mutant genotype (deletions) and phenotype (increased black pigmentation/decreased yellow-orange pigmentation) that differed from wild-type wings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Increase in melanisation in certain regions of fore- and hind-wing; supports findings from </a:t>
            </a:r>
            <a:r>
              <a:rPr lang="en-US" sz="2200" dirty="0" err="1">
                <a:solidFill>
                  <a:schemeClr val="bg1"/>
                </a:solidFill>
              </a:rPr>
              <a:t>Mazo</a:t>
            </a:r>
            <a:r>
              <a:rPr lang="en-US" sz="2200" dirty="0">
                <a:solidFill>
                  <a:schemeClr val="bg1"/>
                </a:solidFill>
              </a:rPr>
              <a:t>-Vargas study in 2017 even though we used sgRNAs which targeted a new area of the </a:t>
            </a:r>
            <a:r>
              <a:rPr lang="en-US" sz="2200" i="1" dirty="0">
                <a:solidFill>
                  <a:schemeClr val="bg1"/>
                </a:solidFill>
              </a:rPr>
              <a:t>WntA </a:t>
            </a:r>
            <a:r>
              <a:rPr lang="en-US" sz="2200" dirty="0">
                <a:solidFill>
                  <a:schemeClr val="bg1"/>
                </a:solidFill>
              </a:rPr>
              <a:t>gene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Inhibition of </a:t>
            </a:r>
            <a:r>
              <a:rPr lang="en-US" sz="2200" dirty="0" err="1">
                <a:solidFill>
                  <a:schemeClr val="bg1"/>
                </a:solidFill>
              </a:rPr>
              <a:t>wnt</a:t>
            </a:r>
            <a:r>
              <a:rPr lang="en-US" sz="2200" dirty="0">
                <a:solidFill>
                  <a:schemeClr val="bg1"/>
                </a:solidFill>
              </a:rPr>
              <a:t> ligand with heparin also showed similar increase in melanin in </a:t>
            </a:r>
            <a:r>
              <a:rPr lang="en-US" sz="2200" i="1" dirty="0" err="1">
                <a:solidFill>
                  <a:schemeClr val="bg1"/>
                </a:solidFill>
              </a:rPr>
              <a:t>Heliconius</a:t>
            </a:r>
            <a:r>
              <a:rPr lang="en-US" sz="2200" i="1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species (Martin </a:t>
            </a:r>
            <a:r>
              <a:rPr lang="en-US" sz="2200" i="1" dirty="0">
                <a:solidFill>
                  <a:schemeClr val="bg1"/>
                </a:solidFill>
              </a:rPr>
              <a:t>et al. </a:t>
            </a:r>
            <a:r>
              <a:rPr lang="en-US" sz="2200" dirty="0">
                <a:solidFill>
                  <a:schemeClr val="bg1"/>
                </a:solidFill>
              </a:rPr>
              <a:t>2012).</a:t>
            </a:r>
            <a:endParaRPr lang="en-US" sz="2400" dirty="0">
              <a:solidFill>
                <a:schemeClr val="bg1"/>
              </a:solidFill>
            </a:endParaRPr>
          </a:p>
          <a:p>
            <a:pPr marL="2286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Challenges and possible errors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sgRNA1 was very close to sequencing primer; choose different primer for better sequencing results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Death of caterpillars and larvae during rearing and injection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Mosaic mutants make it difficult to analyze data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D982C1-C3F4-4E9F-923A-DE6C8A742A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431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52"/>
    </mc:Choice>
    <mc:Fallback>
      <p:transition spd="slow" advTm="8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C732-B59C-4FE8-8578-ED601DE0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7B2C9-70C8-4028-B59B-F935D9C4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lvl="1" indent="-342900">
              <a:buFontTx/>
              <a:buChar char="-"/>
            </a:pPr>
            <a:r>
              <a:rPr lang="en-US" sz="2400" dirty="0"/>
              <a:t>Other sgRNAs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Different patterning genes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Knockout multiple patterning genes together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Using CRISPR to facilitate knock-in of genes (fluorescently GFP-tag WntA to visualize expression)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C43A38-84D0-4BA8-A830-3426094494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29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76"/>
    </mc:Choice>
    <mc:Fallback>
      <p:transition spd="slow" advTm="3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368B5-6412-420D-88B2-C65B43EB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8E87E-18BC-480A-8DFF-7F45E6C5F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404040"/>
                </a:solidFill>
              </a:rPr>
              <a:t>Stetson University Biology Department</a:t>
            </a: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404040"/>
                </a:solidFill>
              </a:rPr>
              <a:t>Luisa Saad, Madisyn Harrison, Elinor Hackett, Justin Pinero</a:t>
            </a: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404040"/>
                </a:solidFill>
              </a:rPr>
              <a:t>Dr. Heather Evans-Anderson</a:t>
            </a: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404040"/>
                </a:solidFill>
              </a:rPr>
              <a:t>Dr. Lynn Kee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2AEE6B-FE29-464D-8D49-D023B7870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37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6850"/>
    </mc:Choice>
    <mc:Fallback>
      <p:transition spd="slow" advTm="16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EE59-3A3E-4654-A82A-0319DDA5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F31CB-74AF-474D-A79C-913CC6DD1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65" y="2448474"/>
            <a:ext cx="11405936" cy="4108444"/>
          </a:xfrm>
        </p:spPr>
        <p:txBody>
          <a:bodyPr>
            <a:normAutofit fontScale="3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Beldade P, Brakefield P. 2002. The genetics and </a:t>
            </a:r>
            <a:r>
              <a:rPr lang="en-US" sz="2800" dirty="0" err="1"/>
              <a:t>evo</a:t>
            </a:r>
            <a:r>
              <a:rPr lang="en-US" sz="2800" dirty="0"/>
              <a:t>–devo of butterfly wing patterns. Nature Reviews Genetics 3: 442-452.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Cong L, Ann Ran F, Cox D, Lin S, Barrito R, Habib N, Hsu P, Wu X, Jiang W, Marraffini L, Zhang F. 2013. Multiplex genome engineering using CRIPSR/Cas systems. Science 339: 819-823.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Li, X., Fan, D., Zhang, W., Liu, G., Zhang, L., Zhao, L., Fang, X., Chen, L., Dong, Y., Chen, Y. and Ding, Y. 2015. Outbred genome sequencing and CRISPR/Cas9 gene editing in butterflies. Nature Communications, 6(1), pp.1-10.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Livraghi L, Martin A, Gibbs M, Braak N, Arif S, Breuker C. 2017. CRISPR/Cas9 as the Key to Unlocking the Secrets of Butterfly Wing Pattern Development and Its Evolution. Advances in Insect Physiology.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Martin, A., Papa, R., Nadeau, N.J., Hill, R.I., Counterman, B.A., Halder, G., </a:t>
            </a:r>
            <a:r>
              <a:rPr lang="en-US" sz="2800" dirty="0" err="1"/>
              <a:t>Jiggins</a:t>
            </a:r>
            <a:r>
              <a:rPr lang="en-US" sz="2800" dirty="0"/>
              <a:t>, C.D., </a:t>
            </a:r>
            <a:r>
              <a:rPr lang="en-US" sz="2800" dirty="0" err="1"/>
              <a:t>Kronforst</a:t>
            </a:r>
            <a:r>
              <a:rPr lang="en-US" sz="2800" dirty="0"/>
              <a:t>, M.R., Long, A.D., McMillan, W.O. and Reed, R.D. 2012. Diversification of complex butterfly wing patterns by repeated regulatory evolution of 	a Wnt ligand. Proceedings of the National Academy of Sciences, 109(31), pp.12632-12637.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Martin, A., Reed, R.D. 2014. Wnt signaling underlies evolution and development of the butterfly wing pattern symmetry systems. Developmental Biology, 395(2), pp.367-378.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Mazo</a:t>
            </a:r>
            <a:r>
              <a:rPr lang="en-US" sz="2800" dirty="0"/>
              <a:t>-Vargas A, Concha C, Livraghi L, </a:t>
            </a:r>
            <a:r>
              <a:rPr lang="en-US" sz="2800" dirty="0" err="1"/>
              <a:t>Massardo</a:t>
            </a:r>
            <a:r>
              <a:rPr lang="en-US" sz="2800" dirty="0"/>
              <a:t> D, </a:t>
            </a:r>
            <a:r>
              <a:rPr lang="en-US" sz="2800" dirty="0" err="1"/>
              <a:t>Wallbank</a:t>
            </a:r>
            <a:r>
              <a:rPr lang="en-US" sz="2800" dirty="0"/>
              <a:t> R, Zhang L, </a:t>
            </a:r>
            <a:r>
              <a:rPr lang="en-US" sz="2800" dirty="0" err="1"/>
              <a:t>Papador</a:t>
            </a:r>
            <a:r>
              <a:rPr lang="en-US" sz="2800" dirty="0"/>
              <a:t> J, Martinez-Najera D, </a:t>
            </a:r>
            <a:r>
              <a:rPr lang="en-US" sz="2800" dirty="0" err="1"/>
              <a:t>Jiggins</a:t>
            </a:r>
            <a:r>
              <a:rPr lang="en-US" sz="2800" dirty="0"/>
              <a:t> C, </a:t>
            </a:r>
            <a:r>
              <a:rPr lang="en-US" sz="2800" dirty="0" err="1"/>
              <a:t>Kronforst</a:t>
            </a:r>
            <a:r>
              <a:rPr lang="en-US" sz="2800" dirty="0"/>
              <a:t> M, Breuker C, Reed R, Patel N,  McMillan W, Martin A. 2017. Macroevolutionary shifts of </a:t>
            </a:r>
            <a:r>
              <a:rPr lang="en-US" sz="2800" i="1" dirty="0"/>
              <a:t>WntA </a:t>
            </a:r>
            <a:r>
              <a:rPr lang="en-US" sz="2800" dirty="0"/>
              <a:t>function potentiate 	butterfly wing-pattern diversity. PNAS 114: 10701-10706.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Özsu</a:t>
            </a:r>
            <a:r>
              <a:rPr lang="en-US" sz="2800" dirty="0"/>
              <a:t>, N., Chan, Q.Y., Chen, B., Gupta, M.D. and Monteiro, A. 2017. Wingless is a positive regulator of eyespot color patterns in </a:t>
            </a:r>
            <a:r>
              <a:rPr lang="en-US" sz="2800" dirty="0" err="1"/>
              <a:t>Bicyclus</a:t>
            </a:r>
            <a:r>
              <a:rPr lang="en-US" sz="2800" dirty="0"/>
              <a:t> </a:t>
            </a:r>
            <a:r>
              <a:rPr lang="en-US" sz="2800" dirty="0" err="1"/>
              <a:t>anynana</a:t>
            </a:r>
            <a:r>
              <a:rPr lang="en-US" sz="2800" dirty="0"/>
              <a:t> butterflies. Developmental Biology, 429(1), pp.177-185.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Santos D, Wynant N, Van de Brande S, </a:t>
            </a:r>
            <a:r>
              <a:rPr lang="en-US" sz="2800" dirty="0" err="1"/>
              <a:t>Verdonckt</a:t>
            </a:r>
            <a:r>
              <a:rPr lang="en-US" sz="2800" dirty="0"/>
              <a:t> TW, </a:t>
            </a:r>
            <a:r>
              <a:rPr lang="en-US" sz="2800" dirty="0" err="1"/>
              <a:t>Mingels</a:t>
            </a:r>
            <a:r>
              <a:rPr lang="en-US" sz="2800" dirty="0"/>
              <a:t> L, </a:t>
            </a:r>
            <a:r>
              <a:rPr lang="en-US" sz="2800" dirty="0" err="1"/>
              <a:t>Peeters</a:t>
            </a:r>
            <a:r>
              <a:rPr lang="en-US" sz="2800" dirty="0"/>
              <a:t> P, </a:t>
            </a:r>
            <a:r>
              <a:rPr lang="en-US" sz="2800" dirty="0" err="1"/>
              <a:t>Kolliopoulou</a:t>
            </a:r>
            <a:r>
              <a:rPr lang="en-US" sz="2800" dirty="0"/>
              <a:t> A, </a:t>
            </a:r>
            <a:r>
              <a:rPr lang="en-US" sz="2800" dirty="0" err="1"/>
              <a:t>Swevers</a:t>
            </a:r>
            <a:r>
              <a:rPr lang="en-US" sz="2800" dirty="0"/>
              <a:t> L, Vanden </a:t>
            </a:r>
            <a:r>
              <a:rPr lang="en-US" sz="2800" dirty="0" err="1"/>
              <a:t>Broeck</a:t>
            </a:r>
            <a:r>
              <a:rPr lang="en-US" sz="2800" dirty="0"/>
              <a:t> J. 2018. Insights into RNAi-based antiviral immunity in Lepidoptera: acute and persistent infections in </a:t>
            </a:r>
            <a:r>
              <a:rPr lang="en-US" sz="2800" i="1" dirty="0"/>
              <a:t>Bombyx 	mori</a:t>
            </a:r>
            <a:r>
              <a:rPr lang="en-US" sz="2800" dirty="0"/>
              <a:t> and </a:t>
            </a:r>
            <a:r>
              <a:rPr lang="en-US" sz="2800" i="1" dirty="0" err="1"/>
              <a:t>Trichoplusiani</a:t>
            </a:r>
            <a:r>
              <a:rPr lang="en-US" sz="2800" dirty="0"/>
              <a:t> cell lines. Scientific Reports 8: 2423.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Serfas M, Carroll C. Pharmacologic approaches to butterfly wing patterning: Sulfated polysaccharides mimic or antagonize cold shock and alter the interpretation of gradients of positional information. 2005. Developmental Biology 278: 416-	424.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Zhang L, Martin A, Perry W, van der Burg K, Matsuoka Y, Monteiro A, Reed R. 2017. Genetic Basis of Melanin Pigmentation in Butterfly Wings. Genetics 205: 1537-1550.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Zhang L, Reed R. 2016. Genome editing in butterflies reveals that </a:t>
            </a:r>
            <a:r>
              <a:rPr lang="en-US" sz="2800" i="1" dirty="0" err="1"/>
              <a:t>spalt</a:t>
            </a:r>
            <a:r>
              <a:rPr lang="en-US" sz="2800" dirty="0"/>
              <a:t> promotes and </a:t>
            </a:r>
            <a:r>
              <a:rPr lang="en-US" sz="2800" i="1" dirty="0"/>
              <a:t>Distal-less </a:t>
            </a:r>
            <a:r>
              <a:rPr lang="en-US" sz="2800" dirty="0"/>
              <a:t>represses eyespot </a:t>
            </a:r>
            <a:r>
              <a:rPr lang="en-US" sz="2800" dirty="0" err="1"/>
              <a:t>colour</a:t>
            </a:r>
            <a:r>
              <a:rPr lang="en-US" sz="2800" dirty="0"/>
              <a:t> patterns. Nature Communications 7: 11769.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Zhang L, Reed R. 2017. A Practical Guide to CRISPR/Cas9 Genome Editing in Lepidoptera. In: </a:t>
            </a:r>
            <a:r>
              <a:rPr lang="en-US" sz="2800" dirty="0" err="1"/>
              <a:t>Sekimura</a:t>
            </a:r>
            <a:r>
              <a:rPr lang="en-US" sz="2800" dirty="0"/>
              <a:t> T., </a:t>
            </a:r>
            <a:r>
              <a:rPr lang="en-US" sz="2800" dirty="0" err="1"/>
              <a:t>Nijhout</a:t>
            </a:r>
            <a:r>
              <a:rPr lang="en-US" sz="2800" dirty="0"/>
              <a:t> H. (eds) Diversity and Evolution of Butterfly Wing Patterns. Springer, Singapore.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Zhang L, </a:t>
            </a:r>
            <a:r>
              <a:rPr lang="en-US" sz="2800" dirty="0" err="1"/>
              <a:t>Mazo</a:t>
            </a:r>
            <a:r>
              <a:rPr lang="en-US" sz="2800" dirty="0"/>
              <a:t>-Vargas A, Reed R. 2017. Single master regulatory gene coordinates the evolution and development of butterfly color and iridescence. PNAS 114: 10707-10712.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DBC9F2-A36B-4D4C-9929-1155A9937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"/>
    </mc:Choice>
    <mc:Fallback>
      <p:transition spd="slow" advTm="2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ED03601-4724-4293-A32A-3A0879C5D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433AC3-E189-483B-9E8C-DFD5D2A18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368B5-6412-420D-88B2-C65B43EB6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en-US" sz="3200"/>
              <a:t>questions</a:t>
            </a:r>
          </a:p>
        </p:txBody>
      </p:sp>
      <p:pic>
        <p:nvPicPr>
          <p:cNvPr id="16" name="Graphic 15" descr="Help">
            <a:extLst>
              <a:ext uri="{FF2B5EF4-FFF2-40B4-BE49-F238E27FC236}">
                <a16:creationId xmlns:a16="http://schemas.microsoft.com/office/drawing/2014/main" id="{B606C9C4-AAE3-4C47-851F-7F7EE5D3C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5346" y="640078"/>
            <a:ext cx="3301307" cy="33013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C1875D-F180-4FCC-87C3-E8DF3661C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5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702"/>
    </mc:Choice>
    <mc:Fallback>
      <p:transition spd="slow" advTm="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7E5A4D-9BCC-4433-9961-8D69A18AB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C4284D-59D0-354C-B37E-0A383645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Diverse Butterfly Wing color and Patterning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385C33-128E-4220-9D96-A4EF47F39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7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5722"/>
    </mc:Choice>
    <mc:Fallback>
      <p:transition spd="slow" advTm="3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643A9-C940-4F7F-BFA8-69DDCB61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Butterfly Wing Colors</a:t>
            </a:r>
            <a:endParaRPr lang="en-US" sz="2200" strike="sngStrike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0A818-38AC-4835-919F-0F024C96027E}"/>
              </a:ext>
            </a:extLst>
          </p:cNvPr>
          <p:cNvSpPr txBox="1"/>
          <p:nvPr/>
        </p:nvSpPr>
        <p:spPr>
          <a:xfrm>
            <a:off x="0" y="2371511"/>
            <a:ext cx="4549698" cy="4218860"/>
          </a:xfrm>
          <a:prstGeom prst="round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spcBef>
                <a:spcPts val="1000"/>
              </a:spcBef>
              <a:buClr>
                <a:schemeClr val="accent2"/>
              </a:buClr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54C368-BD1E-43CF-BD23-E4B5133BFAB3}"/>
              </a:ext>
            </a:extLst>
          </p:cNvPr>
          <p:cNvSpPr txBox="1"/>
          <p:nvPr/>
        </p:nvSpPr>
        <p:spPr>
          <a:xfrm>
            <a:off x="6096000" y="2659646"/>
            <a:ext cx="5320696" cy="1922607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ts val="1000"/>
              </a:spcBef>
              <a:buClr>
                <a:schemeClr val="accent2"/>
              </a:buClr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B5FA4D-D103-4254-8AB7-C88C94265AA8}"/>
              </a:ext>
            </a:extLst>
          </p:cNvPr>
          <p:cNvSpPr txBox="1"/>
          <p:nvPr/>
        </p:nvSpPr>
        <p:spPr>
          <a:xfrm>
            <a:off x="250371" y="3265714"/>
            <a:ext cx="4136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Butterfly wings are made up of scales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Scale color is derived from chemical pigments (yellow,  orange, black) or structural shape (iridescent blue)</a:t>
            </a:r>
          </a:p>
        </p:txBody>
      </p:sp>
      <p:pic>
        <p:nvPicPr>
          <p:cNvPr id="6" name="Picture 5" descr="A picture containing sitting, table, standing&#10;&#10;Description automatically generated">
            <a:extLst>
              <a:ext uri="{FF2B5EF4-FFF2-40B4-BE49-F238E27FC236}">
                <a16:creationId xmlns:a16="http://schemas.microsoft.com/office/drawing/2014/main" id="{F955DEB7-ECF4-401A-806B-7DE5AD253C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3" r="14553"/>
          <a:stretch/>
        </p:blipFill>
        <p:spPr>
          <a:xfrm>
            <a:off x="5500993" y="99118"/>
            <a:ext cx="5915703" cy="3382736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81EB7150-6A02-45F6-9D21-BD8792864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-7766" r="14908" b="7766"/>
          <a:stretch/>
        </p:blipFill>
        <p:spPr bwMode="auto">
          <a:xfrm>
            <a:off x="5465296" y="3265714"/>
            <a:ext cx="5964704" cy="34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535552-D417-4CEF-868D-6EBA35C661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56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11"/>
    </mc:Choice>
    <mc:Fallback>
      <p:transition spd="slow" advTm="2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966A4D4-049A-4389-B407-0E7091A07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C15A20-07FA-4CCE-ACA4-3C189E0D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48" y="257662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i="1" dirty="0"/>
              <a:t>Vanessa Cardui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48941-E258-4C36-A42A-DAE445783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704045"/>
            <a:ext cx="5147291" cy="4532981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</a:pPr>
            <a:r>
              <a:rPr lang="en-US" sz="2400" i="1" dirty="0">
                <a:solidFill>
                  <a:srgbClr val="FFFFFF"/>
                </a:solidFill>
              </a:rPr>
              <a:t>Vanessa cardui </a:t>
            </a:r>
            <a:r>
              <a:rPr lang="en-US" sz="2400" dirty="0">
                <a:solidFill>
                  <a:srgbClr val="FFFFFF"/>
                </a:solidFill>
              </a:rPr>
              <a:t>are painted lady butterflies</a:t>
            </a:r>
          </a:p>
          <a:p>
            <a:pPr lvl="1">
              <a:buClr>
                <a:schemeClr val="bg1"/>
              </a:buClr>
            </a:pPr>
            <a:r>
              <a:rPr lang="en-US" sz="2200" dirty="0">
                <a:solidFill>
                  <a:srgbClr val="FFFFFF"/>
                </a:solidFill>
              </a:rPr>
              <a:t>Exist everywhere except S. America and Antarctica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rgbClr val="FFFFFF"/>
                </a:solidFill>
              </a:rPr>
              <a:t>Scientists are interested in investigating genes that regulate wing patterning, color, and eyespots</a:t>
            </a:r>
          </a:p>
          <a:p>
            <a:pPr lvl="1">
              <a:buClr>
                <a:schemeClr val="bg1"/>
              </a:buClr>
            </a:pPr>
            <a:r>
              <a:rPr lang="en-US" sz="2200" dirty="0">
                <a:solidFill>
                  <a:srgbClr val="FFFFFF"/>
                </a:solidFill>
              </a:rPr>
              <a:t>Using drugs to inhibit gene products/proteins (Serfas and Carroll 2005)</a:t>
            </a:r>
          </a:p>
          <a:p>
            <a:pPr lvl="1">
              <a:buClr>
                <a:schemeClr val="bg1"/>
              </a:buClr>
            </a:pPr>
            <a:r>
              <a:rPr lang="en-US" sz="2200" dirty="0">
                <a:solidFill>
                  <a:srgbClr val="FFFFFF"/>
                </a:solidFill>
              </a:rPr>
              <a:t>Recently, using gene editing tool to deactivate specific genes (</a:t>
            </a:r>
            <a:r>
              <a:rPr lang="en-US" sz="2200" dirty="0" err="1">
                <a:solidFill>
                  <a:srgbClr val="FFFFFF"/>
                </a:solidFill>
              </a:rPr>
              <a:t>Mazo</a:t>
            </a:r>
            <a:r>
              <a:rPr lang="en-US" sz="2200" dirty="0">
                <a:solidFill>
                  <a:srgbClr val="FFFFFF"/>
                </a:solidFill>
              </a:rPr>
              <a:t>-Vargas </a:t>
            </a:r>
            <a:r>
              <a:rPr lang="en-US" sz="2200" i="1" dirty="0">
                <a:solidFill>
                  <a:srgbClr val="FFFFFF"/>
                </a:solidFill>
              </a:rPr>
              <a:t>et al.</a:t>
            </a:r>
            <a:r>
              <a:rPr lang="en-US" sz="2200" dirty="0">
                <a:solidFill>
                  <a:srgbClr val="FFFFFF"/>
                </a:solidFill>
              </a:rPr>
              <a:t> 2017)</a:t>
            </a:r>
          </a:p>
          <a:p>
            <a:pPr lvl="1">
              <a:buClr>
                <a:schemeClr val="bg1"/>
              </a:buClr>
            </a:pP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5899359-8523-4D4D-B568-3FDFAF982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9C9585-DA89-4D7E-BCDF-576461A1A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anessa cardui - Wikipedia">
            <a:extLst>
              <a:ext uri="{FF2B5EF4-FFF2-40B4-BE49-F238E27FC236}">
                <a16:creationId xmlns:a16="http://schemas.microsoft.com/office/drawing/2014/main" id="{9195763B-2F7C-4A36-8914-A2A30C7A7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4516"/>
          <a:stretch/>
        </p:blipFill>
        <p:spPr bwMode="auto">
          <a:xfrm>
            <a:off x="6137773" y="852022"/>
            <a:ext cx="5990892" cy="494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6A3AD7-AED5-4A00-B405-825012F3C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9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85"/>
    </mc:Choice>
    <mc:Fallback>
      <p:transition spd="slow" advTm="3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F2425E-104F-4664-BE13-D060A404E250}"/>
              </a:ext>
            </a:extLst>
          </p:cNvPr>
          <p:cNvSpPr txBox="1">
            <a:spLocks/>
          </p:cNvSpPr>
          <p:nvPr/>
        </p:nvSpPr>
        <p:spPr>
          <a:xfrm>
            <a:off x="6160673" y="3117505"/>
            <a:ext cx="4437753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A4E8F9-86E5-F741-A32C-2474D09CBF03}"/>
              </a:ext>
            </a:extLst>
          </p:cNvPr>
          <p:cNvSpPr txBox="1">
            <a:spLocks/>
          </p:cNvSpPr>
          <p:nvPr/>
        </p:nvSpPr>
        <p:spPr bwMode="black">
          <a:xfrm>
            <a:off x="-151056" y="-349483"/>
            <a:ext cx="12038817" cy="144039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Studying gene function in Organisms through Gene editing Technique: CRISPR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433C4-5320-43C5-A5D6-26A90353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4361" y="648944"/>
            <a:ext cx="8305800" cy="6010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55E5F0-D27D-7E4C-84C4-1DB578E770C9}"/>
              </a:ext>
            </a:extLst>
          </p:cNvPr>
          <p:cNvSpPr txBox="1"/>
          <p:nvPr/>
        </p:nvSpPr>
        <p:spPr>
          <a:xfrm>
            <a:off x="205266" y="875358"/>
            <a:ext cx="741749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CRISPR: </a:t>
            </a:r>
            <a:r>
              <a:rPr lang="en-US" sz="2000" b="1" dirty="0"/>
              <a:t>C</a:t>
            </a:r>
            <a:r>
              <a:rPr lang="en-US" sz="2000" dirty="0"/>
              <a:t>lustered </a:t>
            </a:r>
            <a:r>
              <a:rPr lang="en-US" sz="2000" b="1" dirty="0"/>
              <a:t>R</a:t>
            </a:r>
            <a:r>
              <a:rPr lang="en-US" sz="2000" dirty="0"/>
              <a:t>egularly </a:t>
            </a:r>
            <a:r>
              <a:rPr lang="en-US" sz="2000" b="1" dirty="0"/>
              <a:t>I</a:t>
            </a:r>
            <a:r>
              <a:rPr lang="en-US" sz="2000" dirty="0"/>
              <a:t>nterspaced </a:t>
            </a:r>
            <a:r>
              <a:rPr lang="en-US" sz="2000" b="1" dirty="0"/>
              <a:t>S</a:t>
            </a:r>
            <a:r>
              <a:rPr lang="en-US" sz="2000" dirty="0"/>
              <a:t>hort </a:t>
            </a:r>
            <a:r>
              <a:rPr lang="en-US" sz="2000" b="1" dirty="0"/>
              <a:t>P</a:t>
            </a:r>
            <a:r>
              <a:rPr lang="en-US" sz="2000" dirty="0"/>
              <a:t>alindromic </a:t>
            </a:r>
            <a:r>
              <a:rPr lang="en-US" sz="2000" b="1" dirty="0"/>
              <a:t>R</a:t>
            </a:r>
            <a:r>
              <a:rPr lang="en-US" sz="2000" dirty="0"/>
              <a:t>epeats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424BD-A16A-4827-B406-63A2A23FC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8" y="1384299"/>
            <a:ext cx="3888395" cy="52749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Effective, cheap, and faster than previous gene editing tools</a:t>
            </a:r>
          </a:p>
          <a:p>
            <a:pPr>
              <a:lnSpc>
                <a:spcPct val="9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Isolated as an adaptive immune system in bacteria to cut viral DNA and prevent viral infection</a:t>
            </a:r>
          </a:p>
          <a:p>
            <a:pPr>
              <a:lnSpc>
                <a:spcPct val="9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Adapted by scientists to make specific nucleotide change in desired gene </a:t>
            </a:r>
          </a:p>
          <a:p>
            <a:pPr lvl="1">
              <a:lnSpc>
                <a:spcPct val="9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Use </a:t>
            </a:r>
            <a:r>
              <a:rPr lang="en-US" sz="2000" dirty="0">
                <a:solidFill>
                  <a:srgbClr val="C00000"/>
                </a:solidFill>
              </a:rPr>
              <a:t>sgRNA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cas9</a:t>
            </a:r>
            <a:r>
              <a:rPr lang="en-US" sz="2000" dirty="0"/>
              <a:t> to make double-stranded break (DSB)</a:t>
            </a:r>
          </a:p>
          <a:p>
            <a:pPr lvl="1">
              <a:lnSpc>
                <a:spcPct val="9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Cellular DNA repair of DSB leads to</a:t>
            </a:r>
          </a:p>
          <a:p>
            <a:pPr lvl="2">
              <a:lnSpc>
                <a:spcPct val="9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Gene knockout (KO)</a:t>
            </a:r>
          </a:p>
          <a:p>
            <a:pPr lvl="2">
              <a:lnSpc>
                <a:spcPct val="90000"/>
              </a:lnSpc>
              <a:buClr>
                <a:schemeClr val="accent2">
                  <a:lumMod val="75000"/>
                </a:schemeClr>
              </a:buClr>
            </a:pPr>
            <a:r>
              <a:rPr lang="en-US" sz="2000" dirty="0"/>
              <a:t>Knock-in</a:t>
            </a:r>
          </a:p>
          <a:p>
            <a:pPr marL="0" indent="0">
              <a:lnSpc>
                <a:spcPct val="90000"/>
              </a:lnSpc>
              <a:buClr>
                <a:schemeClr val="bg1"/>
              </a:buClr>
              <a:buNone/>
            </a:pPr>
            <a:endParaRPr lang="en-US" sz="13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C76F05-4482-4E35-AB39-6E6C853541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09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62"/>
    </mc:Choice>
    <mc:Fallback>
      <p:transition spd="slow" advTm="7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5825A2-713C-447E-81B9-D0EE3B621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66" y="1370503"/>
            <a:ext cx="8215787" cy="5427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F119E-A761-4910-8AB6-1626FF256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1505" y="-103481"/>
            <a:ext cx="14807821" cy="1188720"/>
          </a:xfrm>
          <a:prstGeom prst="ellipse">
            <a:avLst/>
          </a:prstGeom>
          <a:noFill/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Programming CRISPr-cas9 to desired gene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EC6F2-9306-40D2-B98F-BCA714E62A64}"/>
              </a:ext>
            </a:extLst>
          </p:cNvPr>
          <p:cNvSpPr txBox="1"/>
          <p:nvPr/>
        </p:nvSpPr>
        <p:spPr>
          <a:xfrm>
            <a:off x="7315199" y="1709937"/>
            <a:ext cx="4533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400" dirty="0">
                <a:solidFill>
                  <a:srgbClr val="B767B3"/>
                </a:solidFill>
              </a:rPr>
              <a:t>single guide RNA (sgRNA)</a:t>
            </a:r>
          </a:p>
          <a:p>
            <a:pPr marL="742950" lvl="1" indent="-28575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 nucleotides long </a:t>
            </a:r>
          </a:p>
          <a:p>
            <a:pPr marL="1200150" lvl="2" indent="-28575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20 nucleotides is </a:t>
            </a: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complementary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</a:t>
            </a:r>
            <a:r>
              <a:rPr lang="en-US" sz="2400" dirty="0">
                <a:solidFill>
                  <a:srgbClr val="3B7BA1"/>
                </a:solidFill>
              </a:rPr>
              <a:t>target sequence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gene</a:t>
            </a:r>
          </a:p>
          <a:p>
            <a:pPr marL="742950" lvl="1" indent="-28575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Next to </a:t>
            </a:r>
            <a:r>
              <a:rPr lang="en-US" sz="2400" dirty="0">
                <a:solidFill>
                  <a:srgbClr val="68C668"/>
                </a:solidFill>
              </a:rPr>
              <a:t>PAM sequence (NGG)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gene, which helps target </a:t>
            </a:r>
            <a:r>
              <a:rPr lang="en-US" sz="2400" dirty="0">
                <a:solidFill>
                  <a:srgbClr val="8FADAF"/>
                </a:solidFill>
              </a:rPr>
              <a:t>cas9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desired gene sequence</a:t>
            </a:r>
          </a:p>
          <a:p>
            <a:pPr marL="742950" lvl="1" indent="-28575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Binds to </a:t>
            </a:r>
            <a:r>
              <a:rPr lang="en-US" sz="2400" dirty="0">
                <a:solidFill>
                  <a:srgbClr val="8FADAF"/>
                </a:solidFill>
              </a:rPr>
              <a:t>cas9 endonuclease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find and cut the </a:t>
            </a:r>
            <a:r>
              <a:rPr lang="en-US" sz="2400" dirty="0">
                <a:solidFill>
                  <a:srgbClr val="3B7BA1"/>
                </a:solidFill>
              </a:rPr>
              <a:t>target site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gene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84B847-7F51-574D-AF60-E6C8E610866F}"/>
              </a:ext>
            </a:extLst>
          </p:cNvPr>
          <p:cNvSpPr/>
          <p:nvPr/>
        </p:nvSpPr>
        <p:spPr>
          <a:xfrm>
            <a:off x="1672786" y="856458"/>
            <a:ext cx="8050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Easily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customizable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different genes of interest through </a:t>
            </a:r>
            <a:r>
              <a:rPr lang="en-US" sz="2000" b="1" dirty="0"/>
              <a:t>sgRNA design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213C0A-67DA-4CF3-9EDF-472B88412E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32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04"/>
    </mc:Choice>
    <mc:Fallback>
      <p:transition spd="slow" advTm="6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21B3C-2AB5-7648-B2DF-64ED7CD1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45" y="94752"/>
            <a:ext cx="11741710" cy="701171"/>
          </a:xfrm>
          <a:noFill/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WntA</a:t>
            </a:r>
            <a:r>
              <a:rPr lang="en-US" dirty="0">
                <a:solidFill>
                  <a:schemeClr val="bg1"/>
                </a:solidFill>
              </a:rPr>
              <a:t> role in </a:t>
            </a:r>
            <a:r>
              <a:rPr lang="en-US" dirty="0" err="1">
                <a:solidFill>
                  <a:schemeClr val="bg1"/>
                </a:solidFill>
              </a:rPr>
              <a:t>butterFly</a:t>
            </a:r>
            <a:r>
              <a:rPr lang="en-US" dirty="0">
                <a:solidFill>
                  <a:schemeClr val="bg1"/>
                </a:solidFill>
              </a:rPr>
              <a:t> wing color and patterning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AE5B5-9830-A446-BE69-EFAFD97B7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858" y="1158696"/>
            <a:ext cx="7645400" cy="382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880BD4-47EF-4444-A213-F328C101A588}"/>
              </a:ext>
            </a:extLst>
          </p:cNvPr>
          <p:cNvSpPr txBox="1"/>
          <p:nvPr/>
        </p:nvSpPr>
        <p:spPr>
          <a:xfrm>
            <a:off x="0" y="1165255"/>
            <a:ext cx="42925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Pharmacological inhibition of Wnt ligand using heparin in </a:t>
            </a:r>
            <a:r>
              <a:rPr lang="en-US" sz="2400" i="1" dirty="0" err="1">
                <a:solidFill>
                  <a:schemeClr val="bg1"/>
                </a:solidFill>
              </a:rPr>
              <a:t>Heliconius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butterflies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Expansion of black pigmentation in forewing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No effect on iridescence or red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chemeClr val="bg1"/>
                </a:solidFill>
              </a:rPr>
              <a:t>WntA</a:t>
            </a:r>
            <a:r>
              <a:rPr lang="en-US" sz="2200" dirty="0">
                <a:solidFill>
                  <a:schemeClr val="bg1"/>
                </a:solidFill>
              </a:rPr>
              <a:t> regulates pattern formation and variation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05AE6-E5BB-C140-BBE4-730FDD5FF785}"/>
              </a:ext>
            </a:extLst>
          </p:cNvPr>
          <p:cNvSpPr txBox="1"/>
          <p:nvPr/>
        </p:nvSpPr>
        <p:spPr>
          <a:xfrm>
            <a:off x="10035804" y="795923"/>
            <a:ext cx="179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Martin </a:t>
            </a:r>
            <a:r>
              <a:rPr lang="en-US" i="1" dirty="0">
                <a:solidFill>
                  <a:schemeClr val="bg1"/>
                </a:solidFill>
              </a:rPr>
              <a:t>et al. </a:t>
            </a:r>
            <a:r>
              <a:rPr lang="en-US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BE5DF-3EB0-884E-BE86-00197E4386A9}"/>
              </a:ext>
            </a:extLst>
          </p:cNvPr>
          <p:cNvSpPr txBox="1"/>
          <p:nvPr/>
        </p:nvSpPr>
        <p:spPr>
          <a:xfrm>
            <a:off x="-4985" y="4703564"/>
            <a:ext cx="11837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FFFFF"/>
                </a:solidFill>
              </a:rPr>
              <a:t>WntA </a:t>
            </a:r>
            <a:r>
              <a:rPr lang="en-US" sz="2200" dirty="0">
                <a:solidFill>
                  <a:srgbClr val="FFFFFF"/>
                </a:solidFill>
              </a:rPr>
              <a:t>gene codes for Wnt ligand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FFFFFF"/>
                </a:solidFill>
              </a:rPr>
              <a:t>WntA</a:t>
            </a:r>
            <a:r>
              <a:rPr lang="en-US" sz="2200" dirty="0">
                <a:solidFill>
                  <a:srgbClr val="FFFFFF"/>
                </a:solidFill>
              </a:rPr>
              <a:t> has a role in wing patterning in </a:t>
            </a:r>
            <a:r>
              <a:rPr lang="en-US" sz="2200" i="1" dirty="0">
                <a:solidFill>
                  <a:srgbClr val="FFFFFF"/>
                </a:solidFill>
              </a:rPr>
              <a:t>V. </a:t>
            </a:r>
            <a:r>
              <a:rPr lang="en-US" sz="2200" i="1" dirty="0" err="1">
                <a:solidFill>
                  <a:srgbClr val="FFFFFF"/>
                </a:solidFill>
              </a:rPr>
              <a:t>cardui</a:t>
            </a:r>
            <a:r>
              <a:rPr lang="en-US" sz="2200" i="1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and in other butterfly species, like</a:t>
            </a:r>
            <a:r>
              <a:rPr lang="en-US" sz="2200" i="1" dirty="0">
                <a:solidFill>
                  <a:srgbClr val="FFFFFF"/>
                </a:solidFill>
              </a:rPr>
              <a:t>:  </a:t>
            </a:r>
            <a:r>
              <a:rPr lang="en-US" sz="2200" i="1" dirty="0" err="1">
                <a:solidFill>
                  <a:srgbClr val="FFFFFF"/>
                </a:solidFill>
              </a:rPr>
              <a:t>Junonia</a:t>
            </a:r>
            <a:r>
              <a:rPr lang="en-US" sz="2200" i="1" dirty="0">
                <a:solidFill>
                  <a:srgbClr val="FFFFFF"/>
                </a:solidFill>
              </a:rPr>
              <a:t> </a:t>
            </a:r>
            <a:r>
              <a:rPr lang="en-US" sz="2200" i="1" dirty="0" err="1">
                <a:solidFill>
                  <a:srgbClr val="FFFFFF"/>
                </a:solidFill>
              </a:rPr>
              <a:t>coenia</a:t>
            </a:r>
            <a:r>
              <a:rPr lang="en-US" sz="2200" i="1" dirty="0">
                <a:solidFill>
                  <a:srgbClr val="FFFFFF"/>
                </a:solidFill>
              </a:rPr>
              <a:t>, </a:t>
            </a:r>
            <a:r>
              <a:rPr lang="en-US" sz="2200" i="1" dirty="0" err="1">
                <a:solidFill>
                  <a:srgbClr val="FFFFFF"/>
                </a:solidFill>
              </a:rPr>
              <a:t>Pararge</a:t>
            </a:r>
            <a:r>
              <a:rPr lang="en-US" sz="2200" i="1" dirty="0">
                <a:solidFill>
                  <a:srgbClr val="FFFFFF"/>
                </a:solidFill>
              </a:rPr>
              <a:t> </a:t>
            </a:r>
            <a:r>
              <a:rPr lang="en-US" sz="2200" i="1" dirty="0" err="1">
                <a:solidFill>
                  <a:srgbClr val="FFFFFF"/>
                </a:solidFill>
              </a:rPr>
              <a:t>aegeria</a:t>
            </a:r>
            <a:r>
              <a:rPr lang="en-US" sz="2200" i="1" dirty="0">
                <a:solidFill>
                  <a:srgbClr val="FFFFFF"/>
                </a:solidFill>
              </a:rPr>
              <a:t>, </a:t>
            </a:r>
            <a:r>
              <a:rPr lang="en-US" sz="2200" i="1" dirty="0" err="1">
                <a:solidFill>
                  <a:srgbClr val="FFFFFF"/>
                </a:solidFill>
              </a:rPr>
              <a:t>Heliconius</a:t>
            </a:r>
            <a:r>
              <a:rPr lang="en-US" sz="2200" i="1" dirty="0">
                <a:solidFill>
                  <a:srgbClr val="FFFFFF"/>
                </a:solidFill>
              </a:rPr>
              <a:t> </a:t>
            </a:r>
            <a:r>
              <a:rPr lang="en-US" sz="2200" i="1" dirty="0" err="1">
                <a:solidFill>
                  <a:srgbClr val="FFFFFF"/>
                </a:solidFill>
              </a:rPr>
              <a:t>erato</a:t>
            </a:r>
            <a:r>
              <a:rPr lang="en-US" sz="2200" i="1" dirty="0">
                <a:solidFill>
                  <a:srgbClr val="FFFFFF"/>
                </a:solidFill>
              </a:rPr>
              <a:t> </a:t>
            </a:r>
            <a:r>
              <a:rPr lang="en-US" sz="2200" i="1" dirty="0" err="1">
                <a:solidFill>
                  <a:srgbClr val="FFFFFF"/>
                </a:solidFill>
              </a:rPr>
              <a:t>demophoon</a:t>
            </a:r>
            <a:r>
              <a:rPr lang="en-US" sz="2200" i="1" dirty="0">
                <a:solidFill>
                  <a:srgbClr val="FFFFFF"/>
                </a:solidFill>
              </a:rPr>
              <a:t>, H. </a:t>
            </a:r>
            <a:r>
              <a:rPr lang="en-US" sz="2200" i="1" dirty="0" err="1">
                <a:solidFill>
                  <a:srgbClr val="FFFFFF"/>
                </a:solidFill>
              </a:rPr>
              <a:t>sara</a:t>
            </a:r>
            <a:r>
              <a:rPr lang="en-US" sz="2200" i="1" dirty="0">
                <a:solidFill>
                  <a:srgbClr val="FFFFFF"/>
                </a:solidFill>
              </a:rPr>
              <a:t> </a:t>
            </a:r>
            <a:r>
              <a:rPr lang="en-US" sz="2200" i="1" dirty="0" err="1">
                <a:solidFill>
                  <a:srgbClr val="FFFFFF"/>
                </a:solidFill>
              </a:rPr>
              <a:t>sara</a:t>
            </a:r>
            <a:r>
              <a:rPr lang="en-US" sz="2200" i="1" dirty="0">
                <a:solidFill>
                  <a:srgbClr val="FFFFFF"/>
                </a:solidFill>
              </a:rPr>
              <a:t>, </a:t>
            </a:r>
            <a:r>
              <a:rPr lang="en-US" sz="2200" i="1" dirty="0" err="1">
                <a:solidFill>
                  <a:srgbClr val="FFFFFF"/>
                </a:solidFill>
              </a:rPr>
              <a:t>Agraulis</a:t>
            </a:r>
            <a:r>
              <a:rPr lang="en-US" sz="2200" i="1" dirty="0">
                <a:solidFill>
                  <a:srgbClr val="FFFFFF"/>
                </a:solidFill>
              </a:rPr>
              <a:t> </a:t>
            </a:r>
            <a:r>
              <a:rPr lang="en-US" sz="2200" i="1" dirty="0" err="1">
                <a:solidFill>
                  <a:srgbClr val="FFFFFF"/>
                </a:solidFill>
              </a:rPr>
              <a:t>vanillae</a:t>
            </a:r>
            <a:r>
              <a:rPr lang="en-US" sz="2200" i="1" dirty="0">
                <a:solidFill>
                  <a:srgbClr val="FFFFFF"/>
                </a:solidFill>
              </a:rPr>
              <a:t>, and Danaus </a:t>
            </a:r>
            <a:r>
              <a:rPr lang="en-US" sz="2200" i="1" dirty="0" err="1">
                <a:solidFill>
                  <a:srgbClr val="FFFFFF"/>
                </a:solidFill>
              </a:rPr>
              <a:t>plexippus</a:t>
            </a:r>
            <a:r>
              <a:rPr lang="en-US" sz="2200" i="1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(</a:t>
            </a:r>
            <a:r>
              <a:rPr lang="en-US" sz="2200" dirty="0" err="1">
                <a:solidFill>
                  <a:srgbClr val="FFFFFF"/>
                </a:solidFill>
              </a:rPr>
              <a:t>Mazo</a:t>
            </a:r>
            <a:r>
              <a:rPr lang="en-US" sz="2200" dirty="0">
                <a:solidFill>
                  <a:srgbClr val="FFFFFF"/>
                </a:solidFill>
              </a:rPr>
              <a:t>-Vargas </a:t>
            </a:r>
            <a:r>
              <a:rPr lang="en-US" sz="2200" i="1" dirty="0">
                <a:solidFill>
                  <a:srgbClr val="FFFFFF"/>
                </a:solidFill>
              </a:rPr>
              <a:t>et al. </a:t>
            </a:r>
            <a:r>
              <a:rPr lang="en-US" sz="2200" dirty="0">
                <a:solidFill>
                  <a:srgbClr val="FFFFFF"/>
                </a:solidFill>
              </a:rPr>
              <a:t>2017)</a:t>
            </a:r>
            <a:endParaRPr lang="en-US" sz="2000" i="1" dirty="0">
              <a:solidFill>
                <a:srgbClr val="FFFFFF"/>
              </a:solidFill>
            </a:endParaRPr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0D513F-5955-43A1-A1B4-FE271A35BF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77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50"/>
    </mc:Choice>
    <mc:Fallback>
      <p:transition spd="slow" advTm="45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699255-1F00-4FCD-8D87-F6966C6CCFB8}"/>
              </a:ext>
            </a:extLst>
          </p:cNvPr>
          <p:cNvSpPr/>
          <p:nvPr/>
        </p:nvSpPr>
        <p:spPr>
          <a:xfrm>
            <a:off x="0" y="0"/>
            <a:ext cx="559455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7DC329-5DB2-40E6-88B8-ACE2A17A0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5951" y="266700"/>
            <a:ext cx="6027069" cy="6221968"/>
          </a:xfrm>
          <a:ln w="57150">
            <a:noFill/>
          </a:ln>
        </p:spPr>
        <p:txBody>
          <a:bodyPr>
            <a:normAutofit/>
          </a:bodyPr>
          <a:lstStyle/>
          <a:p>
            <a:r>
              <a:rPr lang="en-US" sz="2400" b="1" dirty="0"/>
              <a:t>EXPERIMENTAL GOAL:</a:t>
            </a:r>
          </a:p>
          <a:p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Investigating WntA gene function in </a:t>
            </a:r>
            <a:r>
              <a:rPr lang="en-US" sz="24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V. cardui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butterfly wing color and patterning through deactivation of WntA gene by CRISPR-cas9 gene editing technology</a:t>
            </a:r>
          </a:p>
          <a:p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/>
              <a:t>HYPOTHESIS:</a:t>
            </a:r>
          </a:p>
          <a:p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Microinjection of CRISPR-cas9 system (cas9 + sgRNAs targeting WntA gene) into </a:t>
            </a:r>
            <a:r>
              <a:rPr lang="en-US" sz="24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V. cardui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eggs will result in mutant individuals with reduced ommochrome, or yellow-orange pigmentation and with deletions of nucleotides in the </a:t>
            </a:r>
            <a:r>
              <a:rPr lang="en-US" sz="24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WntA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gene in the area surrounding the guide RNAs.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04CF80-D49F-9344-855D-934F3B213F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43" r="51346"/>
          <a:stretch/>
        </p:blipFill>
        <p:spPr>
          <a:xfrm>
            <a:off x="3941591" y="266700"/>
            <a:ext cx="1577109" cy="17340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5009E6-9811-754E-8FD0-214670BD0376}"/>
              </a:ext>
            </a:extLst>
          </p:cNvPr>
          <p:cNvSpPr txBox="1"/>
          <p:nvPr/>
        </p:nvSpPr>
        <p:spPr>
          <a:xfrm>
            <a:off x="3964351" y="1939173"/>
            <a:ext cx="195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Inject cas9/guideRNAs into eggs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096ABC-9781-4B5E-96C0-3B124DB3DC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88" r="2580"/>
          <a:stretch/>
        </p:blipFill>
        <p:spPr>
          <a:xfrm>
            <a:off x="0" y="26124"/>
            <a:ext cx="3657598" cy="53867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612580-874D-4043-A125-CD07E8151BFB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0" b="89560" l="9853" r="92453">
                        <a14:foregroundMark x1="10901" y1="39011" x2="13627" y2="32967"/>
                        <a14:foregroundMark x1="32495" y1="42857" x2="31027" y2="39011"/>
                        <a14:foregroundMark x1="32914" y1="62637" x2="32075" y2="57692"/>
                        <a14:foregroundMark x1="12998" y1="67033" x2="16562" y2="68132"/>
                        <a14:foregroundMark x1="58071" y1="66484" x2="57862" y2="66484"/>
                        <a14:foregroundMark x1="80084" y1="70879" x2="77987" y2="70330"/>
                        <a14:foregroundMark x1="89308" y1="84066" x2="87002" y2="84066"/>
                        <a14:foregroundMark x1="92453" y1="69231" x2="92453" y2="70330"/>
                        <a14:foregroundMark x1="66038" y1="83516" x2="66703" y2="82769"/>
                        <a14:foregroundMark x1="71266" y1="67018" x2="71488" y2="65385"/>
                        <a14:foregroundMark x1="77358" y1="47253" x2="81342" y2="45604"/>
                        <a14:foregroundMark x1="80503" y1="31319" x2="83019" y2="31868"/>
                        <a14:backgroundMark x1="66667" y1="82967" x2="70440" y2="77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33" y="5666939"/>
            <a:ext cx="2344886" cy="10424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121511-7217-4E0C-BEA5-55492E2D83DD}"/>
              </a:ext>
            </a:extLst>
          </p:cNvPr>
          <p:cNvCxnSpPr>
            <a:stCxn id="19" idx="1"/>
          </p:cNvCxnSpPr>
          <p:nvPr/>
        </p:nvCxnSpPr>
        <p:spPr>
          <a:xfrm flipH="1">
            <a:off x="3132933" y="1133714"/>
            <a:ext cx="80865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AB94951-EAE8-4F75-97A5-0FC436EA747F}"/>
              </a:ext>
            </a:extLst>
          </p:cNvPr>
          <p:cNvSpPr txBox="1"/>
          <p:nvPr/>
        </p:nvSpPr>
        <p:spPr>
          <a:xfrm>
            <a:off x="3248519" y="5236051"/>
            <a:ext cx="24044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Assay for wing colors (black, orange, </a:t>
            </a:r>
            <a:r>
              <a:rPr lang="en-US" sz="1300" dirty="0" err="1">
                <a:solidFill>
                  <a:schemeClr val="bg1"/>
                </a:solidFill>
              </a:rPr>
              <a:t>etc</a:t>
            </a:r>
            <a:r>
              <a:rPr lang="en-US" sz="1300" dirty="0">
                <a:solidFill>
                  <a:schemeClr val="bg1"/>
                </a:solidFill>
              </a:rPr>
              <a:t>) and pattern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5F608604-755E-4594-9E5D-3B44A9DD350D}"/>
              </a:ext>
            </a:extLst>
          </p:cNvPr>
          <p:cNvCxnSpPr/>
          <p:nvPr/>
        </p:nvCxnSpPr>
        <p:spPr>
          <a:xfrm>
            <a:off x="1927831" y="5679548"/>
            <a:ext cx="1088366" cy="600314"/>
          </a:xfrm>
          <a:prstGeom prst="bentConnector3">
            <a:avLst>
              <a:gd name="adj1" fmla="val -176"/>
            </a:avLst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6E07FC-128C-401A-9EC1-C2F3A2D3D0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93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39"/>
    </mc:Choice>
    <mc:Fallback>
      <p:transition spd="slow" advTm="3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7DBD4A-78DC-49D5-AFB1-790983930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784" y="863600"/>
            <a:ext cx="9204277" cy="4002916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7B1670-74D1-4934-BD8A-C9240DC9862A}"/>
              </a:ext>
            </a:extLst>
          </p:cNvPr>
          <p:cNvSpPr txBox="1"/>
          <p:nvPr/>
        </p:nvSpPr>
        <p:spPr>
          <a:xfrm>
            <a:off x="650844" y="114012"/>
            <a:ext cx="1154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Methods: 	Step 1. DESIGNING </a:t>
            </a:r>
            <a:r>
              <a:rPr lang="en-US" sz="3200" dirty="0">
                <a:solidFill>
                  <a:srgbClr val="D19CCE"/>
                </a:solidFill>
              </a:rPr>
              <a:t>GUIDE RNAs </a:t>
            </a:r>
            <a:r>
              <a:rPr lang="en-US" sz="3200" dirty="0">
                <a:solidFill>
                  <a:schemeClr val="bg1"/>
                </a:solidFill>
              </a:rPr>
              <a:t>TO </a:t>
            </a:r>
            <a:r>
              <a:rPr lang="en-US" sz="3200" i="1" dirty="0">
                <a:solidFill>
                  <a:schemeClr val="bg1"/>
                </a:solidFill>
              </a:rPr>
              <a:t>WntA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7D0309-2EA8-40ED-A966-38DDB76F29D0}"/>
              </a:ext>
            </a:extLst>
          </p:cNvPr>
          <p:cNvSpPr txBox="1"/>
          <p:nvPr/>
        </p:nvSpPr>
        <p:spPr>
          <a:xfrm>
            <a:off x="2049080" y="1171043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WntA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33C64-BD4C-3A4C-83C7-08E1ECAE4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324" y="4413921"/>
            <a:ext cx="4646967" cy="244407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FF80CB9-454A-DF4D-9F7D-CD36B2620D86}"/>
              </a:ext>
            </a:extLst>
          </p:cNvPr>
          <p:cNvCxnSpPr/>
          <p:nvPr/>
        </p:nvCxnSpPr>
        <p:spPr>
          <a:xfrm>
            <a:off x="6421422" y="3952116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5EF6EEA-D0BB-4125-AB1E-EF1C8EFB90B2}"/>
              </a:ext>
            </a:extLst>
          </p:cNvPr>
          <p:cNvSpPr txBox="1"/>
          <p:nvPr/>
        </p:nvSpPr>
        <p:spPr>
          <a:xfrm>
            <a:off x="4912890" y="4698579"/>
            <a:ext cx="801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Exon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B4C7AC-EC10-4F93-8CA5-82C193634F5A}"/>
              </a:ext>
            </a:extLst>
          </p:cNvPr>
          <p:cNvSpPr txBox="1"/>
          <p:nvPr/>
        </p:nvSpPr>
        <p:spPr>
          <a:xfrm>
            <a:off x="6504578" y="6171793"/>
            <a:ext cx="801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Exon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836DD-F856-4631-94B0-087C55F5CBEC}"/>
              </a:ext>
            </a:extLst>
          </p:cNvPr>
          <p:cNvSpPr txBox="1"/>
          <p:nvPr/>
        </p:nvSpPr>
        <p:spPr>
          <a:xfrm>
            <a:off x="5866938" y="6171794"/>
            <a:ext cx="801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Exon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BA017-0E90-4D6B-A123-7896E3F0FF9C}"/>
              </a:ext>
            </a:extLst>
          </p:cNvPr>
          <p:cNvSpPr txBox="1"/>
          <p:nvPr/>
        </p:nvSpPr>
        <p:spPr>
          <a:xfrm>
            <a:off x="7262096" y="4712627"/>
            <a:ext cx="801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Exon 6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7ED1A4-4FB9-432B-BAE1-01E7279E82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12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93"/>
    </mc:Choice>
    <mc:Fallback>
      <p:transition spd="slow" advTm="4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2" grpId="0"/>
      <p:bldP spid="9" grpId="0"/>
      <p:bldP spid="10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9.7|3.5|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2.3|23.2|2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3.7|6.9|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3|1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4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6|8.4|1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|1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5.2|16.9|1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|3.7|17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28D249-1983-451D-8451-059C0BA5C7B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4C1B96DA-D61E-4352-8013-F432E69A26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CC0DF8-A3C6-4F0C-AAB6-327115DBB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984</Words>
  <Application>Microsoft Office PowerPoint</Application>
  <PresentationFormat>Widescreen</PresentationFormat>
  <Paragraphs>160</Paragraphs>
  <Slides>19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MT</vt:lpstr>
      <vt:lpstr>Parcel</vt:lpstr>
      <vt:lpstr>Deactivating the WntA gene in Vanessa cardui using CRISPR-cas9 Technology</vt:lpstr>
      <vt:lpstr>Diverse Butterfly Wing color and Patterning</vt:lpstr>
      <vt:lpstr>Butterfly Wing Colors</vt:lpstr>
      <vt:lpstr>Vanessa Cardui </vt:lpstr>
      <vt:lpstr>PowerPoint Presentation</vt:lpstr>
      <vt:lpstr>Programming CRISPr-cas9 to desired gene</vt:lpstr>
      <vt:lpstr>WntA role in butterFly wing color and patterning</vt:lpstr>
      <vt:lpstr>PowerPoint Presentation</vt:lpstr>
      <vt:lpstr>PowerPoint Presentation</vt:lpstr>
      <vt:lpstr>Methods</vt:lpstr>
      <vt:lpstr>Methods</vt:lpstr>
      <vt:lpstr>DNA Mutation Analysis of Larval WNTA gene </vt:lpstr>
      <vt:lpstr>Butterfly Mutant 1 </vt:lpstr>
      <vt:lpstr>PowerPoint Presentation</vt:lpstr>
      <vt:lpstr>Discussion</vt:lpstr>
      <vt:lpstr>Further Research</vt:lpstr>
      <vt:lpstr>Acknowledgements</vt:lpstr>
      <vt:lpstr>Literature Cited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2020-04-09T04:52:44Z</dcterms:created>
  <dcterms:modified xsi:type="dcterms:W3CDTF">2020-04-09T15:41:45Z</dcterms:modified>
</cp:coreProperties>
</file>