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4" r:id="rId6"/>
    <p:sldId id="303" r:id="rId7"/>
    <p:sldId id="275" r:id="rId8"/>
    <p:sldId id="363" r:id="rId9"/>
    <p:sldId id="364" r:id="rId10"/>
    <p:sldId id="289" r:id="rId11"/>
    <p:sldId id="290" r:id="rId12"/>
    <p:sldId id="296" r:id="rId13"/>
    <p:sldId id="284" r:id="rId14"/>
    <p:sldId id="291" r:id="rId15"/>
    <p:sldId id="340" r:id="rId16"/>
    <p:sldId id="278" r:id="rId17"/>
    <p:sldId id="297" r:id="rId18"/>
    <p:sldId id="298" r:id="rId19"/>
    <p:sldId id="341" r:id="rId20"/>
    <p:sldId id="279" r:id="rId21"/>
    <p:sldId id="299" r:id="rId22"/>
    <p:sldId id="300" r:id="rId23"/>
    <p:sldId id="342" r:id="rId24"/>
    <p:sldId id="280" r:id="rId25"/>
    <p:sldId id="301" r:id="rId26"/>
    <p:sldId id="302" r:id="rId27"/>
    <p:sldId id="343" r:id="rId28"/>
    <p:sldId id="281" r:id="rId29"/>
    <p:sldId id="285" r:id="rId30"/>
    <p:sldId id="287" r:id="rId31"/>
    <p:sldId id="288" r:id="rId32"/>
    <p:sldId id="308" r:id="rId33"/>
    <p:sldId id="344" r:id="rId34"/>
    <p:sldId id="352" r:id="rId35"/>
    <p:sldId id="353" r:id="rId36"/>
    <p:sldId id="354" r:id="rId37"/>
    <p:sldId id="357" r:id="rId38"/>
    <p:sldId id="358" r:id="rId39"/>
    <p:sldId id="359" r:id="rId40"/>
    <p:sldId id="360" r:id="rId41"/>
    <p:sldId id="361" r:id="rId42"/>
    <p:sldId id="362" r:id="rId43"/>
    <p:sldId id="356" r:id="rId44"/>
    <p:sldId id="355" r:id="rId45"/>
    <p:sldId id="34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05" r:id="rId54"/>
    <p:sldId id="349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06" r:id="rId63"/>
    <p:sldId id="350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07" r:id="rId72"/>
    <p:sldId id="351" r:id="rId73"/>
    <p:sldId id="333" r:id="rId74"/>
    <p:sldId id="334" r:id="rId75"/>
    <p:sldId id="335" r:id="rId76"/>
    <p:sldId id="336" r:id="rId77"/>
    <p:sldId id="337" r:id="rId78"/>
    <p:sldId id="338" r:id="rId79"/>
    <p:sldId id="339" r:id="rId8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E878-9A92-4230-B09A-5440C0FD2B1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39B5-3FF1-4317-BD8A-3F5017354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48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E878-9A92-4230-B09A-5440C0FD2B1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39B5-3FF1-4317-BD8A-3F5017354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1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E878-9A92-4230-B09A-5440C0FD2B1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39B5-3FF1-4317-BD8A-3F5017354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5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E878-9A92-4230-B09A-5440C0FD2B1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39B5-3FF1-4317-BD8A-3F5017354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16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E878-9A92-4230-B09A-5440C0FD2B1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39B5-3FF1-4317-BD8A-3F5017354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5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E878-9A92-4230-B09A-5440C0FD2B1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39B5-3FF1-4317-BD8A-3F5017354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E878-9A92-4230-B09A-5440C0FD2B1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39B5-3FF1-4317-BD8A-3F5017354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9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E878-9A92-4230-B09A-5440C0FD2B1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39B5-3FF1-4317-BD8A-3F5017354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2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E878-9A92-4230-B09A-5440C0FD2B1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39B5-3FF1-4317-BD8A-3F5017354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9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E878-9A92-4230-B09A-5440C0FD2B1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39B5-3FF1-4317-BD8A-3F5017354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23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E878-9A92-4230-B09A-5440C0FD2B1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39B5-3FF1-4317-BD8A-3F5017354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8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9E878-9A92-4230-B09A-5440C0FD2B1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39B5-3FF1-4317-BD8A-3F5017354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1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QEP Topic Selection Survey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370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Order Topic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754880"/>
            <a:ext cx="10477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Topic ratings were rank ordered, with ties being given equivalent ranks, e.g., rating of 100, 100, 95, 90 would be 1, 1, 3,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Responses = 681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24744" cy="249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20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89288"/>
            <a:ext cx="8681456" cy="62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2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89288"/>
            <a:ext cx="8681456" cy="62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02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Skills Ranking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numCol="2"/>
          <a:lstStyle/>
          <a:p>
            <a:r>
              <a:rPr lang="en-US" dirty="0"/>
              <a:t>Critical Thinking</a:t>
            </a:r>
          </a:p>
          <a:p>
            <a:r>
              <a:rPr lang="en-US" dirty="0"/>
              <a:t>Information Literacy</a:t>
            </a:r>
          </a:p>
          <a:p>
            <a:r>
              <a:rPr lang="en-US" dirty="0"/>
              <a:t>Integrative Learning</a:t>
            </a:r>
          </a:p>
          <a:p>
            <a:r>
              <a:rPr lang="en-US" dirty="0"/>
              <a:t>Quantitative Reasoning</a:t>
            </a:r>
          </a:p>
          <a:p>
            <a:r>
              <a:rPr lang="en-US" dirty="0"/>
              <a:t>Speaking</a:t>
            </a:r>
          </a:p>
          <a:p>
            <a:r>
              <a:rPr lang="en-US" dirty="0"/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2155975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Order Critical Skills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971011"/>
            <a:ext cx="10477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Respondents were given a randomized list and forced to rank items 1 – 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a respondent did not touch the rating scale, no response was recorded.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Responses = 618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7447" cy="305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56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89288"/>
            <a:ext cx="8681456" cy="62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25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89288"/>
            <a:ext cx="8681456" cy="62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00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Impact Practice Ranking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numCol="3">
            <a:normAutofit/>
          </a:bodyPr>
          <a:lstStyle/>
          <a:p>
            <a:r>
              <a:rPr lang="en-US" sz="1600" dirty="0"/>
              <a:t>Capstone Courses and Projects</a:t>
            </a:r>
          </a:p>
          <a:p>
            <a:r>
              <a:rPr lang="en-US" sz="1600" dirty="0"/>
              <a:t>Common Intellectual Experiences</a:t>
            </a:r>
          </a:p>
          <a:p>
            <a:r>
              <a:rPr lang="en-US" sz="1600" dirty="0"/>
              <a:t>Diversity/Global Learning</a:t>
            </a:r>
          </a:p>
          <a:p>
            <a:r>
              <a:rPr lang="en-US" sz="1600" dirty="0" err="1"/>
              <a:t>ePortfolios</a:t>
            </a:r>
            <a:endParaRPr lang="en-US" sz="1600" dirty="0"/>
          </a:p>
          <a:p>
            <a:r>
              <a:rPr lang="en-US" sz="1600" dirty="0"/>
              <a:t>First-Year Experiences</a:t>
            </a:r>
          </a:p>
          <a:p>
            <a:r>
              <a:rPr lang="en-US" sz="1600" dirty="0"/>
              <a:t>Collaborative Assignments and Projects</a:t>
            </a:r>
          </a:p>
          <a:p>
            <a:r>
              <a:rPr lang="en-US" sz="1600" dirty="0"/>
              <a:t>Learning Communities</a:t>
            </a:r>
          </a:p>
          <a:p>
            <a:r>
              <a:rPr lang="en-US" sz="1600" dirty="0"/>
              <a:t>Service/Community-Based Learning</a:t>
            </a:r>
          </a:p>
          <a:p>
            <a:r>
              <a:rPr lang="en-US" sz="1600" dirty="0"/>
              <a:t>Undergraduate Research</a:t>
            </a:r>
          </a:p>
          <a:p>
            <a:r>
              <a:rPr lang="en-US" sz="1600" dirty="0"/>
              <a:t>Writing-Intensive Courses</a:t>
            </a:r>
          </a:p>
          <a:p>
            <a:r>
              <a:rPr lang="en-US" sz="1600" dirty="0"/>
              <a:t>Internships</a:t>
            </a:r>
          </a:p>
        </p:txBody>
      </p:sp>
    </p:spTree>
    <p:extLst>
      <p:ext uri="{BB962C8B-B14F-4D97-AF65-F5344CB8AC3E}">
        <p14:creationId xmlns:p14="http://schemas.microsoft.com/office/powerpoint/2010/main" val="3634431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Order High Impact Practices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971011"/>
            <a:ext cx="10477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Respondents were given a randomized list and forced to rank items 1 – 12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a respondent did not touch the rating scale, no response was recorded.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Responses = 609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479152" cy="274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55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68712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Note: “Other” has been removed from this chart because it was almost entirely ranked #12, and when included, makes the graph very challenging to read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89288"/>
            <a:ext cx="8681456" cy="62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37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Demographics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85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68712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Note: “Other” has been removed from this chart because it was almost entirely ranked #12, and when included, makes the graph very challenging to read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89288"/>
            <a:ext cx="8681456" cy="62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77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 Topic Ranking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numCol="2">
            <a:normAutofit/>
          </a:bodyPr>
          <a:lstStyle/>
          <a:p>
            <a:r>
              <a:rPr lang="en-US" sz="3200" dirty="0"/>
              <a:t>Advising/Coaching/Mentoring</a:t>
            </a:r>
          </a:p>
          <a:p>
            <a:r>
              <a:rPr lang="en-US" sz="3200" dirty="0"/>
              <a:t>Critical &amp; Intellectual Skills</a:t>
            </a:r>
          </a:p>
          <a:p>
            <a:r>
              <a:rPr lang="en-US" sz="3200" dirty="0"/>
              <a:t>High Impact Practices</a:t>
            </a:r>
          </a:p>
          <a:p>
            <a:r>
              <a:rPr lang="en-US" sz="3200" dirty="0"/>
              <a:t>Integrative Learning</a:t>
            </a:r>
          </a:p>
        </p:txBody>
      </p:sp>
    </p:spTree>
    <p:extLst>
      <p:ext uri="{BB962C8B-B14F-4D97-AF65-F5344CB8AC3E}">
        <p14:creationId xmlns:p14="http://schemas.microsoft.com/office/powerpoint/2010/main" val="2320704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Order Broad Topics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971011"/>
            <a:ext cx="10477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Topics were categorized into broader items and presented to the respondents for ranking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Respondents were given a randomized list and forced to rank items 1 – 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a respondent did not touch the rating scale, no response was recorded.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Responses = 534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310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24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89288"/>
            <a:ext cx="8681456" cy="62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42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89288"/>
            <a:ext cx="8681456" cy="62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47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by Role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Mean Ratings and Top 1+2 Combined Rankings</a:t>
            </a:r>
          </a:p>
          <a:p>
            <a:r>
              <a:rPr lang="en-US" dirty="0"/>
              <a:t>Frequency distributions not provided for “Other” due to fewer than 5 responses</a:t>
            </a:r>
          </a:p>
        </p:txBody>
      </p:sp>
    </p:spTree>
    <p:extLst>
      <p:ext uri="{BB962C8B-B14F-4D97-AF65-F5344CB8AC3E}">
        <p14:creationId xmlns:p14="http://schemas.microsoft.com/office/powerpoint/2010/main" val="1517759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Rating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Means, Top-Rated &amp; Rank Order</a:t>
            </a:r>
          </a:p>
        </p:txBody>
      </p:sp>
    </p:spTree>
    <p:extLst>
      <p:ext uri="{BB962C8B-B14F-4D97-AF65-F5344CB8AC3E}">
        <p14:creationId xmlns:p14="http://schemas.microsoft.com/office/powerpoint/2010/main" val="2577208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Mean Topic Ratings by Group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9056" y="2818873"/>
            <a:ext cx="10519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Respondents rated items on a scale of 0 – 100, with an option of N/A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default rating was set to 50, so if a respondent did not move the scale, it was recorded as a 50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056" y="1301166"/>
            <a:ext cx="10524744" cy="1425376"/>
          </a:xfrm>
          <a:prstGeom prst="rect">
            <a:avLst/>
          </a:prstGeo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950161"/>
            <a:ext cx="10524744" cy="14253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9056" y="5782119"/>
            <a:ext cx="10587382" cy="9233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/>
              <a:t>Response Rates:</a:t>
            </a:r>
          </a:p>
          <a:p>
            <a:r>
              <a:rPr lang="en-US" dirty="0"/>
              <a:t>Faculty = 188</a:t>
            </a:r>
          </a:p>
          <a:p>
            <a:r>
              <a:rPr lang="en-US" dirty="0"/>
              <a:t>Student = 384</a:t>
            </a:r>
          </a:p>
          <a:p>
            <a:endParaRPr lang="en-US" dirty="0"/>
          </a:p>
          <a:p>
            <a:r>
              <a:rPr lang="en-US" dirty="0"/>
              <a:t>Staff = 97</a:t>
            </a:r>
          </a:p>
          <a:p>
            <a:r>
              <a:rPr lang="en-US" dirty="0"/>
              <a:t>Administration = 9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29056" y="30296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Top Rated Topic by Group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9056" y="5394162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percentage of ratings at or above 90</a:t>
            </a:r>
          </a:p>
        </p:txBody>
      </p:sp>
    </p:spTree>
    <p:extLst>
      <p:ext uri="{BB962C8B-B14F-4D97-AF65-F5344CB8AC3E}">
        <p14:creationId xmlns:p14="http://schemas.microsoft.com/office/powerpoint/2010/main" val="636614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89288"/>
            <a:ext cx="8681456" cy="62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 1+2 Rank Order Topic x Role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199" y="3308466"/>
            <a:ext cx="10477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Topic ratings were rank ordered, with ties being given equivalent ranks, e.g., rating of 100, 100, 95, 90 would be 1, 1, 3,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Response Rates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Students = 384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Faculty = 188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Staff = 97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Administration = 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90687"/>
            <a:ext cx="10524744" cy="135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93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Respondent Roles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846974"/>
            <a:ext cx="3467793" cy="4416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635" t="1206" r="4166" b="5984"/>
          <a:stretch/>
        </p:blipFill>
        <p:spPr>
          <a:xfrm>
            <a:off x="5496322" y="1903614"/>
            <a:ext cx="5857478" cy="43594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6309" y="6334780"/>
            <a:ext cx="11679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Note: Respondents may not have answered all questions, so response rates per item will be different. A respondent had to answer at least 1 question beyond identifying their role to be included in the analysis.</a:t>
            </a:r>
          </a:p>
        </p:txBody>
      </p:sp>
    </p:spTree>
    <p:extLst>
      <p:ext uri="{BB962C8B-B14F-4D97-AF65-F5344CB8AC3E}">
        <p14:creationId xmlns:p14="http://schemas.microsoft.com/office/powerpoint/2010/main" val="3996912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89288"/>
            <a:ext cx="8681456" cy="62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30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Skills Ranking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numCol="2"/>
          <a:lstStyle/>
          <a:p>
            <a:r>
              <a:rPr lang="en-US" dirty="0"/>
              <a:t>Critical Thinking</a:t>
            </a:r>
          </a:p>
          <a:p>
            <a:r>
              <a:rPr lang="en-US" dirty="0"/>
              <a:t>Information Literacy</a:t>
            </a:r>
          </a:p>
          <a:p>
            <a:r>
              <a:rPr lang="en-US" dirty="0"/>
              <a:t>Integrative Learning</a:t>
            </a:r>
          </a:p>
          <a:p>
            <a:r>
              <a:rPr lang="en-US" dirty="0"/>
              <a:t>Quantitative Reasoning</a:t>
            </a:r>
          </a:p>
          <a:p>
            <a:r>
              <a:rPr lang="en-US" dirty="0"/>
              <a:t>Speaking</a:t>
            </a:r>
          </a:p>
          <a:p>
            <a:r>
              <a:rPr lang="en-US" dirty="0"/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2506075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 1+2 Rank Order Critical Skills x Role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199" y="3638841"/>
            <a:ext cx="10477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Respondents were given a randomized list and forced to rank items 1 – 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a respondent did not touch the rating scale, no response was recorded.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Students = 337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Faculty = 182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Staff = 89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Administration = 8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90688"/>
            <a:ext cx="10524744" cy="182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81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89288"/>
            <a:ext cx="8681456" cy="62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24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Impact Practice Ranking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numCol="3">
            <a:normAutofit/>
          </a:bodyPr>
          <a:lstStyle/>
          <a:p>
            <a:r>
              <a:rPr lang="en-US" sz="1600" dirty="0"/>
              <a:t>Capstone Courses and Projects</a:t>
            </a:r>
          </a:p>
          <a:p>
            <a:r>
              <a:rPr lang="en-US" sz="1600" dirty="0"/>
              <a:t>Common Intellectual Experiences</a:t>
            </a:r>
          </a:p>
          <a:p>
            <a:r>
              <a:rPr lang="en-US" sz="1600" dirty="0"/>
              <a:t>Diversity/Global Learning</a:t>
            </a:r>
          </a:p>
          <a:p>
            <a:r>
              <a:rPr lang="en-US" sz="1600" dirty="0" err="1"/>
              <a:t>ePortfolios</a:t>
            </a:r>
            <a:endParaRPr lang="en-US" sz="1600" dirty="0"/>
          </a:p>
          <a:p>
            <a:r>
              <a:rPr lang="en-US" sz="1600" dirty="0"/>
              <a:t>First-Year Experiences</a:t>
            </a:r>
          </a:p>
          <a:p>
            <a:r>
              <a:rPr lang="en-US" sz="1600" dirty="0"/>
              <a:t>Collaborative Assignments and Projects</a:t>
            </a:r>
          </a:p>
          <a:p>
            <a:r>
              <a:rPr lang="en-US" sz="1600" dirty="0"/>
              <a:t>Learning Communities</a:t>
            </a:r>
          </a:p>
          <a:p>
            <a:r>
              <a:rPr lang="en-US" sz="1600" dirty="0"/>
              <a:t>Service/Community-Based Learning</a:t>
            </a:r>
          </a:p>
          <a:p>
            <a:r>
              <a:rPr lang="en-US" sz="1600" dirty="0"/>
              <a:t>Undergraduate Research</a:t>
            </a:r>
          </a:p>
          <a:p>
            <a:r>
              <a:rPr lang="en-US" sz="1600" dirty="0"/>
              <a:t>Writing-Intensive Courses</a:t>
            </a:r>
          </a:p>
          <a:p>
            <a:r>
              <a:rPr lang="en-US" sz="1600" dirty="0"/>
              <a:t>Internships</a:t>
            </a:r>
          </a:p>
        </p:txBody>
      </p:sp>
    </p:spTree>
    <p:extLst>
      <p:ext uri="{BB962C8B-B14F-4D97-AF65-F5344CB8AC3E}">
        <p14:creationId xmlns:p14="http://schemas.microsoft.com/office/powerpoint/2010/main" val="18608583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Combined 1+2 Rank Order High Impact Practices x Role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3167149"/>
            <a:ext cx="10477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Respondents were given a randomized list and forced to rank items 1 – 12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a respondent did not touch the rating scale, no response was recorded.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Students = 332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Faculty = 182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Staff = 85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Administration = 8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24744" cy="121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869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89288"/>
            <a:ext cx="8681456" cy="62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994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 Topic Ranking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numCol="2">
            <a:normAutofit/>
          </a:bodyPr>
          <a:lstStyle/>
          <a:p>
            <a:r>
              <a:rPr lang="en-US" sz="3200" dirty="0"/>
              <a:t>Advising/Coaching/Mentoring</a:t>
            </a:r>
          </a:p>
          <a:p>
            <a:r>
              <a:rPr lang="en-US" sz="3200" dirty="0"/>
              <a:t>Critical &amp; Intellectual Skills</a:t>
            </a:r>
          </a:p>
          <a:p>
            <a:r>
              <a:rPr lang="en-US" sz="3200" dirty="0"/>
              <a:t>High Impact Practices</a:t>
            </a:r>
          </a:p>
          <a:p>
            <a:r>
              <a:rPr lang="en-US" sz="3200" dirty="0"/>
              <a:t>Integrative Learning</a:t>
            </a:r>
          </a:p>
        </p:txBody>
      </p:sp>
    </p:spTree>
    <p:extLst>
      <p:ext uri="{BB962C8B-B14F-4D97-AF65-F5344CB8AC3E}">
        <p14:creationId xmlns:p14="http://schemas.microsoft.com/office/powerpoint/2010/main" val="23611327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Combined 1+2 Rank Order Broad Topics x Role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224471"/>
            <a:ext cx="104777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Topics were categorized into broader items and presented to the respondents for ranking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Respondents were given a randomized list and forced to rank items 1 – 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a respondent did not touch the rating scale, no response was recorded.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Students = 272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Faculty = 172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Staff = 80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Administration =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24744" cy="240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335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89288"/>
            <a:ext cx="8681456" cy="62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Look at Rank Order of Broad Topics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Means, Top-Rated, and Rank Order</a:t>
            </a:r>
          </a:p>
        </p:txBody>
      </p:sp>
    </p:spTree>
    <p:extLst>
      <p:ext uri="{BB962C8B-B14F-4D97-AF65-F5344CB8AC3E}">
        <p14:creationId xmlns:p14="http://schemas.microsoft.com/office/powerpoint/2010/main" val="34410838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by Role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Frequency Distributions of Rankings</a:t>
            </a:r>
          </a:p>
          <a:p>
            <a:r>
              <a:rPr lang="en-US" dirty="0"/>
              <a:t>Frequency distributions not provided for “Other” due to fewer than 5 responses</a:t>
            </a:r>
          </a:p>
        </p:txBody>
      </p:sp>
    </p:spTree>
    <p:extLst>
      <p:ext uri="{BB962C8B-B14F-4D97-AF65-F5344CB8AC3E}">
        <p14:creationId xmlns:p14="http://schemas.microsoft.com/office/powerpoint/2010/main" val="20212703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Rating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Rank Order</a:t>
            </a:r>
          </a:p>
        </p:txBody>
      </p:sp>
    </p:spTree>
    <p:extLst>
      <p:ext uri="{BB962C8B-B14F-4D97-AF65-F5344CB8AC3E}">
        <p14:creationId xmlns:p14="http://schemas.microsoft.com/office/powerpoint/2010/main" val="25188996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Order Topic – Students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754880"/>
            <a:ext cx="10477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Topic ratings were rank ordered, with ties being given equivalent ranks, e.g., rating of 100, 100, 95, 90 would be 1, 1, 3,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Responses = 384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90688"/>
            <a:ext cx="10524744" cy="261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948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Order Topic - Faculty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754880"/>
            <a:ext cx="10477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Topic ratings were rank ordered, with ties being given equivalent ranks, e.g., rating of 100, 100, 95, 90 would be 1, 1, 3,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Responses = 188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28476" cy="261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771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Order Topic - Staff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754880"/>
            <a:ext cx="10477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Topic ratings were rank ordered, with ties being given equivalent ranks, e.g., rating of 100, 100, 95, 90 would be 1, 1, 3,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Responses = 97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7"/>
            <a:ext cx="10524744" cy="261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586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Order Topic - Administration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754880"/>
            <a:ext cx="10477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Topic ratings were rank ordered, with ties being given equivalent ranks, e.g., rating of 100, 100, 95, 90 would be 1, 1, 3,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Responses = 9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7"/>
            <a:ext cx="10524744" cy="261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688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89288"/>
            <a:ext cx="8681456" cy="62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862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89288"/>
            <a:ext cx="8681456" cy="62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406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89288"/>
            <a:ext cx="8681456" cy="62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62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89288"/>
            <a:ext cx="8681456" cy="62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66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Order Broad Topics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971011"/>
            <a:ext cx="10477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Topics were categorized into broader items and presented to the respondents for ranking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Respondents were given a randomized list and forced to rank items 1 – 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a respondent did not touch the rating scale, no response was recorded.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Responses = 534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310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456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Skills Ranking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numCol="2"/>
          <a:lstStyle/>
          <a:p>
            <a:r>
              <a:rPr lang="en-US" dirty="0"/>
              <a:t>Critical Thinking</a:t>
            </a:r>
          </a:p>
          <a:p>
            <a:r>
              <a:rPr lang="en-US" dirty="0"/>
              <a:t>Information Literacy</a:t>
            </a:r>
          </a:p>
          <a:p>
            <a:r>
              <a:rPr lang="en-US" dirty="0"/>
              <a:t>Integrative Learning</a:t>
            </a:r>
          </a:p>
          <a:p>
            <a:r>
              <a:rPr lang="en-US" dirty="0"/>
              <a:t>Quantitative Reasoning</a:t>
            </a:r>
          </a:p>
          <a:p>
            <a:r>
              <a:rPr lang="en-US" dirty="0"/>
              <a:t>Speaking</a:t>
            </a:r>
          </a:p>
          <a:p>
            <a:r>
              <a:rPr lang="en-US" dirty="0"/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12896212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Order Critical Skills - Students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971011"/>
            <a:ext cx="10477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Respondents were given a randomized list and forced to rank items 1 – 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a respondent did not touch the rating scale, no response was recorded.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Responses = 337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24744" cy="275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204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Order Critical Skills - Faculty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971011"/>
            <a:ext cx="10477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Respondents were given a randomized list and forced to rank items 1 – 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a respondent did not touch the rating scale, no response was recorded.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Responses = 182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24744" cy="275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528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Order Critical Skills - Staff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971011"/>
            <a:ext cx="10477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Respondents were given a randomized list and forced to rank items 1 – 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a respondent did not touch the rating scale, no response was recorded.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Responses = 89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24744" cy="275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626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Order Critical Skills - Administration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971011"/>
            <a:ext cx="10477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Respondents were given a randomized list and forced to rank items 1 – 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a respondent did not touch the rating scale, no response was recorded.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Responses = 8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24744" cy="275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359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89288"/>
            <a:ext cx="8681456" cy="62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62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89288"/>
            <a:ext cx="8681456" cy="62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491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89288"/>
            <a:ext cx="8681456" cy="62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560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89288"/>
            <a:ext cx="8681456" cy="62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21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Impact Practice Ranking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numCol="3">
            <a:normAutofit/>
          </a:bodyPr>
          <a:lstStyle/>
          <a:p>
            <a:r>
              <a:rPr lang="en-US" sz="1600" dirty="0"/>
              <a:t>Capstone Courses and Projects</a:t>
            </a:r>
          </a:p>
          <a:p>
            <a:r>
              <a:rPr lang="en-US" sz="1600" dirty="0"/>
              <a:t>Common Intellectual Experiences</a:t>
            </a:r>
          </a:p>
          <a:p>
            <a:r>
              <a:rPr lang="en-US" sz="1600" dirty="0"/>
              <a:t>Diversity/Global Learning</a:t>
            </a:r>
          </a:p>
          <a:p>
            <a:r>
              <a:rPr lang="en-US" sz="1600" dirty="0" err="1"/>
              <a:t>ePortfolios</a:t>
            </a:r>
            <a:endParaRPr lang="en-US" sz="1600" dirty="0"/>
          </a:p>
          <a:p>
            <a:r>
              <a:rPr lang="en-US" sz="1600" dirty="0"/>
              <a:t>First-Year Experiences</a:t>
            </a:r>
          </a:p>
          <a:p>
            <a:r>
              <a:rPr lang="en-US" sz="1600" dirty="0"/>
              <a:t>Collaborative Assignments and Projects</a:t>
            </a:r>
          </a:p>
          <a:p>
            <a:r>
              <a:rPr lang="en-US" sz="1600" dirty="0"/>
              <a:t>Learning Communities</a:t>
            </a:r>
          </a:p>
          <a:p>
            <a:r>
              <a:rPr lang="en-US" sz="1600" dirty="0"/>
              <a:t>Service/Community-Based Learning</a:t>
            </a:r>
          </a:p>
          <a:p>
            <a:r>
              <a:rPr lang="en-US" sz="1600" dirty="0"/>
              <a:t>Undergraduate Research</a:t>
            </a:r>
          </a:p>
          <a:p>
            <a:r>
              <a:rPr lang="en-US" sz="1600" dirty="0"/>
              <a:t>Writing-Intensive Courses</a:t>
            </a:r>
          </a:p>
          <a:p>
            <a:r>
              <a:rPr lang="en-US" sz="1600" dirty="0"/>
              <a:t>Internships</a:t>
            </a:r>
          </a:p>
        </p:txBody>
      </p:sp>
    </p:spTree>
    <p:extLst>
      <p:ext uri="{BB962C8B-B14F-4D97-AF65-F5344CB8AC3E}">
        <p14:creationId xmlns:p14="http://schemas.microsoft.com/office/powerpoint/2010/main" val="664664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Rating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Means, Top-Rated, and Rank Order</a:t>
            </a:r>
          </a:p>
        </p:txBody>
      </p:sp>
    </p:spTree>
    <p:extLst>
      <p:ext uri="{BB962C8B-B14F-4D97-AF65-F5344CB8AC3E}">
        <p14:creationId xmlns:p14="http://schemas.microsoft.com/office/powerpoint/2010/main" val="20381381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Rank Order High Impact Practices - Student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971011"/>
            <a:ext cx="10477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Respondents were given a randomized list and forced to rank items 1 – 12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a respondent did not touch the rating scale, no response was recorded.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Responses = 332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90688"/>
            <a:ext cx="10524744" cy="263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414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Rank Order High Impact Practices - Faculty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971011"/>
            <a:ext cx="10477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Respondents were given a randomized list and forced to rank items 1 – 12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a respondent did not touch the rating scale, no response was recorded.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Responses = 182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90688"/>
            <a:ext cx="10524744" cy="263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935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Rank Order High Impact Practices - Staff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971011"/>
            <a:ext cx="10477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Respondents were given a randomized list and forced to rank items 1 – 12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a respondent did not touch the rating scale, no response was recorded.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Responses = 85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90688"/>
            <a:ext cx="10524744" cy="229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212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Rank Order High Impact Practices - Administration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971011"/>
            <a:ext cx="10477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Respondents were given a randomized list and forced to rank items 1 – 12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a respondent did not touch the rating scale, no response was recorded.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Responses = 8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90688"/>
            <a:ext cx="10524744" cy="229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055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68712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Note: “Other” has been removed from this chart because it was almost entirely ranked #12, and when included, makes the graph very challenging to read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89288"/>
            <a:ext cx="8681456" cy="62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152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68712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Note: “Other” has been removed from this chart because it was almost entirely ranked #12, and when included, makes the graph very challenging to read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89288"/>
            <a:ext cx="8681456" cy="62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575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68712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Note: “Other” has been removed from this chart because it was almost entirely ranked #12, and when included, makes the graph very challenging to read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89288"/>
            <a:ext cx="8681456" cy="62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538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68712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Note: “Other” has been removed from this chart because it was almost entirely ranked #12, and when included, makes the graph very challenging to read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89288"/>
            <a:ext cx="8681456" cy="62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931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 Topic Ranking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numCol="2">
            <a:normAutofit/>
          </a:bodyPr>
          <a:lstStyle/>
          <a:p>
            <a:r>
              <a:rPr lang="en-US" sz="3200" dirty="0"/>
              <a:t>Advising/Coaching/Mentoring</a:t>
            </a:r>
          </a:p>
          <a:p>
            <a:r>
              <a:rPr lang="en-US" sz="3200" dirty="0"/>
              <a:t>Critical &amp; Intellectual Skills</a:t>
            </a:r>
          </a:p>
          <a:p>
            <a:r>
              <a:rPr lang="en-US" sz="3200" dirty="0"/>
              <a:t>High Impact Practices</a:t>
            </a:r>
          </a:p>
          <a:p>
            <a:r>
              <a:rPr lang="en-US" sz="3200" dirty="0"/>
              <a:t>Integrative Learning</a:t>
            </a:r>
          </a:p>
        </p:txBody>
      </p:sp>
    </p:spTree>
    <p:extLst>
      <p:ext uri="{BB962C8B-B14F-4D97-AF65-F5344CB8AC3E}">
        <p14:creationId xmlns:p14="http://schemas.microsoft.com/office/powerpoint/2010/main" val="22505175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Order Broad Topics - Students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971011"/>
            <a:ext cx="10477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Topics were categorized into broader items and presented to the respondents for ranking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Respondents were given a randomized list and forced to rank items 1 – 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a respondent did not touch the rating scale, no response was recorded.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Responses = 272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90688"/>
            <a:ext cx="10524744" cy="310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64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Topic Rating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24744" cy="8255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2709949"/>
            <a:ext cx="10519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Respondents rated items on a scale of 0 – 100, with an option of N/A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default rating was set to 50, so if a respondent did not move the scale, it was recorded as a 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Responses = 681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5724514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percentage of ratings at or above 90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73502" y="34107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Top-Rated Topics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736275"/>
            <a:ext cx="10524744" cy="82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404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Order Broad Topics - Faculty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971011"/>
            <a:ext cx="10477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Topics were categorized into broader items and presented to the respondents for ranking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Respondents were given a randomized list and forced to rank items 1 – 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a respondent did not touch the rating scale, no response was recorded.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Responses = 172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90688"/>
            <a:ext cx="10524744" cy="310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1826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Order Broad Topics - Staff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971011"/>
            <a:ext cx="10477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Topics were categorized into broader items and presented to the respondents for ranking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Respondents were given a randomized list and forced to rank items 1 – 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a respondent did not touch the rating scale, no response was recorded.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Responses = 80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90688"/>
            <a:ext cx="10524744" cy="310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724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Order Broad Topics - Administration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971011"/>
            <a:ext cx="10477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Topics were categorized into broader items and presented to the respondents for ranking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Respondents were given a randomized list and forced to rank items 1 – 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a respondent did not touch the rating scale, no response was recorded.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Responses = 8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90688"/>
            <a:ext cx="10524744" cy="310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775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89288"/>
            <a:ext cx="8681456" cy="62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707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89288"/>
            <a:ext cx="8681456" cy="62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6043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89288"/>
            <a:ext cx="8681456" cy="62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7622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89288"/>
            <a:ext cx="8681456" cy="62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34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89288"/>
            <a:ext cx="8681456" cy="62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93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89288"/>
            <a:ext cx="8681456" cy="62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87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6CCDB404635348A4067521AC36E2EB" ma:contentTypeVersion="13" ma:contentTypeDescription="Create a new document." ma:contentTypeScope="" ma:versionID="cdbff742f58b140e3615627d8c592f45">
  <xsd:schema xmlns:xsd="http://www.w3.org/2001/XMLSchema" xmlns:xs="http://www.w3.org/2001/XMLSchema" xmlns:p="http://schemas.microsoft.com/office/2006/metadata/properties" xmlns:ns3="01f6c6a8-c4d1-466e-8b21-bf23dd294915" xmlns:ns4="427a0c24-b9ce-49b5-bd47-0c7c50abd831" targetNamespace="http://schemas.microsoft.com/office/2006/metadata/properties" ma:root="true" ma:fieldsID="78525706fcd571f7822bc0f0682846d3" ns3:_="" ns4:_="">
    <xsd:import namespace="01f6c6a8-c4d1-466e-8b21-bf23dd294915"/>
    <xsd:import namespace="427a0c24-b9ce-49b5-bd47-0c7c50abd831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edWithUser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f6c6a8-c4d1-466e-8b21-bf23dd294915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a0c24-b9ce-49b5-bd47-0c7c50abd8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50736E-4A6F-42FF-B16B-3A1AD4373B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A39FDB-D363-466D-AB5C-FB4DB9FFC6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f6c6a8-c4d1-466e-8b21-bf23dd294915"/>
    <ds:schemaRef ds:uri="427a0c24-b9ce-49b5-bd47-0c7c50abd8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C7BFC9-5BD5-4F75-90F3-C795F24FF8B8}">
  <ds:schemaRefs>
    <ds:schemaRef ds:uri="http://schemas.openxmlformats.org/package/2006/metadata/core-properties"/>
    <ds:schemaRef ds:uri="http://schemas.microsoft.com/office/2006/documentManagement/types"/>
    <ds:schemaRef ds:uri="01f6c6a8-c4d1-466e-8b21-bf23dd294915"/>
    <ds:schemaRef ds:uri="427a0c24-b9ce-49b5-bd47-0c7c50abd831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1753</Words>
  <Application>Microsoft Office PowerPoint</Application>
  <PresentationFormat>Widescreen</PresentationFormat>
  <Paragraphs>230</Paragraphs>
  <Slides>76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0" baseType="lpstr">
      <vt:lpstr>Arial</vt:lpstr>
      <vt:lpstr>Calibri</vt:lpstr>
      <vt:lpstr>Calibri Light</vt:lpstr>
      <vt:lpstr>Office Theme</vt:lpstr>
      <vt:lpstr>QEP Topic Selection Survey</vt:lpstr>
      <vt:lpstr>Response Demographics</vt:lpstr>
      <vt:lpstr>Respondent Roles</vt:lpstr>
      <vt:lpstr>Quick Look at Rank Order of Broad Topics</vt:lpstr>
      <vt:lpstr>Rank Order Broad Topics</vt:lpstr>
      <vt:lpstr>Topic Rating</vt:lpstr>
      <vt:lpstr>Mean Topic Rating</vt:lpstr>
      <vt:lpstr>PowerPoint Presentation</vt:lpstr>
      <vt:lpstr>PowerPoint Presentation</vt:lpstr>
      <vt:lpstr>Rank Order Topic</vt:lpstr>
      <vt:lpstr>PowerPoint Presentation</vt:lpstr>
      <vt:lpstr>PowerPoint Presentation</vt:lpstr>
      <vt:lpstr>Critical Skills Ranking</vt:lpstr>
      <vt:lpstr>Rank Order Critical Skills</vt:lpstr>
      <vt:lpstr>PowerPoint Presentation</vt:lpstr>
      <vt:lpstr>PowerPoint Presentation</vt:lpstr>
      <vt:lpstr>High Impact Practice Ranking</vt:lpstr>
      <vt:lpstr>Rank Order High Impact Practices</vt:lpstr>
      <vt:lpstr>PowerPoint Presentation</vt:lpstr>
      <vt:lpstr>PowerPoint Presentation</vt:lpstr>
      <vt:lpstr>Broad Topic Ranking</vt:lpstr>
      <vt:lpstr>Rank Order Broad Topics</vt:lpstr>
      <vt:lpstr>PowerPoint Presentation</vt:lpstr>
      <vt:lpstr>PowerPoint Presentation</vt:lpstr>
      <vt:lpstr>Summary by Role</vt:lpstr>
      <vt:lpstr>Topic Rating</vt:lpstr>
      <vt:lpstr>Mean Topic Ratings by Group</vt:lpstr>
      <vt:lpstr>PowerPoint Presentation</vt:lpstr>
      <vt:lpstr>Combined 1+2 Rank Order Topic x Role</vt:lpstr>
      <vt:lpstr>PowerPoint Presentation</vt:lpstr>
      <vt:lpstr>Critical Skills Ranking</vt:lpstr>
      <vt:lpstr>Combined 1+2 Rank Order Critical Skills x Role</vt:lpstr>
      <vt:lpstr>PowerPoint Presentation</vt:lpstr>
      <vt:lpstr>High Impact Practice Ranking</vt:lpstr>
      <vt:lpstr>Combined 1+2 Rank Order High Impact Practices x Role</vt:lpstr>
      <vt:lpstr>PowerPoint Presentation</vt:lpstr>
      <vt:lpstr>Broad Topic Ranking</vt:lpstr>
      <vt:lpstr>Combined 1+2 Rank Order Broad Topics x Role</vt:lpstr>
      <vt:lpstr>PowerPoint Presentation</vt:lpstr>
      <vt:lpstr>Details by Role </vt:lpstr>
      <vt:lpstr>Topic Rating</vt:lpstr>
      <vt:lpstr>Rank Order Topic – Students</vt:lpstr>
      <vt:lpstr>Rank Order Topic - Faculty</vt:lpstr>
      <vt:lpstr>Rank Order Topic - Staff</vt:lpstr>
      <vt:lpstr>Rank Order Topic - Administration</vt:lpstr>
      <vt:lpstr>PowerPoint Presentation</vt:lpstr>
      <vt:lpstr>PowerPoint Presentation</vt:lpstr>
      <vt:lpstr>PowerPoint Presentation</vt:lpstr>
      <vt:lpstr>PowerPoint Presentation</vt:lpstr>
      <vt:lpstr>Critical Skills Ranking</vt:lpstr>
      <vt:lpstr>Rank Order Critical Skills - Students</vt:lpstr>
      <vt:lpstr>Rank Order Critical Skills - Faculty</vt:lpstr>
      <vt:lpstr>Rank Order Critical Skills - Staff</vt:lpstr>
      <vt:lpstr>Rank Order Critical Skills - Administration</vt:lpstr>
      <vt:lpstr>PowerPoint Presentation</vt:lpstr>
      <vt:lpstr>PowerPoint Presentation</vt:lpstr>
      <vt:lpstr>PowerPoint Presentation</vt:lpstr>
      <vt:lpstr>PowerPoint Presentation</vt:lpstr>
      <vt:lpstr>High Impact Practice Ranking</vt:lpstr>
      <vt:lpstr>Rank Order High Impact Practices - Student</vt:lpstr>
      <vt:lpstr>Rank Order High Impact Practices - Faculty</vt:lpstr>
      <vt:lpstr>Rank Order High Impact Practices - Staff</vt:lpstr>
      <vt:lpstr>Rank Order High Impact Practices - Administration</vt:lpstr>
      <vt:lpstr>PowerPoint Presentation</vt:lpstr>
      <vt:lpstr>PowerPoint Presentation</vt:lpstr>
      <vt:lpstr>PowerPoint Presentation</vt:lpstr>
      <vt:lpstr>PowerPoint Presentation</vt:lpstr>
      <vt:lpstr>Broad Topic Ranking</vt:lpstr>
      <vt:lpstr>Rank Order Broad Topics - Students</vt:lpstr>
      <vt:lpstr>Rank Order Broad Topics - Faculty</vt:lpstr>
      <vt:lpstr>Rank Order Broad Topics - Staff</vt:lpstr>
      <vt:lpstr>Rank Order Broad Topics - Administration</vt:lpstr>
      <vt:lpstr>PowerPoint Presentation</vt:lpstr>
      <vt:lpstr>PowerPoint Presentation</vt:lpstr>
      <vt:lpstr>PowerPoint Presentation</vt:lpstr>
      <vt:lpstr>PowerPoint Presentation</vt:lpstr>
    </vt:vector>
  </TitlesOfParts>
  <Company>Stetson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QEP Topic Selection Survey</dc:title>
  <dc:creator>Colin MacFarlane</dc:creator>
  <cp:lastModifiedBy>stuart micheson</cp:lastModifiedBy>
  <cp:revision>37</cp:revision>
  <dcterms:created xsi:type="dcterms:W3CDTF">2020-04-14T18:03:07Z</dcterms:created>
  <dcterms:modified xsi:type="dcterms:W3CDTF">2020-04-15T15:27:04Z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0x0101004F6CCDB404635348A4067521AC36E2EB</vt:lpwstr>
  </property>
</Properties>
</file>