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handoutMasterIdLst>
    <p:handoutMasterId r:id="rId40"/>
  </p:handoutMasterIdLst>
  <p:sldIdLst>
    <p:sldId id="256" r:id="rId2"/>
    <p:sldId id="327" r:id="rId3"/>
    <p:sldId id="257" r:id="rId4"/>
    <p:sldId id="325" r:id="rId5"/>
    <p:sldId id="331" r:id="rId6"/>
    <p:sldId id="258" r:id="rId7"/>
    <p:sldId id="276" r:id="rId8"/>
    <p:sldId id="277" r:id="rId9"/>
    <p:sldId id="278" r:id="rId10"/>
    <p:sldId id="279" r:id="rId11"/>
    <p:sldId id="280" r:id="rId12"/>
    <p:sldId id="309" r:id="rId13"/>
    <p:sldId id="310" r:id="rId14"/>
    <p:sldId id="313" r:id="rId15"/>
    <p:sldId id="315" r:id="rId16"/>
    <p:sldId id="302" r:id="rId17"/>
    <p:sldId id="323" r:id="rId18"/>
    <p:sldId id="303" r:id="rId19"/>
    <p:sldId id="324" r:id="rId20"/>
    <p:sldId id="292" r:id="rId21"/>
    <p:sldId id="293" r:id="rId22"/>
    <p:sldId id="306" r:id="rId23"/>
    <p:sldId id="307" r:id="rId24"/>
    <p:sldId id="294" r:id="rId25"/>
    <p:sldId id="320" r:id="rId26"/>
    <p:sldId id="321" r:id="rId27"/>
    <p:sldId id="330" r:id="rId28"/>
    <p:sldId id="317" r:id="rId29"/>
    <p:sldId id="329" r:id="rId30"/>
    <p:sldId id="318" r:id="rId31"/>
    <p:sldId id="319" r:id="rId32"/>
    <p:sldId id="322" r:id="rId33"/>
    <p:sldId id="304" r:id="rId34"/>
    <p:sldId id="312" r:id="rId35"/>
    <p:sldId id="314" r:id="rId36"/>
    <p:sldId id="316" r:id="rId37"/>
    <p:sldId id="326" r:id="rId38"/>
    <p:sldId id="328" r:id="rId39"/>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900"/>
    <a:srgbClr val="669900"/>
    <a:srgbClr val="CC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180"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dirty="0"/>
          </a:p>
        </p:txBody>
      </p:sp>
      <p:sp>
        <p:nvSpPr>
          <p:cNvPr id="5529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dirty="0"/>
          </a:p>
        </p:txBody>
      </p:sp>
      <p:sp>
        <p:nvSpPr>
          <p:cNvPr id="5530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dirty="0"/>
          </a:p>
        </p:txBody>
      </p:sp>
      <p:sp>
        <p:nvSpPr>
          <p:cNvPr id="5530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7FCB35A7-3793-4544-98A8-1B62F3845D9C}" type="slidenum">
              <a:rPr lang="en-US"/>
              <a:pPr/>
              <a:t>‹#›</a:t>
            </a:fld>
            <a:endParaRPr lang="en-US" dirty="0"/>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098" name="Group 2"/>
          <p:cNvGrpSpPr>
            <a:grpSpLocks/>
          </p:cNvGrpSpPr>
          <p:nvPr/>
        </p:nvGrpSpPr>
        <p:grpSpPr bwMode="auto">
          <a:xfrm>
            <a:off x="-3175" y="2438400"/>
            <a:ext cx="9147175" cy="1063625"/>
            <a:chOff x="-2" y="1536"/>
            <a:chExt cx="5762" cy="670"/>
          </a:xfrm>
        </p:grpSpPr>
        <p:grpSp>
          <p:nvGrpSpPr>
            <p:cNvPr id="4099" name="Group 3"/>
            <p:cNvGrpSpPr>
              <a:grpSpLocks/>
            </p:cNvGrpSpPr>
            <p:nvPr/>
          </p:nvGrpSpPr>
          <p:grpSpPr bwMode="auto">
            <a:xfrm flipH="1">
              <a:off x="-2" y="1562"/>
              <a:ext cx="5762" cy="638"/>
              <a:chOff x="-2" y="1562"/>
              <a:chExt cx="5762" cy="638"/>
            </a:xfrm>
          </p:grpSpPr>
          <p:sp>
            <p:nvSpPr>
              <p:cNvPr id="4100" name="Freeform 4"/>
              <p:cNvSpPr>
                <a:spLocks/>
              </p:cNvSpPr>
              <p:nvPr/>
            </p:nvSpPr>
            <p:spPr bwMode="ltGray">
              <a:xfrm rot="-5400000">
                <a:off x="2559" y="-993"/>
                <a:ext cx="624" cy="5745"/>
              </a:xfrm>
              <a:custGeom>
                <a:avLst/>
                <a:gdLst/>
                <a:ahLst/>
                <a:cxnLst>
                  <a:cxn ang="0">
                    <a:pos x="0" y="0"/>
                  </a:cxn>
                  <a:cxn ang="0">
                    <a:pos x="0" y="720"/>
                  </a:cxn>
                  <a:cxn ang="0">
                    <a:pos x="1000" y="720"/>
                  </a:cxn>
                  <a:cxn ang="0">
                    <a:pos x="1000" y="0"/>
                  </a:cxn>
                  <a:cxn ang="0">
                    <a:pos x="0" y="0"/>
                  </a:cxn>
                </a:cxnLst>
                <a:rect l="0" t="0" r="r" b="b"/>
                <a:pathLst>
                  <a:path w="1000" h="720">
                    <a:moveTo>
                      <a:pt x="0" y="0"/>
                    </a:moveTo>
                    <a:lnTo>
                      <a:pt x="0" y="720"/>
                    </a:lnTo>
                    <a:lnTo>
                      <a:pt x="1000" y="720"/>
                    </a:lnTo>
                    <a:lnTo>
                      <a:pt x="1000" y="0"/>
                    </a:lnTo>
                    <a:lnTo>
                      <a:pt x="0" y="0"/>
                    </a:lnTo>
                    <a:close/>
                  </a:path>
                </a:pathLst>
              </a:custGeom>
              <a:solidFill>
                <a:schemeClr val="accent1"/>
              </a:solidFill>
              <a:ln w="9525">
                <a:noFill/>
                <a:round/>
                <a:headEnd/>
                <a:tailEnd/>
              </a:ln>
            </p:spPr>
            <p:txBody>
              <a:bodyPr wrap="none" anchor="ctr"/>
              <a:lstStyle/>
              <a:p>
                <a:endParaRPr lang="en-US" dirty="0"/>
              </a:p>
            </p:txBody>
          </p:sp>
          <p:sp>
            <p:nvSpPr>
              <p:cNvPr id="4101" name="Freeform 5"/>
              <p:cNvSpPr>
                <a:spLocks/>
              </p:cNvSpPr>
              <p:nvPr/>
            </p:nvSpPr>
            <p:spPr bwMode="ltGray">
              <a:xfrm rot="-5400000">
                <a:off x="1323" y="1669"/>
                <a:ext cx="624" cy="421"/>
              </a:xfrm>
              <a:custGeom>
                <a:avLst/>
                <a:gdLst/>
                <a:ahLst/>
                <a:cxnLst>
                  <a:cxn ang="0">
                    <a:pos x="0" y="0"/>
                  </a:cxn>
                  <a:cxn ang="0">
                    <a:pos x="0" y="272"/>
                  </a:cxn>
                  <a:cxn ang="0">
                    <a:pos x="624" y="272"/>
                  </a:cxn>
                  <a:cxn ang="0">
                    <a:pos x="624" y="0"/>
                  </a:cxn>
                  <a:cxn ang="0">
                    <a:pos x="0" y="0"/>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w="9525">
                <a:noFill/>
                <a:round/>
                <a:headEnd/>
                <a:tailEnd/>
              </a:ln>
            </p:spPr>
            <p:txBody>
              <a:bodyPr wrap="none" anchor="ctr"/>
              <a:lstStyle/>
              <a:p>
                <a:endParaRPr lang="en-US" dirty="0"/>
              </a:p>
            </p:txBody>
          </p:sp>
          <p:sp>
            <p:nvSpPr>
              <p:cNvPr id="4102" name="Freeform 6"/>
              <p:cNvSpPr>
                <a:spLocks/>
              </p:cNvSpPr>
              <p:nvPr/>
            </p:nvSpPr>
            <p:spPr bwMode="ltGray">
              <a:xfrm rot="-5400000">
                <a:off x="982" y="1669"/>
                <a:ext cx="624" cy="422"/>
              </a:xfrm>
              <a:custGeom>
                <a:avLst/>
                <a:gdLst/>
                <a:ahLst/>
                <a:cxnLst>
                  <a:cxn ang="0">
                    <a:pos x="0" y="0"/>
                  </a:cxn>
                  <a:cxn ang="0">
                    <a:pos x="0" y="272"/>
                  </a:cxn>
                  <a:cxn ang="0">
                    <a:pos x="624" y="272"/>
                  </a:cxn>
                  <a:cxn ang="0">
                    <a:pos x="624" y="0"/>
                  </a:cxn>
                  <a:cxn ang="0">
                    <a:pos x="0" y="0"/>
                  </a:cxn>
                </a:cxnLst>
                <a:rect l="0" t="0" r="r" b="b"/>
                <a:pathLst>
                  <a:path w="624" h="317">
                    <a:moveTo>
                      <a:pt x="0" y="0"/>
                    </a:moveTo>
                    <a:lnTo>
                      <a:pt x="0" y="272"/>
                    </a:lnTo>
                    <a:cubicBezTo>
                      <a:pt x="104" y="317"/>
                      <a:pt x="432" y="240"/>
                      <a:pt x="624" y="272"/>
                    </a:cubicBezTo>
                    <a:lnTo>
                      <a:pt x="624" y="0"/>
                    </a:lnTo>
                    <a:lnTo>
                      <a:pt x="0" y="0"/>
                    </a:lnTo>
                    <a:close/>
                  </a:path>
                </a:pathLst>
              </a:custGeom>
              <a:solidFill>
                <a:schemeClr val="folHlink"/>
              </a:solidFill>
              <a:ln w="9525">
                <a:noFill/>
                <a:round/>
                <a:headEnd/>
                <a:tailEnd/>
              </a:ln>
            </p:spPr>
            <p:txBody>
              <a:bodyPr wrap="none" anchor="ctr"/>
              <a:lstStyle/>
              <a:p>
                <a:endParaRPr lang="en-US" dirty="0"/>
              </a:p>
            </p:txBody>
          </p:sp>
          <p:sp>
            <p:nvSpPr>
              <p:cNvPr id="4103" name="Freeform 7"/>
              <p:cNvSpPr>
                <a:spLocks/>
              </p:cNvSpPr>
              <p:nvPr/>
            </p:nvSpPr>
            <p:spPr bwMode="ltGray">
              <a:xfrm rot="-5400000">
                <a:off x="-57" y="1752"/>
                <a:ext cx="624" cy="255"/>
              </a:xfrm>
              <a:custGeom>
                <a:avLst/>
                <a:gdLst/>
                <a:ahLst/>
                <a:cxnLst>
                  <a:cxn ang="0">
                    <a:pos x="0" y="53"/>
                  </a:cxn>
                  <a:cxn ang="0">
                    <a:pos x="0" y="325"/>
                  </a:cxn>
                  <a:cxn ang="0">
                    <a:pos x="624" y="325"/>
                  </a:cxn>
                  <a:cxn ang="0">
                    <a:pos x="624" y="53"/>
                  </a:cxn>
                  <a:cxn ang="0">
                    <a:pos x="384" y="8"/>
                  </a:cxn>
                  <a:cxn ang="0">
                    <a:pos x="0" y="53"/>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bg2"/>
              </a:solidFill>
              <a:ln w="9525">
                <a:noFill/>
                <a:round/>
                <a:headEnd/>
                <a:tailEnd/>
              </a:ln>
            </p:spPr>
            <p:txBody>
              <a:bodyPr wrap="none" anchor="ctr"/>
              <a:lstStyle/>
              <a:p>
                <a:endParaRPr lang="en-US" dirty="0"/>
              </a:p>
            </p:txBody>
          </p:sp>
          <p:sp>
            <p:nvSpPr>
              <p:cNvPr id="4104" name="Freeform 8"/>
              <p:cNvSpPr>
                <a:spLocks/>
              </p:cNvSpPr>
              <p:nvPr/>
            </p:nvSpPr>
            <p:spPr bwMode="ltGray">
              <a:xfrm rot="-5400000">
                <a:off x="664" y="1733"/>
                <a:ext cx="624" cy="294"/>
              </a:xfrm>
              <a:custGeom>
                <a:avLst/>
                <a:gdLst/>
                <a:ahLst/>
                <a:cxnLst>
                  <a:cxn ang="0">
                    <a:pos x="0" y="0"/>
                  </a:cxn>
                  <a:cxn ang="0">
                    <a:pos x="0" y="272"/>
                  </a:cxn>
                  <a:cxn ang="0">
                    <a:pos x="624" y="272"/>
                  </a:cxn>
                  <a:cxn ang="0">
                    <a:pos x="624" y="0"/>
                  </a:cxn>
                  <a:cxn ang="0">
                    <a:pos x="0" y="0"/>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tx1"/>
              </a:solidFill>
              <a:ln w="9525">
                <a:noFill/>
                <a:round/>
                <a:headEnd/>
                <a:tailEnd/>
              </a:ln>
            </p:spPr>
            <p:txBody>
              <a:bodyPr wrap="none" anchor="ctr"/>
              <a:lstStyle/>
              <a:p>
                <a:endParaRPr lang="en-US" dirty="0"/>
              </a:p>
            </p:txBody>
          </p:sp>
          <p:sp>
            <p:nvSpPr>
              <p:cNvPr id="4105" name="Freeform 9"/>
              <p:cNvSpPr>
                <a:spLocks/>
              </p:cNvSpPr>
              <p:nvPr/>
            </p:nvSpPr>
            <p:spPr bwMode="ltGray">
              <a:xfrm rot="-5400000">
                <a:off x="442" y="1699"/>
                <a:ext cx="624" cy="362"/>
              </a:xfrm>
              <a:custGeom>
                <a:avLst/>
                <a:gdLst/>
                <a:ahLst/>
                <a:cxnLst>
                  <a:cxn ang="0">
                    <a:pos x="0" y="0"/>
                  </a:cxn>
                  <a:cxn ang="0">
                    <a:pos x="0" y="272"/>
                  </a:cxn>
                  <a:cxn ang="0">
                    <a:pos x="240" y="240"/>
                  </a:cxn>
                  <a:cxn ang="0">
                    <a:pos x="624" y="272"/>
                  </a:cxn>
                  <a:cxn ang="0">
                    <a:pos x="624" y="0"/>
                  </a:cxn>
                  <a:cxn ang="0">
                    <a:pos x="0" y="0"/>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w="9525">
                <a:noFill/>
                <a:round/>
                <a:headEnd/>
                <a:tailEnd/>
              </a:ln>
            </p:spPr>
            <p:txBody>
              <a:bodyPr wrap="none" anchor="ctr"/>
              <a:lstStyle/>
              <a:p>
                <a:endParaRPr lang="en-US" dirty="0"/>
              </a:p>
            </p:txBody>
          </p:sp>
          <p:sp>
            <p:nvSpPr>
              <p:cNvPr id="4106" name="Freeform 10"/>
              <p:cNvSpPr>
                <a:spLocks/>
              </p:cNvSpPr>
              <p:nvPr/>
            </p:nvSpPr>
            <p:spPr bwMode="ltGray">
              <a:xfrm rot="-5400000">
                <a:off x="156" y="1726"/>
                <a:ext cx="632" cy="315"/>
              </a:xfrm>
              <a:custGeom>
                <a:avLst/>
                <a:gdLst/>
                <a:ahLst/>
                <a:cxnLst>
                  <a:cxn ang="0">
                    <a:pos x="8" y="45"/>
                  </a:cxn>
                  <a:cxn ang="0">
                    <a:pos x="8" y="317"/>
                  </a:cxn>
                  <a:cxn ang="0">
                    <a:pos x="248" y="317"/>
                  </a:cxn>
                  <a:cxn ang="0">
                    <a:pos x="632" y="317"/>
                  </a:cxn>
                  <a:cxn ang="0">
                    <a:pos x="632" y="45"/>
                  </a:cxn>
                  <a:cxn ang="0">
                    <a:pos x="104" y="45"/>
                  </a:cxn>
                  <a:cxn ang="0">
                    <a:pos x="8" y="45"/>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w="9525">
                <a:noFill/>
                <a:round/>
                <a:headEnd/>
                <a:tailEnd/>
              </a:ln>
            </p:spPr>
            <p:txBody>
              <a:bodyPr wrap="none" anchor="ctr"/>
              <a:lstStyle/>
              <a:p>
                <a:endParaRPr lang="en-US" dirty="0"/>
              </a:p>
            </p:txBody>
          </p:sp>
          <p:sp>
            <p:nvSpPr>
              <p:cNvPr id="4107" name="Freeform 11"/>
              <p:cNvSpPr>
                <a:spLocks/>
              </p:cNvSpPr>
              <p:nvPr/>
            </p:nvSpPr>
            <p:spPr bwMode="ltGray">
              <a:xfrm rot="-5400000">
                <a:off x="3211" y="1664"/>
                <a:ext cx="624" cy="421"/>
              </a:xfrm>
              <a:custGeom>
                <a:avLst/>
                <a:gdLst/>
                <a:ahLst/>
                <a:cxnLst>
                  <a:cxn ang="0">
                    <a:pos x="0" y="0"/>
                  </a:cxn>
                  <a:cxn ang="0">
                    <a:pos x="0" y="272"/>
                  </a:cxn>
                  <a:cxn ang="0">
                    <a:pos x="624" y="272"/>
                  </a:cxn>
                  <a:cxn ang="0">
                    <a:pos x="624" y="0"/>
                  </a:cxn>
                  <a:cxn ang="0">
                    <a:pos x="0" y="0"/>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w="9525">
                <a:noFill/>
                <a:round/>
                <a:headEnd/>
                <a:tailEnd/>
              </a:ln>
            </p:spPr>
            <p:txBody>
              <a:bodyPr wrap="none" anchor="ctr"/>
              <a:lstStyle/>
              <a:p>
                <a:endParaRPr lang="en-US" dirty="0"/>
              </a:p>
            </p:txBody>
          </p:sp>
          <p:sp>
            <p:nvSpPr>
              <p:cNvPr id="4108" name="Freeform 12"/>
              <p:cNvSpPr>
                <a:spLocks/>
              </p:cNvSpPr>
              <p:nvPr/>
            </p:nvSpPr>
            <p:spPr bwMode="ltGray">
              <a:xfrm rot="-5400000">
                <a:off x="2870" y="1664"/>
                <a:ext cx="624" cy="422"/>
              </a:xfrm>
              <a:custGeom>
                <a:avLst/>
                <a:gdLst/>
                <a:ahLst/>
                <a:cxnLst>
                  <a:cxn ang="0">
                    <a:pos x="0" y="0"/>
                  </a:cxn>
                  <a:cxn ang="0">
                    <a:pos x="0" y="272"/>
                  </a:cxn>
                  <a:cxn ang="0">
                    <a:pos x="624" y="272"/>
                  </a:cxn>
                  <a:cxn ang="0">
                    <a:pos x="624" y="0"/>
                  </a:cxn>
                  <a:cxn ang="0">
                    <a:pos x="0" y="0"/>
                  </a:cxn>
                </a:cxnLst>
                <a:rect l="0" t="0" r="r" b="b"/>
                <a:pathLst>
                  <a:path w="624" h="317">
                    <a:moveTo>
                      <a:pt x="0" y="0"/>
                    </a:moveTo>
                    <a:lnTo>
                      <a:pt x="0" y="272"/>
                    </a:lnTo>
                    <a:cubicBezTo>
                      <a:pt x="104" y="317"/>
                      <a:pt x="432" y="240"/>
                      <a:pt x="624" y="272"/>
                    </a:cubicBezTo>
                    <a:lnTo>
                      <a:pt x="624" y="0"/>
                    </a:lnTo>
                    <a:lnTo>
                      <a:pt x="0" y="0"/>
                    </a:lnTo>
                    <a:close/>
                  </a:path>
                </a:pathLst>
              </a:custGeom>
              <a:solidFill>
                <a:schemeClr val="tx1"/>
              </a:solidFill>
              <a:ln w="9525">
                <a:noFill/>
                <a:round/>
                <a:headEnd/>
                <a:tailEnd/>
              </a:ln>
            </p:spPr>
            <p:txBody>
              <a:bodyPr wrap="none" anchor="ctr"/>
              <a:lstStyle/>
              <a:p>
                <a:endParaRPr lang="en-US" dirty="0"/>
              </a:p>
            </p:txBody>
          </p:sp>
          <p:sp>
            <p:nvSpPr>
              <p:cNvPr id="4109" name="Freeform 13"/>
              <p:cNvSpPr>
                <a:spLocks/>
              </p:cNvSpPr>
              <p:nvPr/>
            </p:nvSpPr>
            <p:spPr bwMode="ltGray">
              <a:xfrm rot="-5400000">
                <a:off x="1830" y="1747"/>
                <a:ext cx="624" cy="255"/>
              </a:xfrm>
              <a:custGeom>
                <a:avLst/>
                <a:gdLst/>
                <a:ahLst/>
                <a:cxnLst>
                  <a:cxn ang="0">
                    <a:pos x="0" y="53"/>
                  </a:cxn>
                  <a:cxn ang="0">
                    <a:pos x="0" y="325"/>
                  </a:cxn>
                  <a:cxn ang="0">
                    <a:pos x="624" y="325"/>
                  </a:cxn>
                  <a:cxn ang="0">
                    <a:pos x="624" y="53"/>
                  </a:cxn>
                  <a:cxn ang="0">
                    <a:pos x="384" y="8"/>
                  </a:cxn>
                  <a:cxn ang="0">
                    <a:pos x="0" y="53"/>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tx2"/>
              </a:solidFill>
              <a:ln w="9525">
                <a:noFill/>
                <a:round/>
                <a:headEnd/>
                <a:tailEnd/>
              </a:ln>
            </p:spPr>
            <p:txBody>
              <a:bodyPr wrap="none" anchor="ctr"/>
              <a:lstStyle/>
              <a:p>
                <a:endParaRPr lang="en-US" dirty="0"/>
              </a:p>
            </p:txBody>
          </p:sp>
          <p:sp>
            <p:nvSpPr>
              <p:cNvPr id="4110" name="Freeform 14"/>
              <p:cNvSpPr>
                <a:spLocks/>
              </p:cNvSpPr>
              <p:nvPr/>
            </p:nvSpPr>
            <p:spPr bwMode="ltGray">
              <a:xfrm rot="-5400000">
                <a:off x="2551" y="1728"/>
                <a:ext cx="624" cy="294"/>
              </a:xfrm>
              <a:custGeom>
                <a:avLst/>
                <a:gdLst/>
                <a:ahLst/>
                <a:cxnLst>
                  <a:cxn ang="0">
                    <a:pos x="0" y="0"/>
                  </a:cxn>
                  <a:cxn ang="0">
                    <a:pos x="0" y="272"/>
                  </a:cxn>
                  <a:cxn ang="0">
                    <a:pos x="624" y="272"/>
                  </a:cxn>
                  <a:cxn ang="0">
                    <a:pos x="624" y="0"/>
                  </a:cxn>
                  <a:cxn ang="0">
                    <a:pos x="0" y="0"/>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folHlink"/>
              </a:solidFill>
              <a:ln w="9525">
                <a:noFill/>
                <a:round/>
                <a:headEnd/>
                <a:tailEnd/>
              </a:ln>
            </p:spPr>
            <p:txBody>
              <a:bodyPr wrap="none" anchor="ctr"/>
              <a:lstStyle/>
              <a:p>
                <a:endParaRPr lang="en-US" dirty="0"/>
              </a:p>
            </p:txBody>
          </p:sp>
          <p:sp>
            <p:nvSpPr>
              <p:cNvPr id="4111" name="Freeform 15"/>
              <p:cNvSpPr>
                <a:spLocks/>
              </p:cNvSpPr>
              <p:nvPr/>
            </p:nvSpPr>
            <p:spPr bwMode="ltGray">
              <a:xfrm rot="-5400000">
                <a:off x="2330" y="1694"/>
                <a:ext cx="624" cy="361"/>
              </a:xfrm>
              <a:custGeom>
                <a:avLst/>
                <a:gdLst/>
                <a:ahLst/>
                <a:cxnLst>
                  <a:cxn ang="0">
                    <a:pos x="0" y="0"/>
                  </a:cxn>
                  <a:cxn ang="0">
                    <a:pos x="0" y="272"/>
                  </a:cxn>
                  <a:cxn ang="0">
                    <a:pos x="240" y="240"/>
                  </a:cxn>
                  <a:cxn ang="0">
                    <a:pos x="624" y="272"/>
                  </a:cxn>
                  <a:cxn ang="0">
                    <a:pos x="624" y="0"/>
                  </a:cxn>
                  <a:cxn ang="0">
                    <a:pos x="0" y="0"/>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w="9525">
                <a:noFill/>
                <a:round/>
                <a:headEnd/>
                <a:tailEnd/>
              </a:ln>
            </p:spPr>
            <p:txBody>
              <a:bodyPr wrap="none" anchor="ctr"/>
              <a:lstStyle/>
              <a:p>
                <a:endParaRPr lang="en-US" dirty="0"/>
              </a:p>
            </p:txBody>
          </p:sp>
          <p:sp>
            <p:nvSpPr>
              <p:cNvPr id="4112" name="Freeform 16"/>
              <p:cNvSpPr>
                <a:spLocks/>
              </p:cNvSpPr>
              <p:nvPr/>
            </p:nvSpPr>
            <p:spPr bwMode="ltGray">
              <a:xfrm rot="-5400000">
                <a:off x="2043" y="1721"/>
                <a:ext cx="632" cy="316"/>
              </a:xfrm>
              <a:custGeom>
                <a:avLst/>
                <a:gdLst/>
                <a:ahLst/>
                <a:cxnLst>
                  <a:cxn ang="0">
                    <a:pos x="8" y="45"/>
                  </a:cxn>
                  <a:cxn ang="0">
                    <a:pos x="8" y="317"/>
                  </a:cxn>
                  <a:cxn ang="0">
                    <a:pos x="248" y="317"/>
                  </a:cxn>
                  <a:cxn ang="0">
                    <a:pos x="632" y="317"/>
                  </a:cxn>
                  <a:cxn ang="0">
                    <a:pos x="632" y="45"/>
                  </a:cxn>
                  <a:cxn ang="0">
                    <a:pos x="104" y="45"/>
                  </a:cxn>
                  <a:cxn ang="0">
                    <a:pos x="8" y="45"/>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hlink"/>
              </a:solidFill>
              <a:ln w="9525">
                <a:noFill/>
                <a:round/>
                <a:headEnd/>
                <a:tailEnd/>
              </a:ln>
            </p:spPr>
            <p:txBody>
              <a:bodyPr wrap="none" anchor="ctr"/>
              <a:lstStyle/>
              <a:p>
                <a:endParaRPr lang="en-US" dirty="0"/>
              </a:p>
            </p:txBody>
          </p:sp>
          <p:sp>
            <p:nvSpPr>
              <p:cNvPr id="4113" name="Freeform 17"/>
              <p:cNvSpPr>
                <a:spLocks/>
              </p:cNvSpPr>
              <p:nvPr/>
            </p:nvSpPr>
            <p:spPr bwMode="ltGray">
              <a:xfrm rot="-5400000">
                <a:off x="4077" y="1669"/>
                <a:ext cx="624" cy="421"/>
              </a:xfrm>
              <a:custGeom>
                <a:avLst/>
                <a:gdLst/>
                <a:ahLst/>
                <a:cxnLst>
                  <a:cxn ang="0">
                    <a:pos x="0" y="0"/>
                  </a:cxn>
                  <a:cxn ang="0">
                    <a:pos x="0" y="272"/>
                  </a:cxn>
                  <a:cxn ang="0">
                    <a:pos x="624" y="272"/>
                  </a:cxn>
                  <a:cxn ang="0">
                    <a:pos x="624" y="0"/>
                  </a:cxn>
                  <a:cxn ang="0">
                    <a:pos x="0" y="0"/>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hlink"/>
              </a:solidFill>
              <a:ln w="9525">
                <a:noFill/>
                <a:round/>
                <a:headEnd/>
                <a:tailEnd/>
              </a:ln>
            </p:spPr>
            <p:txBody>
              <a:bodyPr wrap="none" anchor="ctr"/>
              <a:lstStyle/>
              <a:p>
                <a:endParaRPr lang="en-US" dirty="0"/>
              </a:p>
            </p:txBody>
          </p:sp>
          <p:sp>
            <p:nvSpPr>
              <p:cNvPr id="4114" name="Freeform 18"/>
              <p:cNvSpPr>
                <a:spLocks/>
              </p:cNvSpPr>
              <p:nvPr/>
            </p:nvSpPr>
            <p:spPr bwMode="ltGray">
              <a:xfrm rot="-5400000">
                <a:off x="3736" y="1669"/>
                <a:ext cx="624" cy="422"/>
              </a:xfrm>
              <a:custGeom>
                <a:avLst/>
                <a:gdLst/>
                <a:ahLst/>
                <a:cxnLst>
                  <a:cxn ang="0">
                    <a:pos x="0" y="0"/>
                  </a:cxn>
                  <a:cxn ang="0">
                    <a:pos x="0" y="272"/>
                  </a:cxn>
                  <a:cxn ang="0">
                    <a:pos x="624" y="272"/>
                  </a:cxn>
                  <a:cxn ang="0">
                    <a:pos x="624" y="0"/>
                  </a:cxn>
                  <a:cxn ang="0">
                    <a:pos x="0" y="0"/>
                  </a:cxn>
                </a:cxnLst>
                <a:rect l="0" t="0" r="r" b="b"/>
                <a:pathLst>
                  <a:path w="624" h="317">
                    <a:moveTo>
                      <a:pt x="0" y="0"/>
                    </a:moveTo>
                    <a:lnTo>
                      <a:pt x="0" y="272"/>
                    </a:lnTo>
                    <a:cubicBezTo>
                      <a:pt x="104" y="317"/>
                      <a:pt x="432" y="240"/>
                      <a:pt x="624" y="272"/>
                    </a:cubicBezTo>
                    <a:lnTo>
                      <a:pt x="624" y="0"/>
                    </a:lnTo>
                    <a:lnTo>
                      <a:pt x="0" y="0"/>
                    </a:lnTo>
                    <a:close/>
                  </a:path>
                </a:pathLst>
              </a:custGeom>
              <a:solidFill>
                <a:schemeClr val="tx2"/>
              </a:solidFill>
              <a:ln w="9525">
                <a:noFill/>
                <a:round/>
                <a:headEnd/>
                <a:tailEnd/>
              </a:ln>
            </p:spPr>
            <p:txBody>
              <a:bodyPr wrap="none" anchor="ctr"/>
              <a:lstStyle/>
              <a:p>
                <a:endParaRPr lang="en-US" dirty="0"/>
              </a:p>
            </p:txBody>
          </p:sp>
          <p:sp>
            <p:nvSpPr>
              <p:cNvPr id="4115" name="Freeform 19"/>
              <p:cNvSpPr>
                <a:spLocks/>
              </p:cNvSpPr>
              <p:nvPr/>
            </p:nvSpPr>
            <p:spPr bwMode="ltGray">
              <a:xfrm rot="-5400000">
                <a:off x="4584" y="1747"/>
                <a:ext cx="624" cy="255"/>
              </a:xfrm>
              <a:custGeom>
                <a:avLst/>
                <a:gdLst/>
                <a:ahLst/>
                <a:cxnLst>
                  <a:cxn ang="0">
                    <a:pos x="0" y="53"/>
                  </a:cxn>
                  <a:cxn ang="0">
                    <a:pos x="0" y="325"/>
                  </a:cxn>
                  <a:cxn ang="0">
                    <a:pos x="624" y="325"/>
                  </a:cxn>
                  <a:cxn ang="0">
                    <a:pos x="624" y="53"/>
                  </a:cxn>
                  <a:cxn ang="0">
                    <a:pos x="384" y="8"/>
                  </a:cxn>
                  <a:cxn ang="0">
                    <a:pos x="0" y="53"/>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folHlink"/>
              </a:solidFill>
              <a:ln w="9525">
                <a:noFill/>
                <a:round/>
                <a:headEnd/>
                <a:tailEnd/>
              </a:ln>
            </p:spPr>
            <p:txBody>
              <a:bodyPr wrap="none" anchor="ctr"/>
              <a:lstStyle/>
              <a:p>
                <a:endParaRPr lang="en-US" dirty="0"/>
              </a:p>
            </p:txBody>
          </p:sp>
          <p:sp>
            <p:nvSpPr>
              <p:cNvPr id="4116" name="Freeform 20"/>
              <p:cNvSpPr>
                <a:spLocks/>
              </p:cNvSpPr>
              <p:nvPr/>
            </p:nvSpPr>
            <p:spPr bwMode="ltGray">
              <a:xfrm>
                <a:off x="5469" y="1562"/>
                <a:ext cx="291" cy="625"/>
              </a:xfrm>
              <a:custGeom>
                <a:avLst/>
                <a:gdLst/>
                <a:ahLst/>
                <a:cxnLst>
                  <a:cxn ang="0">
                    <a:pos x="0" y="624"/>
                  </a:cxn>
                  <a:cxn ang="0">
                    <a:pos x="291" y="625"/>
                  </a:cxn>
                  <a:cxn ang="0">
                    <a:pos x="291" y="6"/>
                  </a:cxn>
                  <a:cxn ang="0">
                    <a:pos x="0" y="0"/>
                  </a:cxn>
                  <a:cxn ang="0">
                    <a:pos x="0" y="624"/>
                  </a:cxn>
                </a:cxnLst>
                <a:rect l="0" t="0" r="r" b="b"/>
                <a:pathLst>
                  <a:path w="291" h="625">
                    <a:moveTo>
                      <a:pt x="0" y="624"/>
                    </a:moveTo>
                    <a:lnTo>
                      <a:pt x="291" y="625"/>
                    </a:lnTo>
                    <a:lnTo>
                      <a:pt x="291" y="6"/>
                    </a:lnTo>
                    <a:lnTo>
                      <a:pt x="0" y="0"/>
                    </a:lnTo>
                    <a:cubicBezTo>
                      <a:pt x="39" y="384"/>
                      <a:pt x="0" y="494"/>
                      <a:pt x="0" y="624"/>
                    </a:cubicBezTo>
                    <a:close/>
                  </a:path>
                </a:pathLst>
              </a:custGeom>
              <a:solidFill>
                <a:schemeClr val="tx1"/>
              </a:solidFill>
              <a:ln w="9525">
                <a:noFill/>
                <a:round/>
                <a:headEnd/>
                <a:tailEnd/>
              </a:ln>
            </p:spPr>
            <p:txBody>
              <a:bodyPr wrap="none" anchor="ctr"/>
              <a:lstStyle/>
              <a:p>
                <a:endParaRPr lang="en-US" dirty="0"/>
              </a:p>
            </p:txBody>
          </p:sp>
          <p:sp>
            <p:nvSpPr>
              <p:cNvPr id="4117" name="Freeform 21"/>
              <p:cNvSpPr>
                <a:spLocks/>
              </p:cNvSpPr>
              <p:nvPr/>
            </p:nvSpPr>
            <p:spPr bwMode="ltGray">
              <a:xfrm rot="-5400000">
                <a:off x="5084" y="1694"/>
                <a:ext cx="624" cy="361"/>
              </a:xfrm>
              <a:custGeom>
                <a:avLst/>
                <a:gdLst/>
                <a:ahLst/>
                <a:cxnLst>
                  <a:cxn ang="0">
                    <a:pos x="0" y="0"/>
                  </a:cxn>
                  <a:cxn ang="0">
                    <a:pos x="0" y="272"/>
                  </a:cxn>
                  <a:cxn ang="0">
                    <a:pos x="240" y="240"/>
                  </a:cxn>
                  <a:cxn ang="0">
                    <a:pos x="624" y="272"/>
                  </a:cxn>
                  <a:cxn ang="0">
                    <a:pos x="624" y="0"/>
                  </a:cxn>
                  <a:cxn ang="0">
                    <a:pos x="0" y="0"/>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w="9525">
                <a:noFill/>
                <a:round/>
                <a:headEnd/>
                <a:tailEnd/>
              </a:ln>
            </p:spPr>
            <p:txBody>
              <a:bodyPr wrap="none" anchor="ctr"/>
              <a:lstStyle/>
              <a:p>
                <a:endParaRPr lang="en-US" dirty="0"/>
              </a:p>
            </p:txBody>
          </p:sp>
          <p:sp>
            <p:nvSpPr>
              <p:cNvPr id="4118" name="Freeform 22"/>
              <p:cNvSpPr>
                <a:spLocks/>
              </p:cNvSpPr>
              <p:nvPr/>
            </p:nvSpPr>
            <p:spPr bwMode="ltGray">
              <a:xfrm rot="-5400000">
                <a:off x="4797" y="1721"/>
                <a:ext cx="632" cy="316"/>
              </a:xfrm>
              <a:custGeom>
                <a:avLst/>
                <a:gdLst/>
                <a:ahLst/>
                <a:cxnLst>
                  <a:cxn ang="0">
                    <a:pos x="8" y="45"/>
                  </a:cxn>
                  <a:cxn ang="0">
                    <a:pos x="8" y="317"/>
                  </a:cxn>
                  <a:cxn ang="0">
                    <a:pos x="248" y="317"/>
                  </a:cxn>
                  <a:cxn ang="0">
                    <a:pos x="632" y="317"/>
                  </a:cxn>
                  <a:cxn ang="0">
                    <a:pos x="632" y="45"/>
                  </a:cxn>
                  <a:cxn ang="0">
                    <a:pos x="104" y="45"/>
                  </a:cxn>
                  <a:cxn ang="0">
                    <a:pos x="8" y="45"/>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w="9525">
                <a:noFill/>
                <a:round/>
                <a:headEnd/>
                <a:tailEnd/>
              </a:ln>
            </p:spPr>
            <p:txBody>
              <a:bodyPr wrap="none" anchor="ctr"/>
              <a:lstStyle/>
              <a:p>
                <a:endParaRPr lang="en-US" dirty="0"/>
              </a:p>
            </p:txBody>
          </p:sp>
        </p:grpSp>
        <p:sp>
          <p:nvSpPr>
            <p:cNvPr id="4119" name="Freeform 23"/>
            <p:cNvSpPr>
              <a:spLocks/>
            </p:cNvSpPr>
            <p:nvPr/>
          </p:nvSpPr>
          <p:spPr bwMode="ltGray">
            <a:xfrm flipH="1">
              <a:off x="-2" y="1536"/>
              <a:ext cx="5762" cy="412"/>
            </a:xfrm>
            <a:custGeom>
              <a:avLst/>
              <a:gdLst/>
              <a:ahLst/>
              <a:cxnLst>
                <a:cxn ang="0">
                  <a:pos x="0" y="196"/>
                </a:cxn>
                <a:cxn ang="0">
                  <a:pos x="5762" y="188"/>
                </a:cxn>
                <a:cxn ang="0">
                  <a:pos x="5762" y="4"/>
                </a:cxn>
                <a:cxn ang="0">
                  <a:pos x="0" y="0"/>
                </a:cxn>
                <a:cxn ang="0">
                  <a:pos x="0" y="196"/>
                </a:cxn>
              </a:cxnLst>
              <a:rect l="0" t="0" r="r" b="b"/>
              <a:pathLst>
                <a:path w="5762" h="385">
                  <a:moveTo>
                    <a:pt x="0" y="196"/>
                  </a:moveTo>
                  <a:cubicBezTo>
                    <a:pt x="1667" y="385"/>
                    <a:pt x="2275" y="93"/>
                    <a:pt x="5762" y="188"/>
                  </a:cubicBezTo>
                  <a:lnTo>
                    <a:pt x="5762" y="4"/>
                  </a:lnTo>
                  <a:lnTo>
                    <a:pt x="0" y="0"/>
                  </a:lnTo>
                  <a:lnTo>
                    <a:pt x="0" y="196"/>
                  </a:lnTo>
                  <a:close/>
                </a:path>
              </a:pathLst>
            </a:custGeom>
            <a:gradFill rotWithShape="0">
              <a:gsLst>
                <a:gs pos="0">
                  <a:schemeClr val="bg1"/>
                </a:gs>
                <a:gs pos="100000">
                  <a:srgbClr val="767676"/>
                </a:gs>
              </a:gsLst>
              <a:lin ang="5400000" scaled="1"/>
            </a:gradFill>
            <a:ln w="9525" cap="flat">
              <a:noFill/>
              <a:prstDash val="solid"/>
              <a:miter lim="800000"/>
              <a:headEnd type="none" w="med" len="med"/>
              <a:tailEnd type="none" w="med" len="med"/>
            </a:ln>
            <a:effectLst/>
          </p:spPr>
          <p:txBody>
            <a:bodyPr wrap="none" anchor="ctr"/>
            <a:lstStyle/>
            <a:p>
              <a:endParaRPr lang="en-US" dirty="0"/>
            </a:p>
          </p:txBody>
        </p:sp>
        <p:sp>
          <p:nvSpPr>
            <p:cNvPr id="4120" name="Freeform 24"/>
            <p:cNvSpPr>
              <a:spLocks/>
            </p:cNvSpPr>
            <p:nvPr/>
          </p:nvSpPr>
          <p:spPr bwMode="ltGray">
            <a:xfrm flipH="1">
              <a:off x="-2" y="2017"/>
              <a:ext cx="5761" cy="189"/>
            </a:xfrm>
            <a:custGeom>
              <a:avLst/>
              <a:gdLst/>
              <a:ahLst/>
              <a:cxnLst>
                <a:cxn ang="0">
                  <a:pos x="0" y="28"/>
                </a:cxn>
                <a:cxn ang="0">
                  <a:pos x="5761" y="0"/>
                </a:cxn>
                <a:cxn ang="0">
                  <a:pos x="5761" y="189"/>
                </a:cxn>
                <a:cxn ang="0">
                  <a:pos x="1" y="189"/>
                </a:cxn>
                <a:cxn ang="0">
                  <a:pos x="0" y="28"/>
                </a:cxn>
              </a:cxnLst>
              <a:rect l="0" t="0" r="r" b="b"/>
              <a:pathLst>
                <a:path w="5761" h="189">
                  <a:moveTo>
                    <a:pt x="0" y="28"/>
                  </a:moveTo>
                  <a:cubicBezTo>
                    <a:pt x="961" y="0"/>
                    <a:pt x="4971" y="161"/>
                    <a:pt x="5761" y="0"/>
                  </a:cubicBezTo>
                  <a:lnTo>
                    <a:pt x="5761" y="189"/>
                  </a:lnTo>
                  <a:lnTo>
                    <a:pt x="1" y="189"/>
                  </a:lnTo>
                  <a:lnTo>
                    <a:pt x="0" y="28"/>
                  </a:lnTo>
                  <a:close/>
                </a:path>
              </a:pathLst>
            </a:custGeom>
            <a:gradFill rotWithShape="0">
              <a:gsLst>
                <a:gs pos="0">
                  <a:srgbClr val="767676"/>
                </a:gs>
                <a:gs pos="100000">
                  <a:schemeClr val="bg1"/>
                </a:gs>
              </a:gsLst>
              <a:lin ang="5400000" scaled="1"/>
            </a:gradFill>
            <a:ln w="9525" cap="flat">
              <a:noFill/>
              <a:prstDash val="solid"/>
              <a:miter lim="800000"/>
              <a:headEnd/>
              <a:tailEnd/>
            </a:ln>
            <a:effectLst/>
          </p:spPr>
          <p:txBody>
            <a:bodyPr wrap="none" anchor="ctr"/>
            <a:lstStyle/>
            <a:p>
              <a:endParaRPr lang="en-US" dirty="0"/>
            </a:p>
          </p:txBody>
        </p:sp>
      </p:grpSp>
      <p:sp>
        <p:nvSpPr>
          <p:cNvPr id="4121" name="Rectangle 25"/>
          <p:cNvSpPr>
            <a:spLocks noGrp="1" noChangeArrowheads="1"/>
          </p:cNvSpPr>
          <p:nvPr>
            <p:ph type="ctrTitle"/>
          </p:nvPr>
        </p:nvSpPr>
        <p:spPr>
          <a:xfrm>
            <a:off x="1173163" y="1341438"/>
            <a:ext cx="7772400" cy="1143000"/>
          </a:xfrm>
        </p:spPr>
        <p:txBody>
          <a:bodyPr/>
          <a:lstStyle>
            <a:lvl1pPr>
              <a:defRPr/>
            </a:lvl1pPr>
          </a:lstStyle>
          <a:p>
            <a:r>
              <a:rPr lang="en-US"/>
              <a:t>Click to edit Master title style</a:t>
            </a:r>
          </a:p>
        </p:txBody>
      </p:sp>
      <p:sp>
        <p:nvSpPr>
          <p:cNvPr id="4122" name="Rectangle 26"/>
          <p:cNvSpPr>
            <a:spLocks noGrp="1" noChangeArrowheads="1"/>
          </p:cNvSpPr>
          <p:nvPr>
            <p:ph type="subTitle" idx="1"/>
          </p:nvPr>
        </p:nvSpPr>
        <p:spPr>
          <a:xfrm>
            <a:off x="1166813" y="3886200"/>
            <a:ext cx="6400800" cy="1752600"/>
          </a:xfrm>
        </p:spPr>
        <p:txBody>
          <a:bodyPr/>
          <a:lstStyle>
            <a:lvl1pPr marL="0" indent="0">
              <a:buFont typeface="Monotype Sorts" pitchFamily="2" charset="2"/>
              <a:buNone/>
              <a:defRPr/>
            </a:lvl1pPr>
          </a:lstStyle>
          <a:p>
            <a:r>
              <a:rPr lang="en-US"/>
              <a:t>Click to edit Master subtitle style</a:t>
            </a:r>
          </a:p>
        </p:txBody>
      </p:sp>
      <p:sp>
        <p:nvSpPr>
          <p:cNvPr id="4123" name="Rectangle 27"/>
          <p:cNvSpPr>
            <a:spLocks noGrp="1" noChangeArrowheads="1"/>
          </p:cNvSpPr>
          <p:nvPr>
            <p:ph type="dt" sz="half" idx="2"/>
          </p:nvPr>
        </p:nvSpPr>
        <p:spPr>
          <a:xfrm>
            <a:off x="1166813" y="6248400"/>
            <a:ext cx="1905000" cy="457200"/>
          </a:xfrm>
        </p:spPr>
        <p:txBody>
          <a:bodyPr/>
          <a:lstStyle>
            <a:lvl1pPr>
              <a:defRPr>
                <a:solidFill>
                  <a:srgbClr val="000000"/>
                </a:solidFill>
              </a:defRPr>
            </a:lvl1pPr>
          </a:lstStyle>
          <a:p>
            <a:endParaRPr lang="en-US" dirty="0"/>
          </a:p>
        </p:txBody>
      </p:sp>
      <p:sp>
        <p:nvSpPr>
          <p:cNvPr id="4124" name="Rectangle 28"/>
          <p:cNvSpPr>
            <a:spLocks noGrp="1" noChangeArrowheads="1"/>
          </p:cNvSpPr>
          <p:nvPr>
            <p:ph type="ftr" sz="quarter" idx="3"/>
          </p:nvPr>
        </p:nvSpPr>
        <p:spPr/>
        <p:txBody>
          <a:bodyPr/>
          <a:lstStyle>
            <a:lvl1pPr>
              <a:defRPr>
                <a:solidFill>
                  <a:srgbClr val="000000"/>
                </a:solidFill>
              </a:defRPr>
            </a:lvl1pPr>
          </a:lstStyle>
          <a:p>
            <a:endParaRPr lang="en-US" dirty="0"/>
          </a:p>
        </p:txBody>
      </p:sp>
      <p:sp>
        <p:nvSpPr>
          <p:cNvPr id="4125" name="Rectangle 29"/>
          <p:cNvSpPr>
            <a:spLocks noGrp="1" noChangeArrowheads="1"/>
          </p:cNvSpPr>
          <p:nvPr>
            <p:ph type="sldNum" sz="quarter" idx="4"/>
          </p:nvPr>
        </p:nvSpPr>
        <p:spPr/>
        <p:txBody>
          <a:bodyPr/>
          <a:lstStyle>
            <a:lvl1pPr>
              <a:defRPr>
                <a:solidFill>
                  <a:srgbClr val="000000"/>
                </a:solidFill>
              </a:defRPr>
            </a:lvl1pPr>
          </a:lstStyle>
          <a:p>
            <a:fld id="{6C2B30F3-10A6-4D8A-8E1A-FF66EF713C99}" type="slidenum">
              <a:rPr lang="en-US"/>
              <a:pPr/>
              <a:t>‹#›</a:t>
            </a:fld>
            <a:endParaRPr lang="en-US" dirty="0"/>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2D809BC4-FDFF-46EF-B66C-E3A5FC2D251D}" type="slidenum">
              <a:rPr lang="en-US"/>
              <a:pPr/>
              <a:t>‹#›</a:t>
            </a:fld>
            <a:endParaRPr lang="en-US"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2463" y="457200"/>
            <a:ext cx="1943100" cy="5638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73163" y="457200"/>
            <a:ext cx="56769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9EBAD35D-6B20-4116-944B-6269C8E87F18}" type="slidenum">
              <a:rPr lang="en-US"/>
              <a:pPr/>
              <a:t>‹#›</a:t>
            </a:fld>
            <a:endParaRPr lang="en-US" dirty="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33D6FF3B-8EC7-45C6-881D-031BAE89C1CA}" type="slidenum">
              <a:rPr lang="en-US"/>
              <a:pPr/>
              <a:t>‹#›</a:t>
            </a:fld>
            <a:endParaRPr lang="en-US" dirty="0"/>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5FD7AFF3-076C-47AF-A4FA-BF27B2A9B0E5}" type="slidenum">
              <a:rPr lang="en-US"/>
              <a:pPr/>
              <a:t>‹#›</a:t>
            </a:fld>
            <a:endParaRPr lang="en-US" dirty="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7316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3556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4FC9DF81-F515-4F63-A0D2-C62A33E54CA0}" type="slidenum">
              <a:rPr lang="en-US"/>
              <a:pPr/>
              <a:t>‹#›</a:t>
            </a:fld>
            <a:endParaRPr lang="en-US"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dirty="0"/>
          </a:p>
        </p:txBody>
      </p:sp>
      <p:sp>
        <p:nvSpPr>
          <p:cNvPr id="8" name="Footer Placeholder 7"/>
          <p:cNvSpPr>
            <a:spLocks noGrp="1"/>
          </p:cNvSpPr>
          <p:nvPr>
            <p:ph type="ftr" sz="quarter" idx="11"/>
          </p:nvPr>
        </p:nvSpPr>
        <p:spPr/>
        <p:txBody>
          <a:bodyPr/>
          <a:lstStyle>
            <a:lvl1pPr>
              <a:defRPr/>
            </a:lvl1pPr>
          </a:lstStyle>
          <a:p>
            <a:endParaRPr lang="en-US" dirty="0"/>
          </a:p>
        </p:txBody>
      </p:sp>
      <p:sp>
        <p:nvSpPr>
          <p:cNvPr id="9" name="Slide Number Placeholder 8"/>
          <p:cNvSpPr>
            <a:spLocks noGrp="1"/>
          </p:cNvSpPr>
          <p:nvPr>
            <p:ph type="sldNum" sz="quarter" idx="12"/>
          </p:nvPr>
        </p:nvSpPr>
        <p:spPr/>
        <p:txBody>
          <a:bodyPr/>
          <a:lstStyle>
            <a:lvl1pPr>
              <a:defRPr/>
            </a:lvl1pPr>
          </a:lstStyle>
          <a:p>
            <a:fld id="{9FB6D0A2-FED8-4721-B200-87B639D89D32}" type="slidenum">
              <a:rPr lang="en-US"/>
              <a:pPr/>
              <a:t>‹#›</a:t>
            </a:fld>
            <a:endParaRPr lang="en-US"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dirty="0"/>
          </a:p>
        </p:txBody>
      </p:sp>
      <p:sp>
        <p:nvSpPr>
          <p:cNvPr id="4" name="Footer Placeholder 3"/>
          <p:cNvSpPr>
            <a:spLocks noGrp="1"/>
          </p:cNvSpPr>
          <p:nvPr>
            <p:ph type="ftr" sz="quarter" idx="11"/>
          </p:nvPr>
        </p:nvSpPr>
        <p:spPr/>
        <p:txBody>
          <a:bodyPr/>
          <a:lstStyle>
            <a:lvl1pPr>
              <a:defRPr/>
            </a:lvl1pPr>
          </a:lstStyle>
          <a:p>
            <a:endParaRPr lang="en-US" dirty="0"/>
          </a:p>
        </p:txBody>
      </p:sp>
      <p:sp>
        <p:nvSpPr>
          <p:cNvPr id="5" name="Slide Number Placeholder 4"/>
          <p:cNvSpPr>
            <a:spLocks noGrp="1"/>
          </p:cNvSpPr>
          <p:nvPr>
            <p:ph type="sldNum" sz="quarter" idx="12"/>
          </p:nvPr>
        </p:nvSpPr>
        <p:spPr/>
        <p:txBody>
          <a:bodyPr/>
          <a:lstStyle>
            <a:lvl1pPr>
              <a:defRPr/>
            </a:lvl1pPr>
          </a:lstStyle>
          <a:p>
            <a:fld id="{029D2094-3875-4BD7-9AB2-EE5F13631EFB}" type="slidenum">
              <a:rPr lang="en-US"/>
              <a:pPr/>
              <a:t>‹#›</a:t>
            </a:fld>
            <a:endParaRPr lang="en-US"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dirty="0"/>
          </a:p>
        </p:txBody>
      </p:sp>
      <p:sp>
        <p:nvSpPr>
          <p:cNvPr id="3" name="Footer Placeholder 2"/>
          <p:cNvSpPr>
            <a:spLocks noGrp="1"/>
          </p:cNvSpPr>
          <p:nvPr>
            <p:ph type="ftr" sz="quarter" idx="11"/>
          </p:nvPr>
        </p:nvSpPr>
        <p:spPr/>
        <p:txBody>
          <a:bodyPr/>
          <a:lstStyle>
            <a:lvl1pPr>
              <a:defRPr/>
            </a:lvl1pPr>
          </a:lstStyle>
          <a:p>
            <a:endParaRPr lang="en-US" dirty="0"/>
          </a:p>
        </p:txBody>
      </p:sp>
      <p:sp>
        <p:nvSpPr>
          <p:cNvPr id="4" name="Slide Number Placeholder 3"/>
          <p:cNvSpPr>
            <a:spLocks noGrp="1"/>
          </p:cNvSpPr>
          <p:nvPr>
            <p:ph type="sldNum" sz="quarter" idx="12"/>
          </p:nvPr>
        </p:nvSpPr>
        <p:spPr/>
        <p:txBody>
          <a:bodyPr/>
          <a:lstStyle>
            <a:lvl1pPr>
              <a:defRPr/>
            </a:lvl1pPr>
          </a:lstStyle>
          <a:p>
            <a:fld id="{27456FEE-C23E-4C58-ADCB-661D272AD11D}" type="slidenum">
              <a:rPr lang="en-US"/>
              <a:pPr/>
              <a:t>‹#›</a:t>
            </a:fld>
            <a:endParaRPr lang="en-US" dirty="0"/>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8ACFE13B-8AF6-44E0-859A-0CE8B2E379E5}" type="slidenum">
              <a:rPr lang="en-US"/>
              <a:pPr/>
              <a:t>‹#›</a:t>
            </a:fld>
            <a:endParaRPr lang="en-US" dirty="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ECDF42FC-E7DC-48F7-A134-417B07B54E8C}" type="slidenum">
              <a:rPr lang="en-US"/>
              <a:pPr/>
              <a:t>‹#›</a:t>
            </a:fld>
            <a:endParaRPr lang="en-US"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a:outerShdw dist="107763" dir="2700000" algn="ctr" rotWithShape="0">
            <a:srgbClr val="000000"/>
          </a:outerShdw>
        </a:effectLst>
      </p:bgPr>
    </p:bg>
    <p:spTree>
      <p:nvGrpSpPr>
        <p:cNvPr id="1" name=""/>
        <p:cNvGrpSpPr/>
        <p:nvPr/>
      </p:nvGrpSpPr>
      <p:grpSpPr>
        <a:xfrm>
          <a:off x="0" y="0"/>
          <a:ext cx="0" cy="0"/>
          <a:chOff x="0" y="0"/>
          <a:chExt cx="0" cy="0"/>
        </a:xfrm>
      </p:grpSpPr>
      <p:grpSp>
        <p:nvGrpSpPr>
          <p:cNvPr id="3074" name="Group 2"/>
          <p:cNvGrpSpPr>
            <a:grpSpLocks/>
          </p:cNvGrpSpPr>
          <p:nvPr/>
        </p:nvGrpSpPr>
        <p:grpSpPr bwMode="auto">
          <a:xfrm>
            <a:off x="0" y="-4763"/>
            <a:ext cx="1063625" cy="6858001"/>
            <a:chOff x="0" y="-3"/>
            <a:chExt cx="670" cy="4320"/>
          </a:xfrm>
        </p:grpSpPr>
        <p:grpSp>
          <p:nvGrpSpPr>
            <p:cNvPr id="3075" name="Group 3"/>
            <p:cNvGrpSpPr>
              <a:grpSpLocks/>
            </p:cNvGrpSpPr>
            <p:nvPr/>
          </p:nvGrpSpPr>
          <p:grpSpPr bwMode="auto">
            <a:xfrm rot="16200000" flipH="1">
              <a:off x="-1815" y="1838"/>
              <a:ext cx="4320" cy="638"/>
              <a:chOff x="-2" y="1562"/>
              <a:chExt cx="5762" cy="638"/>
            </a:xfrm>
          </p:grpSpPr>
          <p:sp>
            <p:nvSpPr>
              <p:cNvPr id="3076" name="Freeform 4"/>
              <p:cNvSpPr>
                <a:spLocks/>
              </p:cNvSpPr>
              <p:nvPr/>
            </p:nvSpPr>
            <p:spPr bwMode="ltGray">
              <a:xfrm rot="-5400000">
                <a:off x="2559" y="-993"/>
                <a:ext cx="624" cy="5745"/>
              </a:xfrm>
              <a:custGeom>
                <a:avLst/>
                <a:gdLst/>
                <a:ahLst/>
                <a:cxnLst>
                  <a:cxn ang="0">
                    <a:pos x="0" y="0"/>
                  </a:cxn>
                  <a:cxn ang="0">
                    <a:pos x="0" y="720"/>
                  </a:cxn>
                  <a:cxn ang="0">
                    <a:pos x="1000" y="720"/>
                  </a:cxn>
                  <a:cxn ang="0">
                    <a:pos x="1000" y="0"/>
                  </a:cxn>
                  <a:cxn ang="0">
                    <a:pos x="0" y="0"/>
                  </a:cxn>
                </a:cxnLst>
                <a:rect l="0" t="0" r="r" b="b"/>
                <a:pathLst>
                  <a:path w="1000" h="720">
                    <a:moveTo>
                      <a:pt x="0" y="0"/>
                    </a:moveTo>
                    <a:lnTo>
                      <a:pt x="0" y="720"/>
                    </a:lnTo>
                    <a:lnTo>
                      <a:pt x="1000" y="720"/>
                    </a:lnTo>
                    <a:lnTo>
                      <a:pt x="1000" y="0"/>
                    </a:lnTo>
                    <a:lnTo>
                      <a:pt x="0" y="0"/>
                    </a:lnTo>
                    <a:close/>
                  </a:path>
                </a:pathLst>
              </a:custGeom>
              <a:solidFill>
                <a:schemeClr val="accent1"/>
              </a:solidFill>
              <a:ln w="9525">
                <a:noFill/>
                <a:round/>
                <a:headEnd/>
                <a:tailEnd/>
              </a:ln>
            </p:spPr>
            <p:txBody>
              <a:bodyPr wrap="none" anchor="ctr"/>
              <a:lstStyle/>
              <a:p>
                <a:endParaRPr lang="en-US" dirty="0"/>
              </a:p>
            </p:txBody>
          </p:sp>
          <p:sp>
            <p:nvSpPr>
              <p:cNvPr id="3077" name="Freeform 5"/>
              <p:cNvSpPr>
                <a:spLocks/>
              </p:cNvSpPr>
              <p:nvPr/>
            </p:nvSpPr>
            <p:spPr bwMode="ltGray">
              <a:xfrm rot="-5400000">
                <a:off x="1323" y="1669"/>
                <a:ext cx="624" cy="421"/>
              </a:xfrm>
              <a:custGeom>
                <a:avLst/>
                <a:gdLst/>
                <a:ahLst/>
                <a:cxnLst>
                  <a:cxn ang="0">
                    <a:pos x="0" y="0"/>
                  </a:cxn>
                  <a:cxn ang="0">
                    <a:pos x="0" y="272"/>
                  </a:cxn>
                  <a:cxn ang="0">
                    <a:pos x="624" y="272"/>
                  </a:cxn>
                  <a:cxn ang="0">
                    <a:pos x="624" y="0"/>
                  </a:cxn>
                  <a:cxn ang="0">
                    <a:pos x="0" y="0"/>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w="9525">
                <a:noFill/>
                <a:round/>
                <a:headEnd/>
                <a:tailEnd/>
              </a:ln>
            </p:spPr>
            <p:txBody>
              <a:bodyPr wrap="none" anchor="ctr"/>
              <a:lstStyle/>
              <a:p>
                <a:endParaRPr lang="en-US" dirty="0"/>
              </a:p>
            </p:txBody>
          </p:sp>
          <p:sp>
            <p:nvSpPr>
              <p:cNvPr id="3078" name="Freeform 6"/>
              <p:cNvSpPr>
                <a:spLocks/>
              </p:cNvSpPr>
              <p:nvPr/>
            </p:nvSpPr>
            <p:spPr bwMode="ltGray">
              <a:xfrm rot="-5400000">
                <a:off x="982" y="1669"/>
                <a:ext cx="624" cy="422"/>
              </a:xfrm>
              <a:custGeom>
                <a:avLst/>
                <a:gdLst/>
                <a:ahLst/>
                <a:cxnLst>
                  <a:cxn ang="0">
                    <a:pos x="0" y="0"/>
                  </a:cxn>
                  <a:cxn ang="0">
                    <a:pos x="0" y="272"/>
                  </a:cxn>
                  <a:cxn ang="0">
                    <a:pos x="624" y="272"/>
                  </a:cxn>
                  <a:cxn ang="0">
                    <a:pos x="624" y="0"/>
                  </a:cxn>
                  <a:cxn ang="0">
                    <a:pos x="0" y="0"/>
                  </a:cxn>
                </a:cxnLst>
                <a:rect l="0" t="0" r="r" b="b"/>
                <a:pathLst>
                  <a:path w="624" h="317">
                    <a:moveTo>
                      <a:pt x="0" y="0"/>
                    </a:moveTo>
                    <a:lnTo>
                      <a:pt x="0" y="272"/>
                    </a:lnTo>
                    <a:cubicBezTo>
                      <a:pt x="104" y="317"/>
                      <a:pt x="432" y="240"/>
                      <a:pt x="624" y="272"/>
                    </a:cubicBezTo>
                    <a:lnTo>
                      <a:pt x="624" y="0"/>
                    </a:lnTo>
                    <a:lnTo>
                      <a:pt x="0" y="0"/>
                    </a:lnTo>
                    <a:close/>
                  </a:path>
                </a:pathLst>
              </a:custGeom>
              <a:solidFill>
                <a:schemeClr val="folHlink"/>
              </a:solidFill>
              <a:ln w="9525">
                <a:noFill/>
                <a:round/>
                <a:headEnd/>
                <a:tailEnd/>
              </a:ln>
            </p:spPr>
            <p:txBody>
              <a:bodyPr wrap="none" anchor="ctr"/>
              <a:lstStyle/>
              <a:p>
                <a:endParaRPr lang="en-US" dirty="0"/>
              </a:p>
            </p:txBody>
          </p:sp>
          <p:sp>
            <p:nvSpPr>
              <p:cNvPr id="3079" name="Freeform 7"/>
              <p:cNvSpPr>
                <a:spLocks/>
              </p:cNvSpPr>
              <p:nvPr/>
            </p:nvSpPr>
            <p:spPr bwMode="ltGray">
              <a:xfrm rot="-5400000">
                <a:off x="-57" y="1752"/>
                <a:ext cx="624" cy="255"/>
              </a:xfrm>
              <a:custGeom>
                <a:avLst/>
                <a:gdLst/>
                <a:ahLst/>
                <a:cxnLst>
                  <a:cxn ang="0">
                    <a:pos x="0" y="53"/>
                  </a:cxn>
                  <a:cxn ang="0">
                    <a:pos x="0" y="325"/>
                  </a:cxn>
                  <a:cxn ang="0">
                    <a:pos x="624" y="325"/>
                  </a:cxn>
                  <a:cxn ang="0">
                    <a:pos x="624" y="53"/>
                  </a:cxn>
                  <a:cxn ang="0">
                    <a:pos x="384" y="8"/>
                  </a:cxn>
                  <a:cxn ang="0">
                    <a:pos x="0" y="53"/>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bg2"/>
              </a:solidFill>
              <a:ln w="9525">
                <a:noFill/>
                <a:round/>
                <a:headEnd/>
                <a:tailEnd/>
              </a:ln>
            </p:spPr>
            <p:txBody>
              <a:bodyPr wrap="none" anchor="ctr"/>
              <a:lstStyle/>
              <a:p>
                <a:endParaRPr lang="en-US" dirty="0"/>
              </a:p>
            </p:txBody>
          </p:sp>
          <p:sp>
            <p:nvSpPr>
              <p:cNvPr id="3080" name="Freeform 8"/>
              <p:cNvSpPr>
                <a:spLocks/>
              </p:cNvSpPr>
              <p:nvPr/>
            </p:nvSpPr>
            <p:spPr bwMode="ltGray">
              <a:xfrm rot="-5400000">
                <a:off x="664" y="1733"/>
                <a:ext cx="624" cy="294"/>
              </a:xfrm>
              <a:custGeom>
                <a:avLst/>
                <a:gdLst/>
                <a:ahLst/>
                <a:cxnLst>
                  <a:cxn ang="0">
                    <a:pos x="0" y="0"/>
                  </a:cxn>
                  <a:cxn ang="0">
                    <a:pos x="0" y="272"/>
                  </a:cxn>
                  <a:cxn ang="0">
                    <a:pos x="624" y="272"/>
                  </a:cxn>
                  <a:cxn ang="0">
                    <a:pos x="624" y="0"/>
                  </a:cxn>
                  <a:cxn ang="0">
                    <a:pos x="0" y="0"/>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tx1"/>
              </a:solidFill>
              <a:ln w="9525">
                <a:noFill/>
                <a:round/>
                <a:headEnd/>
                <a:tailEnd/>
              </a:ln>
            </p:spPr>
            <p:txBody>
              <a:bodyPr wrap="none" anchor="ctr"/>
              <a:lstStyle/>
              <a:p>
                <a:endParaRPr lang="en-US" dirty="0"/>
              </a:p>
            </p:txBody>
          </p:sp>
          <p:sp>
            <p:nvSpPr>
              <p:cNvPr id="3081" name="Freeform 9"/>
              <p:cNvSpPr>
                <a:spLocks/>
              </p:cNvSpPr>
              <p:nvPr/>
            </p:nvSpPr>
            <p:spPr bwMode="ltGray">
              <a:xfrm rot="-5400000">
                <a:off x="442" y="1699"/>
                <a:ext cx="624" cy="362"/>
              </a:xfrm>
              <a:custGeom>
                <a:avLst/>
                <a:gdLst/>
                <a:ahLst/>
                <a:cxnLst>
                  <a:cxn ang="0">
                    <a:pos x="0" y="0"/>
                  </a:cxn>
                  <a:cxn ang="0">
                    <a:pos x="0" y="272"/>
                  </a:cxn>
                  <a:cxn ang="0">
                    <a:pos x="240" y="240"/>
                  </a:cxn>
                  <a:cxn ang="0">
                    <a:pos x="624" y="272"/>
                  </a:cxn>
                  <a:cxn ang="0">
                    <a:pos x="624" y="0"/>
                  </a:cxn>
                  <a:cxn ang="0">
                    <a:pos x="0" y="0"/>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w="9525">
                <a:noFill/>
                <a:round/>
                <a:headEnd/>
                <a:tailEnd/>
              </a:ln>
            </p:spPr>
            <p:txBody>
              <a:bodyPr wrap="none" anchor="ctr"/>
              <a:lstStyle/>
              <a:p>
                <a:endParaRPr lang="en-US" dirty="0"/>
              </a:p>
            </p:txBody>
          </p:sp>
          <p:sp>
            <p:nvSpPr>
              <p:cNvPr id="3082" name="Freeform 10"/>
              <p:cNvSpPr>
                <a:spLocks/>
              </p:cNvSpPr>
              <p:nvPr/>
            </p:nvSpPr>
            <p:spPr bwMode="ltGray">
              <a:xfrm rot="-5400000">
                <a:off x="156" y="1726"/>
                <a:ext cx="632" cy="315"/>
              </a:xfrm>
              <a:custGeom>
                <a:avLst/>
                <a:gdLst/>
                <a:ahLst/>
                <a:cxnLst>
                  <a:cxn ang="0">
                    <a:pos x="8" y="45"/>
                  </a:cxn>
                  <a:cxn ang="0">
                    <a:pos x="8" y="317"/>
                  </a:cxn>
                  <a:cxn ang="0">
                    <a:pos x="248" y="317"/>
                  </a:cxn>
                  <a:cxn ang="0">
                    <a:pos x="632" y="317"/>
                  </a:cxn>
                  <a:cxn ang="0">
                    <a:pos x="632" y="45"/>
                  </a:cxn>
                  <a:cxn ang="0">
                    <a:pos x="104" y="45"/>
                  </a:cxn>
                  <a:cxn ang="0">
                    <a:pos x="8" y="45"/>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w="9525">
                <a:noFill/>
                <a:round/>
                <a:headEnd/>
                <a:tailEnd/>
              </a:ln>
            </p:spPr>
            <p:txBody>
              <a:bodyPr wrap="none" anchor="ctr"/>
              <a:lstStyle/>
              <a:p>
                <a:endParaRPr lang="en-US" dirty="0"/>
              </a:p>
            </p:txBody>
          </p:sp>
          <p:sp>
            <p:nvSpPr>
              <p:cNvPr id="3083" name="Freeform 11"/>
              <p:cNvSpPr>
                <a:spLocks/>
              </p:cNvSpPr>
              <p:nvPr/>
            </p:nvSpPr>
            <p:spPr bwMode="ltGray">
              <a:xfrm rot="-5400000">
                <a:off x="3211" y="1664"/>
                <a:ext cx="624" cy="421"/>
              </a:xfrm>
              <a:custGeom>
                <a:avLst/>
                <a:gdLst/>
                <a:ahLst/>
                <a:cxnLst>
                  <a:cxn ang="0">
                    <a:pos x="0" y="0"/>
                  </a:cxn>
                  <a:cxn ang="0">
                    <a:pos x="0" y="272"/>
                  </a:cxn>
                  <a:cxn ang="0">
                    <a:pos x="624" y="272"/>
                  </a:cxn>
                  <a:cxn ang="0">
                    <a:pos x="624" y="0"/>
                  </a:cxn>
                  <a:cxn ang="0">
                    <a:pos x="0" y="0"/>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w="9525">
                <a:noFill/>
                <a:round/>
                <a:headEnd/>
                <a:tailEnd/>
              </a:ln>
            </p:spPr>
            <p:txBody>
              <a:bodyPr wrap="none" anchor="ctr"/>
              <a:lstStyle/>
              <a:p>
                <a:endParaRPr lang="en-US" dirty="0"/>
              </a:p>
            </p:txBody>
          </p:sp>
          <p:sp>
            <p:nvSpPr>
              <p:cNvPr id="3084" name="Freeform 12"/>
              <p:cNvSpPr>
                <a:spLocks/>
              </p:cNvSpPr>
              <p:nvPr/>
            </p:nvSpPr>
            <p:spPr bwMode="ltGray">
              <a:xfrm rot="-5400000">
                <a:off x="2870" y="1664"/>
                <a:ext cx="624" cy="422"/>
              </a:xfrm>
              <a:custGeom>
                <a:avLst/>
                <a:gdLst/>
                <a:ahLst/>
                <a:cxnLst>
                  <a:cxn ang="0">
                    <a:pos x="0" y="0"/>
                  </a:cxn>
                  <a:cxn ang="0">
                    <a:pos x="0" y="272"/>
                  </a:cxn>
                  <a:cxn ang="0">
                    <a:pos x="624" y="272"/>
                  </a:cxn>
                  <a:cxn ang="0">
                    <a:pos x="624" y="0"/>
                  </a:cxn>
                  <a:cxn ang="0">
                    <a:pos x="0" y="0"/>
                  </a:cxn>
                </a:cxnLst>
                <a:rect l="0" t="0" r="r" b="b"/>
                <a:pathLst>
                  <a:path w="624" h="317">
                    <a:moveTo>
                      <a:pt x="0" y="0"/>
                    </a:moveTo>
                    <a:lnTo>
                      <a:pt x="0" y="272"/>
                    </a:lnTo>
                    <a:cubicBezTo>
                      <a:pt x="104" y="317"/>
                      <a:pt x="432" y="240"/>
                      <a:pt x="624" y="272"/>
                    </a:cubicBezTo>
                    <a:lnTo>
                      <a:pt x="624" y="0"/>
                    </a:lnTo>
                    <a:lnTo>
                      <a:pt x="0" y="0"/>
                    </a:lnTo>
                    <a:close/>
                  </a:path>
                </a:pathLst>
              </a:custGeom>
              <a:solidFill>
                <a:schemeClr val="tx1"/>
              </a:solidFill>
              <a:ln w="9525">
                <a:noFill/>
                <a:round/>
                <a:headEnd/>
                <a:tailEnd/>
              </a:ln>
            </p:spPr>
            <p:txBody>
              <a:bodyPr wrap="none" anchor="ctr"/>
              <a:lstStyle/>
              <a:p>
                <a:endParaRPr lang="en-US" dirty="0"/>
              </a:p>
            </p:txBody>
          </p:sp>
          <p:sp>
            <p:nvSpPr>
              <p:cNvPr id="3085" name="Freeform 13"/>
              <p:cNvSpPr>
                <a:spLocks/>
              </p:cNvSpPr>
              <p:nvPr/>
            </p:nvSpPr>
            <p:spPr bwMode="ltGray">
              <a:xfrm rot="-5400000">
                <a:off x="1830" y="1747"/>
                <a:ext cx="624" cy="255"/>
              </a:xfrm>
              <a:custGeom>
                <a:avLst/>
                <a:gdLst/>
                <a:ahLst/>
                <a:cxnLst>
                  <a:cxn ang="0">
                    <a:pos x="0" y="53"/>
                  </a:cxn>
                  <a:cxn ang="0">
                    <a:pos x="0" y="325"/>
                  </a:cxn>
                  <a:cxn ang="0">
                    <a:pos x="624" y="325"/>
                  </a:cxn>
                  <a:cxn ang="0">
                    <a:pos x="624" y="53"/>
                  </a:cxn>
                  <a:cxn ang="0">
                    <a:pos x="384" y="8"/>
                  </a:cxn>
                  <a:cxn ang="0">
                    <a:pos x="0" y="53"/>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tx2"/>
              </a:solidFill>
              <a:ln w="9525">
                <a:noFill/>
                <a:round/>
                <a:headEnd/>
                <a:tailEnd/>
              </a:ln>
            </p:spPr>
            <p:txBody>
              <a:bodyPr wrap="none" anchor="ctr"/>
              <a:lstStyle/>
              <a:p>
                <a:endParaRPr lang="en-US" dirty="0"/>
              </a:p>
            </p:txBody>
          </p:sp>
          <p:sp>
            <p:nvSpPr>
              <p:cNvPr id="3086" name="Freeform 14"/>
              <p:cNvSpPr>
                <a:spLocks/>
              </p:cNvSpPr>
              <p:nvPr/>
            </p:nvSpPr>
            <p:spPr bwMode="ltGray">
              <a:xfrm rot="-5400000">
                <a:off x="2551" y="1728"/>
                <a:ext cx="624" cy="294"/>
              </a:xfrm>
              <a:custGeom>
                <a:avLst/>
                <a:gdLst/>
                <a:ahLst/>
                <a:cxnLst>
                  <a:cxn ang="0">
                    <a:pos x="0" y="0"/>
                  </a:cxn>
                  <a:cxn ang="0">
                    <a:pos x="0" y="272"/>
                  </a:cxn>
                  <a:cxn ang="0">
                    <a:pos x="624" y="272"/>
                  </a:cxn>
                  <a:cxn ang="0">
                    <a:pos x="624" y="0"/>
                  </a:cxn>
                  <a:cxn ang="0">
                    <a:pos x="0" y="0"/>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folHlink"/>
              </a:solidFill>
              <a:ln w="9525">
                <a:noFill/>
                <a:round/>
                <a:headEnd/>
                <a:tailEnd/>
              </a:ln>
            </p:spPr>
            <p:txBody>
              <a:bodyPr wrap="none" anchor="ctr"/>
              <a:lstStyle/>
              <a:p>
                <a:endParaRPr lang="en-US" dirty="0"/>
              </a:p>
            </p:txBody>
          </p:sp>
          <p:sp>
            <p:nvSpPr>
              <p:cNvPr id="3087" name="Freeform 15"/>
              <p:cNvSpPr>
                <a:spLocks/>
              </p:cNvSpPr>
              <p:nvPr/>
            </p:nvSpPr>
            <p:spPr bwMode="ltGray">
              <a:xfrm rot="-5400000">
                <a:off x="2330" y="1694"/>
                <a:ext cx="624" cy="361"/>
              </a:xfrm>
              <a:custGeom>
                <a:avLst/>
                <a:gdLst/>
                <a:ahLst/>
                <a:cxnLst>
                  <a:cxn ang="0">
                    <a:pos x="0" y="0"/>
                  </a:cxn>
                  <a:cxn ang="0">
                    <a:pos x="0" y="272"/>
                  </a:cxn>
                  <a:cxn ang="0">
                    <a:pos x="240" y="240"/>
                  </a:cxn>
                  <a:cxn ang="0">
                    <a:pos x="624" y="272"/>
                  </a:cxn>
                  <a:cxn ang="0">
                    <a:pos x="624" y="0"/>
                  </a:cxn>
                  <a:cxn ang="0">
                    <a:pos x="0" y="0"/>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w="9525">
                <a:noFill/>
                <a:round/>
                <a:headEnd/>
                <a:tailEnd/>
              </a:ln>
            </p:spPr>
            <p:txBody>
              <a:bodyPr wrap="none" anchor="ctr"/>
              <a:lstStyle/>
              <a:p>
                <a:endParaRPr lang="en-US" dirty="0"/>
              </a:p>
            </p:txBody>
          </p:sp>
          <p:sp>
            <p:nvSpPr>
              <p:cNvPr id="3088" name="Freeform 16"/>
              <p:cNvSpPr>
                <a:spLocks/>
              </p:cNvSpPr>
              <p:nvPr/>
            </p:nvSpPr>
            <p:spPr bwMode="ltGray">
              <a:xfrm rot="-5400000">
                <a:off x="2043" y="1721"/>
                <a:ext cx="632" cy="316"/>
              </a:xfrm>
              <a:custGeom>
                <a:avLst/>
                <a:gdLst/>
                <a:ahLst/>
                <a:cxnLst>
                  <a:cxn ang="0">
                    <a:pos x="8" y="45"/>
                  </a:cxn>
                  <a:cxn ang="0">
                    <a:pos x="8" y="317"/>
                  </a:cxn>
                  <a:cxn ang="0">
                    <a:pos x="248" y="317"/>
                  </a:cxn>
                  <a:cxn ang="0">
                    <a:pos x="632" y="317"/>
                  </a:cxn>
                  <a:cxn ang="0">
                    <a:pos x="632" y="45"/>
                  </a:cxn>
                  <a:cxn ang="0">
                    <a:pos x="104" y="45"/>
                  </a:cxn>
                  <a:cxn ang="0">
                    <a:pos x="8" y="45"/>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hlink"/>
              </a:solidFill>
              <a:ln w="9525">
                <a:noFill/>
                <a:round/>
                <a:headEnd/>
                <a:tailEnd/>
              </a:ln>
            </p:spPr>
            <p:txBody>
              <a:bodyPr wrap="none" anchor="ctr"/>
              <a:lstStyle/>
              <a:p>
                <a:endParaRPr lang="en-US" dirty="0"/>
              </a:p>
            </p:txBody>
          </p:sp>
          <p:sp>
            <p:nvSpPr>
              <p:cNvPr id="3089" name="Freeform 17"/>
              <p:cNvSpPr>
                <a:spLocks/>
              </p:cNvSpPr>
              <p:nvPr/>
            </p:nvSpPr>
            <p:spPr bwMode="ltGray">
              <a:xfrm rot="-5400000">
                <a:off x="4077" y="1669"/>
                <a:ext cx="624" cy="421"/>
              </a:xfrm>
              <a:custGeom>
                <a:avLst/>
                <a:gdLst/>
                <a:ahLst/>
                <a:cxnLst>
                  <a:cxn ang="0">
                    <a:pos x="0" y="0"/>
                  </a:cxn>
                  <a:cxn ang="0">
                    <a:pos x="0" y="272"/>
                  </a:cxn>
                  <a:cxn ang="0">
                    <a:pos x="624" y="272"/>
                  </a:cxn>
                  <a:cxn ang="0">
                    <a:pos x="624" y="0"/>
                  </a:cxn>
                  <a:cxn ang="0">
                    <a:pos x="0" y="0"/>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hlink"/>
              </a:solidFill>
              <a:ln w="9525">
                <a:noFill/>
                <a:round/>
                <a:headEnd/>
                <a:tailEnd/>
              </a:ln>
            </p:spPr>
            <p:txBody>
              <a:bodyPr wrap="none" anchor="ctr"/>
              <a:lstStyle/>
              <a:p>
                <a:endParaRPr lang="en-US" dirty="0"/>
              </a:p>
            </p:txBody>
          </p:sp>
          <p:sp>
            <p:nvSpPr>
              <p:cNvPr id="3090" name="Freeform 18"/>
              <p:cNvSpPr>
                <a:spLocks/>
              </p:cNvSpPr>
              <p:nvPr/>
            </p:nvSpPr>
            <p:spPr bwMode="ltGray">
              <a:xfrm rot="-5400000">
                <a:off x="3736" y="1669"/>
                <a:ext cx="624" cy="422"/>
              </a:xfrm>
              <a:custGeom>
                <a:avLst/>
                <a:gdLst/>
                <a:ahLst/>
                <a:cxnLst>
                  <a:cxn ang="0">
                    <a:pos x="0" y="0"/>
                  </a:cxn>
                  <a:cxn ang="0">
                    <a:pos x="0" y="272"/>
                  </a:cxn>
                  <a:cxn ang="0">
                    <a:pos x="624" y="272"/>
                  </a:cxn>
                  <a:cxn ang="0">
                    <a:pos x="624" y="0"/>
                  </a:cxn>
                  <a:cxn ang="0">
                    <a:pos x="0" y="0"/>
                  </a:cxn>
                </a:cxnLst>
                <a:rect l="0" t="0" r="r" b="b"/>
                <a:pathLst>
                  <a:path w="624" h="317">
                    <a:moveTo>
                      <a:pt x="0" y="0"/>
                    </a:moveTo>
                    <a:lnTo>
                      <a:pt x="0" y="272"/>
                    </a:lnTo>
                    <a:cubicBezTo>
                      <a:pt x="104" y="317"/>
                      <a:pt x="432" y="240"/>
                      <a:pt x="624" y="272"/>
                    </a:cubicBezTo>
                    <a:lnTo>
                      <a:pt x="624" y="0"/>
                    </a:lnTo>
                    <a:lnTo>
                      <a:pt x="0" y="0"/>
                    </a:lnTo>
                    <a:close/>
                  </a:path>
                </a:pathLst>
              </a:custGeom>
              <a:solidFill>
                <a:schemeClr val="tx2"/>
              </a:solidFill>
              <a:ln w="9525">
                <a:noFill/>
                <a:round/>
                <a:headEnd/>
                <a:tailEnd/>
              </a:ln>
            </p:spPr>
            <p:txBody>
              <a:bodyPr wrap="none" anchor="ctr"/>
              <a:lstStyle/>
              <a:p>
                <a:endParaRPr lang="en-US" dirty="0"/>
              </a:p>
            </p:txBody>
          </p:sp>
          <p:sp>
            <p:nvSpPr>
              <p:cNvPr id="3091" name="Freeform 19"/>
              <p:cNvSpPr>
                <a:spLocks/>
              </p:cNvSpPr>
              <p:nvPr/>
            </p:nvSpPr>
            <p:spPr bwMode="ltGray">
              <a:xfrm rot="-5400000">
                <a:off x="4584" y="1747"/>
                <a:ext cx="624" cy="255"/>
              </a:xfrm>
              <a:custGeom>
                <a:avLst/>
                <a:gdLst/>
                <a:ahLst/>
                <a:cxnLst>
                  <a:cxn ang="0">
                    <a:pos x="0" y="53"/>
                  </a:cxn>
                  <a:cxn ang="0">
                    <a:pos x="0" y="325"/>
                  </a:cxn>
                  <a:cxn ang="0">
                    <a:pos x="624" y="325"/>
                  </a:cxn>
                  <a:cxn ang="0">
                    <a:pos x="624" y="53"/>
                  </a:cxn>
                  <a:cxn ang="0">
                    <a:pos x="384" y="8"/>
                  </a:cxn>
                  <a:cxn ang="0">
                    <a:pos x="0" y="53"/>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folHlink"/>
              </a:solidFill>
              <a:ln w="9525">
                <a:noFill/>
                <a:round/>
                <a:headEnd/>
                <a:tailEnd/>
              </a:ln>
            </p:spPr>
            <p:txBody>
              <a:bodyPr wrap="none" anchor="ctr"/>
              <a:lstStyle/>
              <a:p>
                <a:endParaRPr lang="en-US" dirty="0"/>
              </a:p>
            </p:txBody>
          </p:sp>
          <p:sp>
            <p:nvSpPr>
              <p:cNvPr id="3092" name="Freeform 20"/>
              <p:cNvSpPr>
                <a:spLocks/>
              </p:cNvSpPr>
              <p:nvPr/>
            </p:nvSpPr>
            <p:spPr bwMode="ltGray">
              <a:xfrm>
                <a:off x="5469" y="1562"/>
                <a:ext cx="291" cy="625"/>
              </a:xfrm>
              <a:custGeom>
                <a:avLst/>
                <a:gdLst/>
                <a:ahLst/>
                <a:cxnLst>
                  <a:cxn ang="0">
                    <a:pos x="0" y="624"/>
                  </a:cxn>
                  <a:cxn ang="0">
                    <a:pos x="291" y="625"/>
                  </a:cxn>
                  <a:cxn ang="0">
                    <a:pos x="291" y="6"/>
                  </a:cxn>
                  <a:cxn ang="0">
                    <a:pos x="0" y="0"/>
                  </a:cxn>
                  <a:cxn ang="0">
                    <a:pos x="0" y="624"/>
                  </a:cxn>
                </a:cxnLst>
                <a:rect l="0" t="0" r="r" b="b"/>
                <a:pathLst>
                  <a:path w="291" h="625">
                    <a:moveTo>
                      <a:pt x="0" y="624"/>
                    </a:moveTo>
                    <a:lnTo>
                      <a:pt x="291" y="625"/>
                    </a:lnTo>
                    <a:lnTo>
                      <a:pt x="291" y="6"/>
                    </a:lnTo>
                    <a:lnTo>
                      <a:pt x="0" y="0"/>
                    </a:lnTo>
                    <a:cubicBezTo>
                      <a:pt x="39" y="384"/>
                      <a:pt x="0" y="494"/>
                      <a:pt x="0" y="624"/>
                    </a:cubicBezTo>
                    <a:close/>
                  </a:path>
                </a:pathLst>
              </a:custGeom>
              <a:solidFill>
                <a:schemeClr val="tx1"/>
              </a:solidFill>
              <a:ln w="9525">
                <a:noFill/>
                <a:round/>
                <a:headEnd/>
                <a:tailEnd/>
              </a:ln>
            </p:spPr>
            <p:txBody>
              <a:bodyPr wrap="none" anchor="ctr"/>
              <a:lstStyle/>
              <a:p>
                <a:endParaRPr lang="en-US" dirty="0"/>
              </a:p>
            </p:txBody>
          </p:sp>
          <p:sp>
            <p:nvSpPr>
              <p:cNvPr id="3093" name="Freeform 21"/>
              <p:cNvSpPr>
                <a:spLocks/>
              </p:cNvSpPr>
              <p:nvPr/>
            </p:nvSpPr>
            <p:spPr bwMode="ltGray">
              <a:xfrm rot="-5400000">
                <a:off x="5084" y="1694"/>
                <a:ext cx="624" cy="361"/>
              </a:xfrm>
              <a:custGeom>
                <a:avLst/>
                <a:gdLst/>
                <a:ahLst/>
                <a:cxnLst>
                  <a:cxn ang="0">
                    <a:pos x="0" y="0"/>
                  </a:cxn>
                  <a:cxn ang="0">
                    <a:pos x="0" y="272"/>
                  </a:cxn>
                  <a:cxn ang="0">
                    <a:pos x="240" y="240"/>
                  </a:cxn>
                  <a:cxn ang="0">
                    <a:pos x="624" y="272"/>
                  </a:cxn>
                  <a:cxn ang="0">
                    <a:pos x="624" y="0"/>
                  </a:cxn>
                  <a:cxn ang="0">
                    <a:pos x="0" y="0"/>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w="9525">
                <a:noFill/>
                <a:round/>
                <a:headEnd/>
                <a:tailEnd/>
              </a:ln>
            </p:spPr>
            <p:txBody>
              <a:bodyPr wrap="none" anchor="ctr"/>
              <a:lstStyle/>
              <a:p>
                <a:endParaRPr lang="en-US" dirty="0"/>
              </a:p>
            </p:txBody>
          </p:sp>
          <p:sp>
            <p:nvSpPr>
              <p:cNvPr id="3094" name="Freeform 22"/>
              <p:cNvSpPr>
                <a:spLocks/>
              </p:cNvSpPr>
              <p:nvPr/>
            </p:nvSpPr>
            <p:spPr bwMode="ltGray">
              <a:xfrm rot="-5400000">
                <a:off x="4797" y="1721"/>
                <a:ext cx="632" cy="316"/>
              </a:xfrm>
              <a:custGeom>
                <a:avLst/>
                <a:gdLst/>
                <a:ahLst/>
                <a:cxnLst>
                  <a:cxn ang="0">
                    <a:pos x="8" y="45"/>
                  </a:cxn>
                  <a:cxn ang="0">
                    <a:pos x="8" y="317"/>
                  </a:cxn>
                  <a:cxn ang="0">
                    <a:pos x="248" y="317"/>
                  </a:cxn>
                  <a:cxn ang="0">
                    <a:pos x="632" y="317"/>
                  </a:cxn>
                  <a:cxn ang="0">
                    <a:pos x="632" y="45"/>
                  </a:cxn>
                  <a:cxn ang="0">
                    <a:pos x="104" y="45"/>
                  </a:cxn>
                  <a:cxn ang="0">
                    <a:pos x="8" y="45"/>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w="9525">
                <a:noFill/>
                <a:round/>
                <a:headEnd/>
                <a:tailEnd/>
              </a:ln>
            </p:spPr>
            <p:txBody>
              <a:bodyPr wrap="none" anchor="ctr"/>
              <a:lstStyle/>
              <a:p>
                <a:endParaRPr lang="en-US" dirty="0"/>
              </a:p>
            </p:txBody>
          </p:sp>
        </p:grpSp>
        <p:sp>
          <p:nvSpPr>
            <p:cNvPr id="3095" name="Freeform 23"/>
            <p:cNvSpPr>
              <a:spLocks/>
            </p:cNvSpPr>
            <p:nvPr/>
          </p:nvSpPr>
          <p:spPr bwMode="ltGray">
            <a:xfrm rot="16200000" flipH="1">
              <a:off x="-1954" y="1951"/>
              <a:ext cx="4320" cy="412"/>
            </a:xfrm>
            <a:custGeom>
              <a:avLst/>
              <a:gdLst/>
              <a:ahLst/>
              <a:cxnLst>
                <a:cxn ang="0">
                  <a:pos x="0" y="196"/>
                </a:cxn>
                <a:cxn ang="0">
                  <a:pos x="5762" y="188"/>
                </a:cxn>
                <a:cxn ang="0">
                  <a:pos x="5762" y="4"/>
                </a:cxn>
                <a:cxn ang="0">
                  <a:pos x="0" y="0"/>
                </a:cxn>
                <a:cxn ang="0">
                  <a:pos x="0" y="196"/>
                </a:cxn>
              </a:cxnLst>
              <a:rect l="0" t="0" r="r" b="b"/>
              <a:pathLst>
                <a:path w="5762" h="385">
                  <a:moveTo>
                    <a:pt x="0" y="196"/>
                  </a:moveTo>
                  <a:cubicBezTo>
                    <a:pt x="1667" y="385"/>
                    <a:pt x="2275" y="93"/>
                    <a:pt x="5762" y="188"/>
                  </a:cubicBezTo>
                  <a:lnTo>
                    <a:pt x="5762" y="4"/>
                  </a:lnTo>
                  <a:lnTo>
                    <a:pt x="0" y="0"/>
                  </a:lnTo>
                  <a:lnTo>
                    <a:pt x="0" y="196"/>
                  </a:lnTo>
                  <a:close/>
                </a:path>
              </a:pathLst>
            </a:custGeom>
            <a:gradFill rotWithShape="0">
              <a:gsLst>
                <a:gs pos="0">
                  <a:schemeClr val="bg1"/>
                </a:gs>
                <a:gs pos="100000">
                  <a:srgbClr val="767676"/>
                </a:gs>
              </a:gsLst>
              <a:lin ang="0" scaled="1"/>
            </a:gradFill>
            <a:ln w="9525" cap="flat">
              <a:noFill/>
              <a:prstDash val="solid"/>
              <a:miter lim="800000"/>
              <a:headEnd type="none" w="med" len="med"/>
              <a:tailEnd type="none" w="med" len="med"/>
            </a:ln>
            <a:effectLst/>
          </p:spPr>
          <p:txBody>
            <a:bodyPr wrap="none" anchor="ctr"/>
            <a:lstStyle/>
            <a:p>
              <a:endParaRPr lang="en-US" dirty="0"/>
            </a:p>
          </p:txBody>
        </p:sp>
        <p:sp>
          <p:nvSpPr>
            <p:cNvPr id="3096" name="Freeform 24"/>
            <p:cNvSpPr>
              <a:spLocks/>
            </p:cNvSpPr>
            <p:nvPr/>
          </p:nvSpPr>
          <p:spPr bwMode="ltGray">
            <a:xfrm rot="16200000" flipH="1">
              <a:off x="-1584" y="2062"/>
              <a:ext cx="4319" cy="189"/>
            </a:xfrm>
            <a:custGeom>
              <a:avLst/>
              <a:gdLst/>
              <a:ahLst/>
              <a:cxnLst>
                <a:cxn ang="0">
                  <a:pos x="0" y="28"/>
                </a:cxn>
                <a:cxn ang="0">
                  <a:pos x="5761" y="0"/>
                </a:cxn>
                <a:cxn ang="0">
                  <a:pos x="5761" y="189"/>
                </a:cxn>
                <a:cxn ang="0">
                  <a:pos x="1" y="189"/>
                </a:cxn>
                <a:cxn ang="0">
                  <a:pos x="0" y="28"/>
                </a:cxn>
              </a:cxnLst>
              <a:rect l="0" t="0" r="r" b="b"/>
              <a:pathLst>
                <a:path w="5761" h="189">
                  <a:moveTo>
                    <a:pt x="0" y="28"/>
                  </a:moveTo>
                  <a:cubicBezTo>
                    <a:pt x="961" y="0"/>
                    <a:pt x="4971" y="161"/>
                    <a:pt x="5761" y="0"/>
                  </a:cubicBezTo>
                  <a:lnTo>
                    <a:pt x="5761" y="189"/>
                  </a:lnTo>
                  <a:lnTo>
                    <a:pt x="1" y="189"/>
                  </a:lnTo>
                  <a:lnTo>
                    <a:pt x="0" y="28"/>
                  </a:lnTo>
                  <a:close/>
                </a:path>
              </a:pathLst>
            </a:custGeom>
            <a:gradFill rotWithShape="0">
              <a:gsLst>
                <a:gs pos="0">
                  <a:srgbClr val="767676"/>
                </a:gs>
                <a:gs pos="100000">
                  <a:schemeClr val="bg1"/>
                </a:gs>
              </a:gsLst>
              <a:lin ang="0" scaled="1"/>
            </a:gradFill>
            <a:ln w="9525" cap="flat">
              <a:noFill/>
              <a:prstDash val="solid"/>
              <a:miter lim="800000"/>
              <a:headEnd type="none" w="med" len="med"/>
              <a:tailEnd type="none" w="med" len="med"/>
            </a:ln>
            <a:effectLst/>
          </p:spPr>
          <p:txBody>
            <a:bodyPr wrap="none" anchor="ctr"/>
            <a:lstStyle/>
            <a:p>
              <a:endParaRPr lang="en-US" dirty="0"/>
            </a:p>
          </p:txBody>
        </p:sp>
      </p:grpSp>
      <p:sp>
        <p:nvSpPr>
          <p:cNvPr id="3097" name="Rectangle 25"/>
          <p:cNvSpPr>
            <a:spLocks noGrp="1" noChangeArrowheads="1"/>
          </p:cNvSpPr>
          <p:nvPr>
            <p:ph type="title"/>
          </p:nvPr>
        </p:nvSpPr>
        <p:spPr bwMode="auto">
          <a:xfrm>
            <a:off x="1173163" y="4572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98" name="Rectangle 26"/>
          <p:cNvSpPr>
            <a:spLocks noGrp="1" noChangeArrowheads="1"/>
          </p:cNvSpPr>
          <p:nvPr>
            <p:ph type="body" idx="1"/>
          </p:nvPr>
        </p:nvSpPr>
        <p:spPr bwMode="auto">
          <a:xfrm>
            <a:off x="1173163"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99" name="Rectangle 27"/>
          <p:cNvSpPr>
            <a:spLocks noGrp="1" noChangeArrowheads="1"/>
          </p:cNvSpPr>
          <p:nvPr>
            <p:ph type="dt" sz="half" idx="2"/>
          </p:nvPr>
        </p:nvSpPr>
        <p:spPr bwMode="auto">
          <a:xfrm>
            <a:off x="1173163" y="6265863"/>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spcBef>
                <a:spcPct val="50000"/>
              </a:spcBef>
              <a:defRPr sz="1400">
                <a:latin typeface="+mn-lt"/>
              </a:defRPr>
            </a:lvl1pPr>
          </a:lstStyle>
          <a:p>
            <a:endParaRPr lang="en-US" dirty="0"/>
          </a:p>
        </p:txBody>
      </p:sp>
      <p:sp>
        <p:nvSpPr>
          <p:cNvPr id="3100" name="Rectangle 28"/>
          <p:cNvSpPr>
            <a:spLocks noGrp="1" noChangeArrowheads="1"/>
          </p:cNvSpPr>
          <p:nvPr>
            <p:ph type="ftr" sz="quarter" idx="3"/>
          </p:nvPr>
        </p:nvSpPr>
        <p:spPr bwMode="auto">
          <a:xfrm>
            <a:off x="35814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spcBef>
                <a:spcPct val="50000"/>
              </a:spcBef>
              <a:defRPr sz="1400">
                <a:latin typeface="+mn-lt"/>
              </a:defRPr>
            </a:lvl1pPr>
          </a:lstStyle>
          <a:p>
            <a:endParaRPr lang="en-US" dirty="0"/>
          </a:p>
        </p:txBody>
      </p:sp>
      <p:sp>
        <p:nvSpPr>
          <p:cNvPr id="3101" name="Rectangle 29"/>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spcBef>
                <a:spcPct val="50000"/>
              </a:spcBef>
              <a:defRPr sz="1400">
                <a:latin typeface="+mn-lt"/>
              </a:defRPr>
            </a:lvl1pPr>
          </a:lstStyle>
          <a:p>
            <a:fld id="{7E1084DB-ADB1-494A-9966-FC278202FDCA}"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p:timing>
    <p:tnLst>
      <p:par>
        <p:cTn id="1" dur="indefinite" restart="never" nodeType="tmRoot"/>
      </p:par>
    </p:tnLst>
  </p:timing>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imes New Roman" pitchFamily="18" charset="0"/>
        </a:defRPr>
      </a:lvl2pPr>
      <a:lvl3pPr algn="l" rtl="0" eaLnBrk="0" fontAlgn="base" hangingPunct="0">
        <a:spcBef>
          <a:spcPct val="0"/>
        </a:spcBef>
        <a:spcAft>
          <a:spcPct val="0"/>
        </a:spcAft>
        <a:defRPr kumimoji="1" sz="4400">
          <a:solidFill>
            <a:schemeClr val="tx2"/>
          </a:solidFill>
          <a:latin typeface="Times New Roman" pitchFamily="18" charset="0"/>
        </a:defRPr>
      </a:lvl3pPr>
      <a:lvl4pPr algn="l" rtl="0" eaLnBrk="0" fontAlgn="base" hangingPunct="0">
        <a:spcBef>
          <a:spcPct val="0"/>
        </a:spcBef>
        <a:spcAft>
          <a:spcPct val="0"/>
        </a:spcAft>
        <a:defRPr kumimoji="1" sz="4400">
          <a:solidFill>
            <a:schemeClr val="tx2"/>
          </a:solidFill>
          <a:latin typeface="Times New Roman" pitchFamily="18" charset="0"/>
        </a:defRPr>
      </a:lvl4pPr>
      <a:lvl5pPr algn="l" rtl="0" eaLnBrk="0" fontAlgn="base" hangingPunct="0">
        <a:spcBef>
          <a:spcPct val="0"/>
        </a:spcBef>
        <a:spcAft>
          <a:spcPct val="0"/>
        </a:spcAft>
        <a:defRPr kumimoji="1" sz="4400">
          <a:solidFill>
            <a:schemeClr val="tx2"/>
          </a:solidFill>
          <a:latin typeface="Times New Roman" pitchFamily="18" charset="0"/>
        </a:defRPr>
      </a:lvl5pPr>
      <a:lvl6pPr marL="457200" algn="l" rtl="0" eaLnBrk="0" fontAlgn="base" hangingPunct="0">
        <a:spcBef>
          <a:spcPct val="0"/>
        </a:spcBef>
        <a:spcAft>
          <a:spcPct val="0"/>
        </a:spcAft>
        <a:defRPr kumimoji="1" sz="4400">
          <a:solidFill>
            <a:schemeClr val="tx2"/>
          </a:solidFill>
          <a:latin typeface="Times New Roman" pitchFamily="18" charset="0"/>
        </a:defRPr>
      </a:lvl6pPr>
      <a:lvl7pPr marL="914400" algn="l" rtl="0" eaLnBrk="0" fontAlgn="base" hangingPunct="0">
        <a:spcBef>
          <a:spcPct val="0"/>
        </a:spcBef>
        <a:spcAft>
          <a:spcPct val="0"/>
        </a:spcAft>
        <a:defRPr kumimoji="1" sz="4400">
          <a:solidFill>
            <a:schemeClr val="tx2"/>
          </a:solidFill>
          <a:latin typeface="Times New Roman" pitchFamily="18" charset="0"/>
        </a:defRPr>
      </a:lvl7pPr>
      <a:lvl8pPr marL="1371600" algn="l" rtl="0" eaLnBrk="0" fontAlgn="base" hangingPunct="0">
        <a:spcBef>
          <a:spcPct val="0"/>
        </a:spcBef>
        <a:spcAft>
          <a:spcPct val="0"/>
        </a:spcAft>
        <a:defRPr kumimoji="1" sz="4400">
          <a:solidFill>
            <a:schemeClr val="tx2"/>
          </a:solidFill>
          <a:latin typeface="Times New Roman" pitchFamily="18" charset="0"/>
        </a:defRPr>
      </a:lvl8pPr>
      <a:lvl9pPr marL="1828800" algn="l" rtl="0" eaLnBrk="0" fontAlgn="base" hangingPunct="0">
        <a:spcBef>
          <a:spcPct val="0"/>
        </a:spcBef>
        <a:spcAft>
          <a:spcPct val="0"/>
        </a:spcAft>
        <a:defRPr kumimoji="1"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accent1"/>
        </a:buClr>
        <a:buSzPct val="70000"/>
        <a:buFont typeface="Monotype Sorts" pitchFamily="2" charset="2"/>
        <a:buChar char="n"/>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defRPr>
      </a:lvl2pPr>
      <a:lvl3pPr marL="1143000" indent="-228600" algn="l" rtl="0" eaLnBrk="0" fontAlgn="base" hangingPunct="0">
        <a:spcBef>
          <a:spcPct val="20000"/>
        </a:spcBef>
        <a:spcAft>
          <a:spcPct val="0"/>
        </a:spcAft>
        <a:buChar char="•"/>
        <a:defRPr kumimoji="1" sz="2400">
          <a:solidFill>
            <a:schemeClr val="tx1"/>
          </a:solidFill>
          <a:latin typeface="+mn-lt"/>
        </a:defRPr>
      </a:lvl3pPr>
      <a:lvl4pPr marL="1600200" indent="-228600" algn="l" rtl="0" eaLnBrk="0" fontAlgn="base" hangingPunct="0">
        <a:spcBef>
          <a:spcPct val="20000"/>
        </a:spcBef>
        <a:spcAft>
          <a:spcPct val="0"/>
        </a:spcAft>
        <a:buChar char="–"/>
        <a:defRPr kumimoji="1" sz="2000">
          <a:solidFill>
            <a:schemeClr val="tx1"/>
          </a:solidFill>
          <a:latin typeface="+mn-lt"/>
        </a:defRPr>
      </a:lvl4pPr>
      <a:lvl5pPr marL="2057400" indent="-228600" algn="l" rtl="0" eaLnBrk="0" fontAlgn="base" hangingPunct="0">
        <a:spcBef>
          <a:spcPct val="20000"/>
        </a:spcBef>
        <a:spcAft>
          <a:spcPct val="0"/>
        </a:spcAft>
        <a:buChar char="»"/>
        <a:defRPr kumimoji="1" sz="2000">
          <a:solidFill>
            <a:schemeClr val="tx1"/>
          </a:solidFill>
          <a:latin typeface="+mn-lt"/>
        </a:defRPr>
      </a:lvl5pPr>
      <a:lvl6pPr marL="2514600" indent="-228600" algn="l" rtl="0" eaLnBrk="0" fontAlgn="base" hangingPunct="0">
        <a:spcBef>
          <a:spcPct val="20000"/>
        </a:spcBef>
        <a:spcAft>
          <a:spcPct val="0"/>
        </a:spcAft>
        <a:buChar char="»"/>
        <a:defRPr kumimoji="1" sz="2000">
          <a:solidFill>
            <a:schemeClr val="tx1"/>
          </a:solidFill>
          <a:latin typeface="+mn-lt"/>
        </a:defRPr>
      </a:lvl6pPr>
      <a:lvl7pPr marL="2971800" indent="-228600" algn="l" rtl="0" eaLnBrk="0" fontAlgn="base" hangingPunct="0">
        <a:spcBef>
          <a:spcPct val="20000"/>
        </a:spcBef>
        <a:spcAft>
          <a:spcPct val="0"/>
        </a:spcAft>
        <a:buChar char="»"/>
        <a:defRPr kumimoji="1" sz="2000">
          <a:solidFill>
            <a:schemeClr val="tx1"/>
          </a:solidFill>
          <a:latin typeface="+mn-lt"/>
        </a:defRPr>
      </a:lvl7pPr>
      <a:lvl8pPr marL="3429000" indent="-228600" algn="l" rtl="0" eaLnBrk="0" fontAlgn="base" hangingPunct="0">
        <a:spcBef>
          <a:spcPct val="20000"/>
        </a:spcBef>
        <a:spcAft>
          <a:spcPct val="0"/>
        </a:spcAft>
        <a:buChar char="»"/>
        <a:defRPr kumimoji="1" sz="2000">
          <a:solidFill>
            <a:schemeClr val="tx1"/>
          </a:solidFill>
          <a:latin typeface="+mn-lt"/>
        </a:defRPr>
      </a:lvl8pPr>
      <a:lvl9pPr marL="3886200" indent="-228600" algn="l" rtl="0" eaLnBrk="0" fontAlgn="base" hangingPunct="0">
        <a:spcBef>
          <a:spcPct val="20000"/>
        </a:spcBef>
        <a:spcAft>
          <a:spcPct val="0"/>
        </a:spcAft>
        <a:buChar char="»"/>
        <a:defRPr kumimoji="1"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sz="6600" dirty="0"/>
              <a:t>Syllogisms:</a:t>
            </a:r>
            <a:endParaRPr lang="en-US" dirty="0"/>
          </a:p>
        </p:txBody>
      </p:sp>
      <p:sp>
        <p:nvSpPr>
          <p:cNvPr id="2051" name="Rectangle 3"/>
          <p:cNvSpPr>
            <a:spLocks noGrp="1" noChangeArrowheads="1"/>
          </p:cNvSpPr>
          <p:nvPr>
            <p:ph type="subTitle" idx="1"/>
          </p:nvPr>
        </p:nvSpPr>
        <p:spPr/>
        <p:txBody>
          <a:bodyPr/>
          <a:lstStyle/>
          <a:p>
            <a:r>
              <a:rPr lang="en-US" sz="4800" dirty="0" smtClean="0">
                <a:solidFill>
                  <a:schemeClr val="accent2"/>
                </a:solidFill>
              </a:rPr>
              <a:t>Cornerstones of </a:t>
            </a:r>
            <a:r>
              <a:rPr lang="en-US" sz="4800" dirty="0">
                <a:solidFill>
                  <a:schemeClr val="accent2"/>
                </a:solidFill>
              </a:rPr>
              <a:t>Legal  Arguments</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dirty="0"/>
              <a:t>Example of Syllogism</a:t>
            </a:r>
          </a:p>
        </p:txBody>
      </p:sp>
      <p:sp>
        <p:nvSpPr>
          <p:cNvPr id="30723" name="Rectangle 3"/>
          <p:cNvSpPr>
            <a:spLocks noGrp="1" noChangeArrowheads="1"/>
          </p:cNvSpPr>
          <p:nvPr>
            <p:ph type="body" idx="1"/>
          </p:nvPr>
        </p:nvSpPr>
        <p:spPr/>
        <p:txBody>
          <a:bodyPr/>
          <a:lstStyle/>
          <a:p>
            <a:pPr>
              <a:lnSpc>
                <a:spcPct val="90000"/>
              </a:lnSpc>
            </a:pPr>
            <a:r>
              <a:rPr lang="en-US" sz="2800" dirty="0" smtClean="0"/>
              <a:t>Major</a:t>
            </a:r>
          </a:p>
          <a:p>
            <a:pPr lvl="1">
              <a:lnSpc>
                <a:spcPct val="90000"/>
              </a:lnSpc>
            </a:pPr>
            <a:r>
              <a:rPr lang="en-US" sz="2400" dirty="0" smtClean="0"/>
              <a:t>The law criminalizes conduct when that conduct arises from an act, omission, or possession. </a:t>
            </a:r>
            <a:endParaRPr lang="en-US" sz="2400" dirty="0"/>
          </a:p>
          <a:p>
            <a:pPr>
              <a:lnSpc>
                <a:spcPct val="90000"/>
              </a:lnSpc>
            </a:pPr>
            <a:r>
              <a:rPr lang="en-US" sz="2800" dirty="0" smtClean="0"/>
              <a:t>Minor</a:t>
            </a:r>
            <a:endParaRPr lang="en-US" sz="2800" dirty="0"/>
          </a:p>
          <a:p>
            <a:pPr lvl="1">
              <a:lnSpc>
                <a:spcPct val="90000"/>
              </a:lnSpc>
            </a:pPr>
            <a:r>
              <a:rPr lang="en-US" sz="2400" dirty="0" smtClean="0"/>
              <a:t>Defendant’s conduct does not constitute an act, omission, or possession.</a:t>
            </a:r>
            <a:endParaRPr lang="en-US" sz="2400" dirty="0"/>
          </a:p>
          <a:p>
            <a:pPr>
              <a:lnSpc>
                <a:spcPct val="90000"/>
              </a:lnSpc>
            </a:pPr>
            <a:r>
              <a:rPr lang="en-US" sz="2800" dirty="0"/>
              <a:t>Conclusion</a:t>
            </a:r>
          </a:p>
          <a:p>
            <a:pPr lvl="1">
              <a:lnSpc>
                <a:spcPct val="90000"/>
              </a:lnSpc>
            </a:pPr>
            <a:r>
              <a:rPr lang="en-US" sz="2400" dirty="0"/>
              <a:t>Therefore</a:t>
            </a:r>
            <a:r>
              <a:rPr lang="en-US" sz="2400" dirty="0" smtClean="0"/>
              <a:t>, the law will not criminalize defendant’s conduct.</a:t>
            </a:r>
            <a:endParaRPr lang="en-US" sz="2400" dirty="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dirty="0"/>
              <a:t>So What Are You Really Doing?</a:t>
            </a:r>
          </a:p>
        </p:txBody>
      </p:sp>
      <p:sp>
        <p:nvSpPr>
          <p:cNvPr id="32771" name="Rectangle 3"/>
          <p:cNvSpPr>
            <a:spLocks noGrp="1" noChangeArrowheads="1"/>
          </p:cNvSpPr>
          <p:nvPr>
            <p:ph type="body" idx="1"/>
          </p:nvPr>
        </p:nvSpPr>
        <p:spPr/>
        <p:txBody>
          <a:bodyPr/>
          <a:lstStyle/>
          <a:p>
            <a:r>
              <a:rPr lang="en-US" dirty="0"/>
              <a:t>Setting forth the law, and then applying it to the facts</a:t>
            </a:r>
            <a:r>
              <a:rPr lang="en-US" dirty="0" smtClean="0"/>
              <a:t>.</a:t>
            </a:r>
          </a:p>
          <a:p>
            <a:r>
              <a:rPr lang="en-US" dirty="0" smtClean="0"/>
              <a:t>Essentially the same as </a:t>
            </a:r>
          </a:p>
          <a:p>
            <a:pPr lvl="1"/>
            <a:r>
              <a:rPr lang="en-US" dirty="0" smtClean="0"/>
              <a:t>I</a:t>
            </a:r>
            <a:r>
              <a:rPr lang="en-US" dirty="0" smtClean="0">
                <a:solidFill>
                  <a:srgbClr val="FF0000"/>
                </a:solidFill>
              </a:rPr>
              <a:t>RA</a:t>
            </a:r>
            <a:r>
              <a:rPr lang="en-US" dirty="0" smtClean="0"/>
              <a:t>C</a:t>
            </a:r>
          </a:p>
          <a:p>
            <a:pPr lvl="1"/>
            <a:r>
              <a:rPr lang="en-US" dirty="0" smtClean="0"/>
              <a:t>C</a:t>
            </a:r>
            <a:r>
              <a:rPr lang="en-US" dirty="0" smtClean="0">
                <a:solidFill>
                  <a:srgbClr val="FF0000"/>
                </a:solidFill>
              </a:rPr>
              <a:t>RA</a:t>
            </a:r>
            <a:r>
              <a:rPr lang="en-US" dirty="0" smtClean="0"/>
              <a:t>C</a:t>
            </a:r>
          </a:p>
          <a:p>
            <a:pPr lvl="1"/>
            <a:r>
              <a:rPr lang="en-US" dirty="0" smtClean="0"/>
              <a:t>C</a:t>
            </a:r>
            <a:r>
              <a:rPr lang="en-US" dirty="0" smtClean="0">
                <a:solidFill>
                  <a:srgbClr val="FF0000"/>
                </a:solidFill>
              </a:rPr>
              <a:t>REA</a:t>
            </a:r>
            <a:r>
              <a:rPr lang="en-US" dirty="0" smtClean="0"/>
              <a:t>T</a:t>
            </a:r>
          </a:p>
          <a:p>
            <a:pPr lvl="1"/>
            <a:r>
              <a:rPr lang="en-US" dirty="0" smtClean="0"/>
              <a:t>T</a:t>
            </a:r>
            <a:r>
              <a:rPr lang="en-US" dirty="0" smtClean="0">
                <a:solidFill>
                  <a:srgbClr val="FF0000"/>
                </a:solidFill>
              </a:rPr>
              <a:t>REA</a:t>
            </a:r>
            <a:r>
              <a:rPr lang="en-US" dirty="0" smtClean="0"/>
              <a:t>T</a:t>
            </a:r>
            <a:endParaRPr lang="en-US" dirty="0"/>
          </a:p>
        </p:txBody>
      </p:sp>
      <p:pic>
        <p:nvPicPr>
          <p:cNvPr id="32772" name="Picture 4" descr="candle"/>
          <p:cNvPicPr>
            <a:picLocks noChangeAspect="1" noChangeArrowheads="1"/>
          </p:cNvPicPr>
          <p:nvPr/>
        </p:nvPicPr>
        <p:blipFill>
          <a:blip r:embed="rId2" cstate="print"/>
          <a:srcRect/>
          <a:stretch>
            <a:fillRect/>
          </a:stretch>
        </p:blipFill>
        <p:spPr bwMode="auto">
          <a:xfrm>
            <a:off x="6592888" y="3886200"/>
            <a:ext cx="2155825" cy="2754313"/>
          </a:xfrm>
          <a:prstGeom prst="rect">
            <a:avLst/>
          </a:prstGeom>
          <a:noFill/>
        </p:spPr>
      </p:pic>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Practice Question</a:t>
            </a:r>
            <a:endParaRPr lang="en-US" dirty="0"/>
          </a:p>
        </p:txBody>
      </p:sp>
      <p:sp>
        <p:nvSpPr>
          <p:cNvPr id="3" name="Content Placeholder 2"/>
          <p:cNvSpPr>
            <a:spLocks noGrp="1"/>
          </p:cNvSpPr>
          <p:nvPr>
            <p:ph idx="1"/>
          </p:nvPr>
        </p:nvSpPr>
        <p:spPr/>
        <p:txBody>
          <a:bodyPr/>
          <a:lstStyle/>
          <a:p>
            <a:r>
              <a:rPr lang="en-US" sz="1800" dirty="0" smtClean="0"/>
              <a:t>Assume that the Rays played the Red Sox last night.  Matt Garza struck David Ortiz out numerous times. Garza generally takes an extremely long time in the locker room after games. Ortiz, knowing this, stood outside the locker room with his gun poised waiting for Garza to come into his line of sight. Ortiz believed that the gun was not loaded and that the safety was on. When Garza walked out of the Rays locker room Ortiz pointed his gun at him and yelled that if Garza ever threw another sinker it will be the last ball Garza would ever throw. Upton, upon hearing the commotion, returned to the hallway (having previously left) and pulled the fire alarm in an attempt to distract Ortiz. Flinching because of the loud unexpected noise, Ortiz’s finger pressed on the trigger, shooting Garza at close range. Garza dies from his wound en route to the hospital.  Should Ortiz be charged with a crime?</a:t>
            </a:r>
          </a:p>
          <a:p>
            <a:endParaRPr lang="en-US" sz="1800" dirty="0"/>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Applicable Law</a:t>
            </a:r>
            <a:endParaRPr lang="en-US" dirty="0"/>
          </a:p>
        </p:txBody>
      </p:sp>
      <p:sp>
        <p:nvSpPr>
          <p:cNvPr id="3" name="Content Placeholder 2"/>
          <p:cNvSpPr>
            <a:spLocks noGrp="1"/>
          </p:cNvSpPr>
          <p:nvPr>
            <p:ph idx="1"/>
          </p:nvPr>
        </p:nvSpPr>
        <p:spPr/>
        <p:txBody>
          <a:bodyPr/>
          <a:lstStyle/>
          <a:p>
            <a:r>
              <a:rPr lang="en-US" sz="2400" dirty="0" smtClean="0"/>
              <a:t>Conduct becomes criminal when the events indicate </a:t>
            </a:r>
          </a:p>
          <a:p>
            <a:pPr>
              <a:buNone/>
            </a:pPr>
            <a:r>
              <a:rPr lang="en-US" sz="2400" dirty="0" smtClean="0"/>
              <a:t>	that there has been a (1) voluntary act, omission, or possession; (2) sufficient intent, and (3) causation</a:t>
            </a:r>
            <a:r>
              <a:rPr lang="en-US" dirty="0" smtClean="0"/>
              <a:t>.</a:t>
            </a:r>
          </a:p>
          <a:p>
            <a:pPr lvl="1"/>
            <a:endParaRPr lang="en-US" sz="1800" dirty="0"/>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Applicable Law</a:t>
            </a:r>
            <a:endParaRPr lang="en-US" dirty="0"/>
          </a:p>
        </p:txBody>
      </p:sp>
      <p:sp>
        <p:nvSpPr>
          <p:cNvPr id="3" name="Content Placeholder 2"/>
          <p:cNvSpPr>
            <a:spLocks noGrp="1"/>
          </p:cNvSpPr>
          <p:nvPr>
            <p:ph idx="1"/>
          </p:nvPr>
        </p:nvSpPr>
        <p:spPr>
          <a:xfrm>
            <a:off x="1143000" y="1905000"/>
            <a:ext cx="7802563" cy="4191000"/>
          </a:xfrm>
        </p:spPr>
        <p:txBody>
          <a:bodyPr/>
          <a:lstStyle/>
          <a:p>
            <a:r>
              <a:rPr lang="en-US" dirty="0" smtClean="0"/>
              <a:t>Focus on voluntary act</a:t>
            </a:r>
          </a:p>
          <a:p>
            <a:pPr lvl="1"/>
            <a:r>
              <a:rPr lang="en-US" sz="2000" dirty="0" smtClean="0"/>
              <a:t>A voluntary act requires an exercise of will</a:t>
            </a:r>
          </a:p>
          <a:p>
            <a:pPr lvl="1"/>
            <a:r>
              <a:rPr lang="en-US" sz="2000" dirty="0" smtClean="0"/>
              <a:t>An involuntary act is an actor’s bodily movement, omission, or possession that is not directed by conscious mental processes</a:t>
            </a:r>
          </a:p>
          <a:p>
            <a:pPr lvl="2"/>
            <a:r>
              <a:rPr lang="en-US" sz="1800" dirty="0" smtClean="0"/>
              <a:t>Examples of involuntary acts</a:t>
            </a:r>
          </a:p>
          <a:p>
            <a:pPr lvl="3"/>
            <a:r>
              <a:rPr lang="en-US" sz="1800" dirty="0" smtClean="0"/>
              <a:t>Physically coerced movements</a:t>
            </a:r>
          </a:p>
          <a:p>
            <a:pPr lvl="3"/>
            <a:r>
              <a:rPr lang="en-US" sz="1800" dirty="0" smtClean="0"/>
              <a:t>Reflex</a:t>
            </a:r>
          </a:p>
          <a:p>
            <a:pPr lvl="3"/>
            <a:r>
              <a:rPr lang="en-US" sz="1800" dirty="0" smtClean="0"/>
              <a:t>Muscular contraction or paralysis produced by disease (seizure (unless individual aware of potential to seize but chooses to place others at risk))</a:t>
            </a:r>
          </a:p>
          <a:p>
            <a:pPr lvl="3"/>
            <a:r>
              <a:rPr lang="en-US" sz="1800" dirty="0" smtClean="0"/>
              <a:t>Unconsciousness</a:t>
            </a:r>
            <a:endParaRPr lang="en-US" dirty="0"/>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Syllogistic Response to Practice Question	</a:t>
            </a:r>
            <a:endParaRPr lang="en-US" dirty="0"/>
          </a:p>
        </p:txBody>
      </p:sp>
      <p:sp>
        <p:nvSpPr>
          <p:cNvPr id="3" name="Content Placeholder 2"/>
          <p:cNvSpPr>
            <a:spLocks noGrp="1"/>
          </p:cNvSpPr>
          <p:nvPr>
            <p:ph idx="1"/>
          </p:nvPr>
        </p:nvSpPr>
        <p:spPr/>
        <p:txBody>
          <a:bodyPr/>
          <a:lstStyle/>
          <a:p>
            <a:r>
              <a:rPr lang="en-US" sz="2800" dirty="0" smtClean="0"/>
              <a:t>Major</a:t>
            </a:r>
          </a:p>
          <a:p>
            <a:pPr lvl="1"/>
            <a:r>
              <a:rPr lang="en-US" sz="1600" dirty="0" smtClean="0"/>
              <a:t>A voluntary act occurs when one’s actions are an expression of his free will; that is, his action is a result of a bodily movement that is the product of a conscious mental process. Actions that are the result of coercion, reflex, an unconscious state such as hypnosis and sleep, are not products of a conscious mental process and thus not voluntary.</a:t>
            </a:r>
            <a:r>
              <a:rPr lang="en-US" sz="1800" dirty="0" smtClean="0"/>
              <a:t>   </a:t>
            </a:r>
          </a:p>
          <a:p>
            <a:r>
              <a:rPr lang="en-US" sz="2800" dirty="0" smtClean="0"/>
              <a:t>Minor</a:t>
            </a:r>
          </a:p>
          <a:p>
            <a:pPr lvl="1"/>
            <a:r>
              <a:rPr lang="en-US" sz="1600" dirty="0" smtClean="0"/>
              <a:t>Here when Ortiz fired his gun, he was not consciously aware that he was doing so because his actions were reflexive.  His actions were reflexive because his pulling of the trigger was the result of an involuntary flinch in response to the fire alarm, and thus not the result of a conscious decision to pull the trigger.</a:t>
            </a:r>
          </a:p>
          <a:p>
            <a:r>
              <a:rPr lang="en-US" sz="2800" dirty="0" smtClean="0"/>
              <a:t>Conclusion</a:t>
            </a:r>
          </a:p>
          <a:p>
            <a:pPr lvl="1"/>
            <a:r>
              <a:rPr lang="en-US" sz="1600" dirty="0" smtClean="0"/>
              <a:t>Therefore, Ortiz did not voluntarily act when he pulled the trigger, shooting Garza.</a:t>
            </a:r>
            <a:endParaRPr lang="en-US" sz="1600" dirty="0"/>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n-US" dirty="0"/>
              <a:t>Complete the Syllogism</a:t>
            </a:r>
          </a:p>
        </p:txBody>
      </p:sp>
      <p:sp>
        <p:nvSpPr>
          <p:cNvPr id="62467" name="Rectangle 3"/>
          <p:cNvSpPr>
            <a:spLocks noGrp="1" noChangeArrowheads="1"/>
          </p:cNvSpPr>
          <p:nvPr>
            <p:ph type="body" idx="1"/>
          </p:nvPr>
        </p:nvSpPr>
        <p:spPr/>
        <p:txBody>
          <a:bodyPr/>
          <a:lstStyle/>
          <a:p>
            <a:r>
              <a:rPr lang="en-US" sz="2800" dirty="0" smtClean="0"/>
              <a:t>Major</a:t>
            </a:r>
          </a:p>
          <a:p>
            <a:pPr lvl="1"/>
            <a:r>
              <a:rPr lang="en-US" sz="2400" dirty="0" smtClean="0"/>
              <a:t>Actions that are the result of coercion, reflex, an unconscious state such as hypnosis and sleep, are not products of a conscious mental process and thus not voluntary. </a:t>
            </a:r>
            <a:endParaRPr lang="en-US" sz="2800" dirty="0" smtClean="0"/>
          </a:p>
          <a:p>
            <a:r>
              <a:rPr lang="en-US" sz="2800" dirty="0" smtClean="0"/>
              <a:t>Minor</a:t>
            </a:r>
            <a:endParaRPr lang="en-US" sz="2800" dirty="0"/>
          </a:p>
          <a:p>
            <a:pPr>
              <a:buFont typeface="Monotype Sorts" pitchFamily="2" charset="2"/>
              <a:buNone/>
            </a:pPr>
            <a:endParaRPr lang="en-US" sz="2800" dirty="0"/>
          </a:p>
          <a:p>
            <a:r>
              <a:rPr lang="en-US" sz="2800" dirty="0" smtClean="0"/>
              <a:t>Conclusion</a:t>
            </a:r>
          </a:p>
          <a:p>
            <a:pPr lvl="1"/>
            <a:r>
              <a:rPr lang="en-US" sz="2400" dirty="0" smtClean="0"/>
              <a:t>Therefore, Ortiz did not voluntarily act.</a:t>
            </a:r>
            <a:endParaRPr lang="en-US" sz="2400"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n-US" dirty="0"/>
              <a:t>Complete the Syllogism</a:t>
            </a:r>
          </a:p>
        </p:txBody>
      </p:sp>
      <p:sp>
        <p:nvSpPr>
          <p:cNvPr id="62467" name="Rectangle 3"/>
          <p:cNvSpPr>
            <a:spLocks noGrp="1" noChangeArrowheads="1"/>
          </p:cNvSpPr>
          <p:nvPr>
            <p:ph type="body" idx="1"/>
          </p:nvPr>
        </p:nvSpPr>
        <p:spPr/>
        <p:txBody>
          <a:bodyPr/>
          <a:lstStyle/>
          <a:p>
            <a:r>
              <a:rPr lang="en-US" sz="2800" dirty="0" smtClean="0"/>
              <a:t>Major</a:t>
            </a:r>
          </a:p>
          <a:p>
            <a:pPr lvl="1"/>
            <a:r>
              <a:rPr lang="en-US" sz="2400" dirty="0" smtClean="0"/>
              <a:t>Actions that are the result of coercion, reflex, an unconscious state such as hypnosis and sleep, are not products of a conscious mental process and thus not voluntary. </a:t>
            </a:r>
            <a:endParaRPr lang="en-US" sz="2800" dirty="0" smtClean="0"/>
          </a:p>
          <a:p>
            <a:r>
              <a:rPr lang="en-US" sz="2800" dirty="0" smtClean="0"/>
              <a:t>Minor</a:t>
            </a:r>
          </a:p>
          <a:p>
            <a:pPr lvl="1"/>
            <a:r>
              <a:rPr lang="en-US" sz="2400" dirty="0" smtClean="0">
                <a:solidFill>
                  <a:srgbClr val="C00000"/>
                </a:solidFill>
              </a:rPr>
              <a:t>Here Ortiz’s action was reflexive.</a:t>
            </a:r>
            <a:endParaRPr lang="en-US" sz="2800" dirty="0">
              <a:solidFill>
                <a:srgbClr val="C00000"/>
              </a:solidFill>
            </a:endParaRPr>
          </a:p>
          <a:p>
            <a:r>
              <a:rPr lang="en-US" sz="2800" dirty="0" smtClean="0"/>
              <a:t>Conclusion</a:t>
            </a:r>
          </a:p>
          <a:p>
            <a:pPr lvl="1"/>
            <a:r>
              <a:rPr lang="en-US" sz="2400" dirty="0" smtClean="0"/>
              <a:t>Therefore, Ortiz did not voluntarily act.</a:t>
            </a:r>
            <a:endParaRPr lang="en-US" sz="2400" dirty="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en-US" dirty="0"/>
              <a:t>Complete the Syllogism</a:t>
            </a:r>
          </a:p>
        </p:txBody>
      </p:sp>
      <p:sp>
        <p:nvSpPr>
          <p:cNvPr id="63491" name="Rectangle 3"/>
          <p:cNvSpPr>
            <a:spLocks noGrp="1" noChangeArrowheads="1"/>
          </p:cNvSpPr>
          <p:nvPr>
            <p:ph type="body" idx="1"/>
          </p:nvPr>
        </p:nvSpPr>
        <p:spPr/>
        <p:txBody>
          <a:bodyPr/>
          <a:lstStyle/>
          <a:p>
            <a:r>
              <a:rPr lang="en-US" dirty="0" smtClean="0"/>
              <a:t>Major</a:t>
            </a:r>
          </a:p>
          <a:p>
            <a:endParaRPr lang="en-US" dirty="0" smtClean="0"/>
          </a:p>
          <a:p>
            <a:r>
              <a:rPr lang="en-US" dirty="0" smtClean="0"/>
              <a:t>Minor</a:t>
            </a:r>
            <a:endParaRPr lang="en-US" dirty="0"/>
          </a:p>
          <a:p>
            <a:pPr lvl="1"/>
            <a:r>
              <a:rPr lang="en-US" dirty="0" smtClean="0"/>
              <a:t>Here, no one compelled Ortiz to act against his will.</a:t>
            </a:r>
          </a:p>
          <a:p>
            <a:r>
              <a:rPr lang="en-US" dirty="0" smtClean="0"/>
              <a:t>Conclusion</a:t>
            </a:r>
            <a:endParaRPr lang="en-US" dirty="0"/>
          </a:p>
          <a:p>
            <a:pPr lvl="1"/>
            <a:r>
              <a:rPr lang="en-US" dirty="0" smtClean="0"/>
              <a:t>Thus, Ortiz was not coerced into firing his weapon at the victim.  </a:t>
            </a:r>
            <a:endParaRPr lang="en-US" dirty="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en-US" dirty="0"/>
              <a:t>Complete the Syllogism</a:t>
            </a:r>
          </a:p>
        </p:txBody>
      </p:sp>
      <p:sp>
        <p:nvSpPr>
          <p:cNvPr id="63491" name="Rectangle 3"/>
          <p:cNvSpPr>
            <a:spLocks noGrp="1" noChangeArrowheads="1"/>
          </p:cNvSpPr>
          <p:nvPr>
            <p:ph type="body" idx="1"/>
          </p:nvPr>
        </p:nvSpPr>
        <p:spPr/>
        <p:txBody>
          <a:bodyPr/>
          <a:lstStyle/>
          <a:p>
            <a:r>
              <a:rPr lang="en-US" dirty="0" smtClean="0"/>
              <a:t>Major</a:t>
            </a:r>
          </a:p>
          <a:p>
            <a:pPr lvl="1"/>
            <a:r>
              <a:rPr lang="en-US" sz="2400" dirty="0" smtClean="0">
                <a:solidFill>
                  <a:srgbClr val="C00000"/>
                </a:solidFill>
              </a:rPr>
              <a:t>An act is coerced when another compels the defendant to act against his will.</a:t>
            </a:r>
          </a:p>
          <a:p>
            <a:r>
              <a:rPr lang="en-US" dirty="0" smtClean="0"/>
              <a:t>Minor</a:t>
            </a:r>
            <a:endParaRPr lang="en-US" dirty="0"/>
          </a:p>
          <a:p>
            <a:pPr lvl="1"/>
            <a:r>
              <a:rPr lang="en-US" sz="2400" dirty="0" smtClean="0"/>
              <a:t>Here, no one compelled Ortiz to act against his will.</a:t>
            </a:r>
          </a:p>
          <a:p>
            <a:r>
              <a:rPr lang="en-US" dirty="0" smtClean="0"/>
              <a:t>Conclusion</a:t>
            </a:r>
            <a:endParaRPr lang="en-US" dirty="0"/>
          </a:p>
          <a:p>
            <a:pPr lvl="1"/>
            <a:r>
              <a:rPr lang="en-US" sz="2400" dirty="0" smtClean="0"/>
              <a:t>Thus, Ortiz was not coerced into firing his weapon at the victim.  </a:t>
            </a:r>
            <a:endParaRPr lang="en-US" sz="2400"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a:xfrm>
            <a:off x="1143000" y="1752600"/>
            <a:ext cx="7802563" cy="4343400"/>
          </a:xfrm>
        </p:spPr>
        <p:txBody>
          <a:bodyPr/>
          <a:lstStyle/>
          <a:p>
            <a:r>
              <a:rPr lang="en-US" dirty="0" smtClean="0"/>
              <a:t>Become familiar with syllogistic legal argument.</a:t>
            </a:r>
          </a:p>
          <a:p>
            <a:r>
              <a:rPr lang="en-US" dirty="0" smtClean="0"/>
              <a:t>Appreciate the importance of “grounding” premises in a syllogism.</a:t>
            </a:r>
            <a:endParaRPr lang="en-US" dirty="0"/>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dirty="0"/>
              <a:t>Grounding the Premises</a:t>
            </a:r>
          </a:p>
        </p:txBody>
      </p:sp>
      <p:sp>
        <p:nvSpPr>
          <p:cNvPr id="45059" name="Rectangle 3"/>
          <p:cNvSpPr>
            <a:spLocks noGrp="1" noChangeArrowheads="1"/>
          </p:cNvSpPr>
          <p:nvPr>
            <p:ph type="body" idx="1"/>
          </p:nvPr>
        </p:nvSpPr>
        <p:spPr>
          <a:xfrm>
            <a:off x="1173163" y="1981200"/>
            <a:ext cx="5989637" cy="4114800"/>
          </a:xfrm>
        </p:spPr>
        <p:txBody>
          <a:bodyPr/>
          <a:lstStyle/>
          <a:p>
            <a:r>
              <a:rPr lang="en-US" dirty="0"/>
              <a:t>You must </a:t>
            </a:r>
            <a:r>
              <a:rPr lang="en-US" dirty="0">
                <a:solidFill>
                  <a:srgbClr val="669900"/>
                </a:solidFill>
              </a:rPr>
              <a:t>“ground”</a:t>
            </a:r>
            <a:r>
              <a:rPr lang="en-US" dirty="0"/>
              <a:t> each premise.</a:t>
            </a:r>
          </a:p>
          <a:p>
            <a:r>
              <a:rPr lang="en-US" dirty="0">
                <a:solidFill>
                  <a:srgbClr val="669900"/>
                </a:solidFill>
              </a:rPr>
              <a:t>Grounding </a:t>
            </a:r>
            <a:r>
              <a:rPr lang="en-US" dirty="0" smtClean="0"/>
              <a:t>means </a:t>
            </a:r>
            <a:r>
              <a:rPr lang="en-US" dirty="0"/>
              <a:t>providing enough explanation of the premises to allow a particular target audience to understand why the premises are true.</a:t>
            </a:r>
          </a:p>
        </p:txBody>
      </p:sp>
      <p:pic>
        <p:nvPicPr>
          <p:cNvPr id="45060" name="Picture 4" descr="amsuppor"/>
          <p:cNvPicPr>
            <a:picLocks noChangeAspect="1" noChangeArrowheads="1"/>
          </p:cNvPicPr>
          <p:nvPr/>
        </p:nvPicPr>
        <p:blipFill>
          <a:blip r:embed="rId2" cstate="print"/>
          <a:srcRect/>
          <a:stretch>
            <a:fillRect/>
          </a:stretch>
        </p:blipFill>
        <p:spPr bwMode="auto">
          <a:xfrm>
            <a:off x="7467600" y="0"/>
            <a:ext cx="1260475" cy="6858000"/>
          </a:xfrm>
          <a:prstGeom prst="rect">
            <a:avLst/>
          </a:prstGeom>
          <a:noFill/>
        </p:spPr>
      </p:pic>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US" dirty="0"/>
              <a:t>Direct v. Indirect Grounding</a:t>
            </a:r>
          </a:p>
        </p:txBody>
      </p:sp>
      <p:sp>
        <p:nvSpPr>
          <p:cNvPr id="46083" name="Rectangle 3"/>
          <p:cNvSpPr>
            <a:spLocks noGrp="1" noChangeArrowheads="1"/>
          </p:cNvSpPr>
          <p:nvPr>
            <p:ph type="body" idx="1"/>
          </p:nvPr>
        </p:nvSpPr>
        <p:spPr/>
        <p:txBody>
          <a:bodyPr/>
          <a:lstStyle/>
          <a:p>
            <a:r>
              <a:rPr lang="en-US" dirty="0">
                <a:solidFill>
                  <a:srgbClr val="CC0000"/>
                </a:solidFill>
              </a:rPr>
              <a:t>Directly grounded premise</a:t>
            </a:r>
            <a:r>
              <a:rPr lang="en-US" dirty="0"/>
              <a:t> = the premise states a true proposition that either cannot or need not be further explained.</a:t>
            </a:r>
          </a:p>
          <a:p>
            <a:r>
              <a:rPr lang="en-US" dirty="0">
                <a:solidFill>
                  <a:srgbClr val="CC0000"/>
                </a:solidFill>
              </a:rPr>
              <a:t>Indirectly grounded premise</a:t>
            </a:r>
            <a:r>
              <a:rPr lang="en-US" dirty="0"/>
              <a:t> = one that is shown to be true only by linking it to other premises, which are themselves directly or indirectly grounded.</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Directly Grounded</a:t>
            </a:r>
            <a:endParaRPr lang="en-US" dirty="0"/>
          </a:p>
        </p:txBody>
      </p:sp>
      <p:sp>
        <p:nvSpPr>
          <p:cNvPr id="3" name="Content Placeholder 2"/>
          <p:cNvSpPr>
            <a:spLocks noGrp="1"/>
          </p:cNvSpPr>
          <p:nvPr>
            <p:ph idx="1"/>
          </p:nvPr>
        </p:nvSpPr>
        <p:spPr/>
        <p:txBody>
          <a:bodyPr/>
          <a:lstStyle/>
          <a:p>
            <a:r>
              <a:rPr lang="en-US" dirty="0" smtClean="0"/>
              <a:t>All men are mortal.</a:t>
            </a:r>
          </a:p>
          <a:p>
            <a:r>
              <a:rPr lang="en-US" dirty="0" smtClean="0"/>
              <a:t>Socrates is a man.</a:t>
            </a:r>
          </a:p>
          <a:p>
            <a:r>
              <a:rPr lang="en-US" dirty="0" smtClean="0"/>
              <a:t>An actor acts involuntarily when his act is a result of an involuntary muscle contraction or paralysis, unless the actor is aware of his propensity for such contractions or paralysis.  </a:t>
            </a:r>
          </a:p>
          <a:p>
            <a:endParaRPr lang="en-US" dirty="0"/>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Premises that Need Indirect Grounding</a:t>
            </a:r>
            <a:endParaRPr lang="en-US" dirty="0"/>
          </a:p>
        </p:txBody>
      </p:sp>
      <p:sp>
        <p:nvSpPr>
          <p:cNvPr id="3" name="Content Placeholder 2"/>
          <p:cNvSpPr>
            <a:spLocks noGrp="1"/>
          </p:cNvSpPr>
          <p:nvPr>
            <p:ph idx="1"/>
          </p:nvPr>
        </p:nvSpPr>
        <p:spPr/>
        <p:txBody>
          <a:bodyPr/>
          <a:lstStyle/>
          <a:p>
            <a:r>
              <a:rPr lang="en-US" dirty="0" smtClean="0"/>
              <a:t>Criminalized conduct includes acts, omissions, and possessions.</a:t>
            </a:r>
          </a:p>
          <a:p>
            <a:pPr lvl="1"/>
            <a:r>
              <a:rPr lang="en-US" dirty="0" smtClean="0"/>
              <a:t>Major premises need grounding through further explanation</a:t>
            </a:r>
          </a:p>
          <a:p>
            <a:r>
              <a:rPr lang="en-US" dirty="0" smtClean="0"/>
              <a:t>Ortiz did not act voluntarily; instead his actions were reflexive.</a:t>
            </a:r>
          </a:p>
          <a:p>
            <a:pPr lvl="1"/>
            <a:r>
              <a:rPr lang="en-US" dirty="0" smtClean="0"/>
              <a:t>Minor premises need grounding through linking the brute facts to the language of the law.</a:t>
            </a:r>
          </a:p>
          <a:p>
            <a:endParaRPr lang="en-US" dirty="0" smtClean="0"/>
          </a:p>
          <a:p>
            <a:endParaRPr lang="en-US" dirty="0"/>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dirty="0"/>
              <a:t>Indirect Grounding</a:t>
            </a:r>
          </a:p>
        </p:txBody>
      </p:sp>
      <p:sp>
        <p:nvSpPr>
          <p:cNvPr id="47107" name="Rectangle 3"/>
          <p:cNvSpPr>
            <a:spLocks noGrp="1" noChangeArrowheads="1"/>
          </p:cNvSpPr>
          <p:nvPr>
            <p:ph type="body" idx="1"/>
          </p:nvPr>
        </p:nvSpPr>
        <p:spPr/>
        <p:txBody>
          <a:bodyPr/>
          <a:lstStyle/>
          <a:p>
            <a:r>
              <a:rPr lang="en-US" dirty="0"/>
              <a:t>Identify the ungrounded premise.</a:t>
            </a:r>
          </a:p>
          <a:p>
            <a:r>
              <a:rPr lang="en-US" dirty="0" smtClean="0"/>
              <a:t>Link the ungrounded premises to premises that establish the veracity of the ungrounded premises.</a:t>
            </a:r>
            <a:endParaRPr lang="en-US" dirty="0"/>
          </a:p>
          <a:p>
            <a:r>
              <a:rPr lang="en-US" dirty="0"/>
              <a:t>Evaluate the new premises to see if they are directly grounded.</a:t>
            </a: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dirty="0" smtClean="0"/>
              <a:t>Grounding Major Premise</a:t>
            </a:r>
            <a:endParaRPr lang="en-US" dirty="0"/>
          </a:p>
        </p:txBody>
      </p:sp>
      <p:sp>
        <p:nvSpPr>
          <p:cNvPr id="52227" name="Rectangle 3"/>
          <p:cNvSpPr>
            <a:spLocks noGrp="1" noChangeArrowheads="1"/>
          </p:cNvSpPr>
          <p:nvPr>
            <p:ph type="body" idx="1"/>
          </p:nvPr>
        </p:nvSpPr>
        <p:spPr>
          <a:xfrm>
            <a:off x="1173163" y="1676400"/>
            <a:ext cx="7772400" cy="4419600"/>
          </a:xfrm>
        </p:spPr>
        <p:txBody>
          <a:bodyPr/>
          <a:lstStyle/>
          <a:p>
            <a:r>
              <a:rPr lang="en-US" dirty="0" smtClean="0"/>
              <a:t>Synthesize rules of law from authorities covered in class.</a:t>
            </a:r>
          </a:p>
          <a:p>
            <a:pPr lvl="1"/>
            <a:r>
              <a:rPr lang="en-US" dirty="0" smtClean="0"/>
              <a:t>Constitutions</a:t>
            </a:r>
          </a:p>
          <a:p>
            <a:pPr lvl="1"/>
            <a:r>
              <a:rPr lang="en-US" dirty="0" smtClean="0"/>
              <a:t>Statutes</a:t>
            </a:r>
          </a:p>
          <a:p>
            <a:pPr lvl="1"/>
            <a:r>
              <a:rPr lang="en-US" dirty="0" smtClean="0"/>
              <a:t>Case law</a:t>
            </a:r>
          </a:p>
          <a:p>
            <a:pPr lvl="1"/>
            <a:r>
              <a:rPr lang="en-US" dirty="0" smtClean="0"/>
              <a:t>Regulations</a:t>
            </a:r>
          </a:p>
          <a:p>
            <a:r>
              <a:rPr lang="en-US" dirty="0" smtClean="0"/>
              <a:t>Make certain synthesized rule captures the depth and detail of material covered in class</a:t>
            </a:r>
          </a:p>
          <a:p>
            <a:pPr lvl="1"/>
            <a:endParaRPr lang="en-US" dirty="0"/>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US" sz="4000" dirty="0" smtClean="0"/>
              <a:t>Grounding Minor Premises</a:t>
            </a:r>
            <a:endParaRPr lang="en-US" dirty="0"/>
          </a:p>
        </p:txBody>
      </p:sp>
      <p:sp>
        <p:nvSpPr>
          <p:cNvPr id="53251" name="Rectangle 3"/>
          <p:cNvSpPr>
            <a:spLocks noGrp="1" noChangeArrowheads="1"/>
          </p:cNvSpPr>
          <p:nvPr>
            <p:ph type="body" idx="1"/>
          </p:nvPr>
        </p:nvSpPr>
        <p:spPr/>
        <p:txBody>
          <a:bodyPr/>
          <a:lstStyle/>
          <a:p>
            <a:r>
              <a:rPr lang="en-US" sz="2800" dirty="0"/>
              <a:t>Because a minor premise of a legal syllogism applies a legal principle to the facts of the case, the minor premise always includes some sort of factual assertion.</a:t>
            </a:r>
          </a:p>
          <a:p>
            <a:r>
              <a:rPr lang="en-US" sz="2800" dirty="0"/>
              <a:t>Ground factual propositions in </a:t>
            </a:r>
            <a:r>
              <a:rPr lang="en-US" sz="2800" dirty="0" smtClean="0"/>
              <a:t>brute </a:t>
            </a:r>
            <a:r>
              <a:rPr lang="en-US" sz="2800" dirty="0" smtClean="0">
                <a:solidFill>
                  <a:srgbClr val="CC0000"/>
                </a:solidFill>
              </a:rPr>
              <a:t>facts.</a:t>
            </a:r>
          </a:p>
          <a:p>
            <a:pPr lvl="1"/>
            <a:r>
              <a:rPr lang="en-US" sz="2400" dirty="0" smtClean="0"/>
              <a:t>Move beyond comments about the facts and conclusions drawn from the facts</a:t>
            </a:r>
          </a:p>
          <a:p>
            <a:pPr lvl="2"/>
            <a:r>
              <a:rPr lang="en-US" sz="2000" dirty="0" smtClean="0"/>
              <a:t>incorporate the </a:t>
            </a:r>
            <a:r>
              <a:rPr lang="en-US" sz="2000" b="1" dirty="0" smtClean="0"/>
              <a:t>actual facts from the question</a:t>
            </a:r>
            <a:endParaRPr lang="en-US" sz="2000" b="1" dirty="0"/>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Syllogism</a:t>
            </a:r>
            <a:endParaRPr lang="en-US" dirty="0"/>
          </a:p>
        </p:txBody>
      </p:sp>
      <p:sp>
        <p:nvSpPr>
          <p:cNvPr id="3" name="Content Placeholder 2"/>
          <p:cNvSpPr>
            <a:spLocks noGrp="1"/>
          </p:cNvSpPr>
          <p:nvPr>
            <p:ph idx="1"/>
          </p:nvPr>
        </p:nvSpPr>
        <p:spPr/>
        <p:txBody>
          <a:bodyPr/>
          <a:lstStyle/>
          <a:p>
            <a:r>
              <a:rPr lang="en-US" sz="2800" dirty="0" smtClean="0"/>
              <a:t>Major</a:t>
            </a:r>
          </a:p>
          <a:p>
            <a:pPr lvl="1"/>
            <a:r>
              <a:rPr lang="en-US" sz="1600" dirty="0" smtClean="0"/>
              <a:t>A voluntary act occurs when one’s actions are an expression of his free will; that is, his action is a result of a bodily movement that is the product of a conscious mental process. </a:t>
            </a:r>
            <a:endParaRPr lang="en-US" sz="1800" dirty="0" smtClean="0"/>
          </a:p>
          <a:p>
            <a:r>
              <a:rPr lang="en-US" sz="2800" dirty="0" smtClean="0"/>
              <a:t>Minor</a:t>
            </a:r>
          </a:p>
          <a:p>
            <a:pPr lvl="1"/>
            <a:r>
              <a:rPr lang="en-US" sz="1600" dirty="0" smtClean="0"/>
              <a:t>Here when Ortiz fired his gun his actions were not the result of a conscious mental process.</a:t>
            </a:r>
          </a:p>
          <a:p>
            <a:r>
              <a:rPr lang="en-US" sz="2800" dirty="0" smtClean="0"/>
              <a:t>Conclusion</a:t>
            </a:r>
          </a:p>
          <a:p>
            <a:pPr lvl="1"/>
            <a:r>
              <a:rPr lang="en-US" sz="1600" dirty="0" smtClean="0"/>
              <a:t>Therefore, Ortiz did not voluntarily act when he pulled the trigger, shooting Garza.</a:t>
            </a:r>
          </a:p>
          <a:p>
            <a:endParaRPr lang="en-US" dirty="0"/>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Grounding Major Premises</a:t>
            </a:r>
            <a:endParaRPr lang="en-US" dirty="0"/>
          </a:p>
        </p:txBody>
      </p:sp>
      <p:sp>
        <p:nvSpPr>
          <p:cNvPr id="3" name="Content Placeholder 2"/>
          <p:cNvSpPr>
            <a:spLocks noGrp="1"/>
          </p:cNvSpPr>
          <p:nvPr>
            <p:ph idx="1"/>
          </p:nvPr>
        </p:nvSpPr>
        <p:spPr/>
        <p:txBody>
          <a:bodyPr/>
          <a:lstStyle/>
          <a:p>
            <a:r>
              <a:rPr lang="en-US" dirty="0" smtClean="0"/>
              <a:t>Ungrounded major premise:</a:t>
            </a:r>
          </a:p>
          <a:p>
            <a:pPr lvl="1"/>
            <a:r>
              <a:rPr lang="en-US" dirty="0" smtClean="0"/>
              <a:t>A voluntary act is an action that is a result of a bodily movement that is the product of a </a:t>
            </a:r>
            <a:r>
              <a:rPr lang="en-US" b="1" dirty="0" smtClean="0"/>
              <a:t>conscious mental process.</a:t>
            </a:r>
          </a:p>
          <a:p>
            <a:pPr lvl="1">
              <a:buNone/>
            </a:pPr>
            <a:endParaRPr lang="en-US" dirty="0" smtClean="0"/>
          </a:p>
          <a:p>
            <a:pPr lvl="1"/>
            <a:endParaRPr lang="en-US" dirty="0"/>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Grounding Major Premises</a:t>
            </a:r>
            <a:endParaRPr lang="en-US" dirty="0"/>
          </a:p>
        </p:txBody>
      </p:sp>
      <p:sp>
        <p:nvSpPr>
          <p:cNvPr id="3" name="Content Placeholder 2"/>
          <p:cNvSpPr>
            <a:spLocks noGrp="1"/>
          </p:cNvSpPr>
          <p:nvPr>
            <p:ph idx="1"/>
          </p:nvPr>
        </p:nvSpPr>
        <p:spPr/>
        <p:txBody>
          <a:bodyPr/>
          <a:lstStyle/>
          <a:p>
            <a:r>
              <a:rPr lang="en-US" dirty="0" smtClean="0"/>
              <a:t>Grounded major premise</a:t>
            </a:r>
          </a:p>
          <a:p>
            <a:pPr lvl="1"/>
            <a:r>
              <a:rPr lang="en-US" dirty="0" smtClean="0"/>
              <a:t>Actions that are the result of coercion, reflex, or an unconscious state such as hypnosis and sleep, are not products of a conscious mental process.</a:t>
            </a:r>
          </a:p>
          <a:p>
            <a:endParaRPr lang="en-US"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dirty="0"/>
              <a:t>Introduction to Syllogisms</a:t>
            </a:r>
          </a:p>
        </p:txBody>
      </p:sp>
      <p:sp>
        <p:nvSpPr>
          <p:cNvPr id="5123" name="Rectangle 3"/>
          <p:cNvSpPr>
            <a:spLocks noGrp="1" noChangeArrowheads="1"/>
          </p:cNvSpPr>
          <p:nvPr>
            <p:ph type="body" idx="1"/>
          </p:nvPr>
        </p:nvSpPr>
        <p:spPr>
          <a:xfrm>
            <a:off x="1173163" y="1524000"/>
            <a:ext cx="7772400" cy="4572000"/>
          </a:xfrm>
        </p:spPr>
        <p:txBody>
          <a:bodyPr/>
          <a:lstStyle/>
          <a:p>
            <a:r>
              <a:rPr lang="en-US" dirty="0"/>
              <a:t>To be useful, legal argument must be persuasive </a:t>
            </a:r>
          </a:p>
          <a:p>
            <a:pPr lvl="1"/>
            <a:r>
              <a:rPr lang="en-US" dirty="0" smtClean="0"/>
              <a:t>Persuasiveness </a:t>
            </a:r>
            <a:r>
              <a:rPr lang="en-US" dirty="0"/>
              <a:t>requires</a:t>
            </a:r>
          </a:p>
          <a:p>
            <a:pPr lvl="2"/>
            <a:r>
              <a:rPr lang="en-US" dirty="0" smtClean="0"/>
              <a:t>Logos</a:t>
            </a:r>
          </a:p>
          <a:p>
            <a:pPr lvl="2"/>
            <a:r>
              <a:rPr lang="en-US" dirty="0" smtClean="0"/>
              <a:t>Pathos</a:t>
            </a:r>
          </a:p>
          <a:p>
            <a:pPr lvl="2"/>
            <a:r>
              <a:rPr lang="en-US" dirty="0" smtClean="0"/>
              <a:t>Ethos</a:t>
            </a: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Grounding Premises</a:t>
            </a:r>
            <a:endParaRPr lang="en-US" dirty="0"/>
          </a:p>
        </p:txBody>
      </p:sp>
      <p:sp>
        <p:nvSpPr>
          <p:cNvPr id="3" name="Content Placeholder 2"/>
          <p:cNvSpPr>
            <a:spLocks noGrp="1"/>
          </p:cNvSpPr>
          <p:nvPr>
            <p:ph idx="1"/>
          </p:nvPr>
        </p:nvSpPr>
        <p:spPr/>
        <p:txBody>
          <a:bodyPr/>
          <a:lstStyle/>
          <a:p>
            <a:r>
              <a:rPr lang="en-US" sz="2800" dirty="0" smtClean="0"/>
              <a:t>Grounded Major:</a:t>
            </a:r>
          </a:p>
          <a:p>
            <a:pPr lvl="1"/>
            <a:r>
              <a:rPr lang="en-US" sz="2000" dirty="0" smtClean="0"/>
              <a:t>A voluntary act is an action that is a result of a bodily movement that is the product of a conscious mental process.</a:t>
            </a:r>
            <a:r>
              <a:rPr lang="en-US" sz="2000" b="1" dirty="0" smtClean="0"/>
              <a:t>  </a:t>
            </a:r>
            <a:r>
              <a:rPr lang="en-US" sz="2000" dirty="0" smtClean="0"/>
              <a:t>Actions that are the result of coercion, reflex, or an unconscious state such as hypnosis and sleep, are not products of a conscious mental process.</a:t>
            </a:r>
          </a:p>
          <a:p>
            <a:r>
              <a:rPr lang="en-US" sz="2800" dirty="0" smtClean="0"/>
              <a:t>Minor</a:t>
            </a:r>
          </a:p>
          <a:p>
            <a:pPr lvl="1"/>
            <a:r>
              <a:rPr lang="en-US" sz="2000" dirty="0" smtClean="0"/>
              <a:t>Here, Ortiz’s actions were reflexive</a:t>
            </a:r>
            <a:r>
              <a:rPr lang="en-US" sz="2400" dirty="0" smtClean="0"/>
              <a:t>.</a:t>
            </a:r>
          </a:p>
          <a:p>
            <a:r>
              <a:rPr lang="en-US" sz="2800" dirty="0" smtClean="0"/>
              <a:t>Conclusion</a:t>
            </a:r>
          </a:p>
          <a:p>
            <a:pPr lvl="1"/>
            <a:r>
              <a:rPr lang="en-US" sz="2000" dirty="0" smtClean="0"/>
              <a:t>Therefore, his act was not the result of a conscious mental process and thus, his act was not voluntary.</a:t>
            </a:r>
            <a:endParaRPr lang="en-US" dirty="0"/>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Grounding Premises</a:t>
            </a:r>
            <a:endParaRPr lang="en-US" dirty="0"/>
          </a:p>
        </p:txBody>
      </p:sp>
      <p:sp>
        <p:nvSpPr>
          <p:cNvPr id="3" name="Content Placeholder 2"/>
          <p:cNvSpPr>
            <a:spLocks noGrp="1"/>
          </p:cNvSpPr>
          <p:nvPr>
            <p:ph idx="1"/>
          </p:nvPr>
        </p:nvSpPr>
        <p:spPr/>
        <p:txBody>
          <a:bodyPr/>
          <a:lstStyle/>
          <a:p>
            <a:r>
              <a:rPr lang="en-US" dirty="0" smtClean="0"/>
              <a:t>Ungrounded premise</a:t>
            </a:r>
          </a:p>
          <a:p>
            <a:pPr lvl="1"/>
            <a:r>
              <a:rPr lang="en-US" dirty="0" smtClean="0"/>
              <a:t>Here, Ortiz’s actions were reflexive.</a:t>
            </a:r>
          </a:p>
          <a:p>
            <a:r>
              <a:rPr lang="en-US" dirty="0" smtClean="0"/>
              <a:t>Grounded premise</a:t>
            </a:r>
          </a:p>
          <a:p>
            <a:pPr lvl="1"/>
            <a:r>
              <a:rPr lang="en-US" dirty="0" smtClean="0"/>
              <a:t>His actions were reflexive because his pulling of the trigger was the result of an involuntary flinch in response to the fire alarm, and thus not the result of a conscious decision to pull the trigger.</a:t>
            </a:r>
            <a:endParaRPr lang="en-US" dirty="0"/>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From Syllogism to Argument</a:t>
            </a:r>
            <a:endParaRPr lang="en-US" dirty="0"/>
          </a:p>
        </p:txBody>
      </p:sp>
      <p:sp>
        <p:nvSpPr>
          <p:cNvPr id="3" name="Content Placeholder 2"/>
          <p:cNvSpPr>
            <a:spLocks noGrp="1"/>
          </p:cNvSpPr>
          <p:nvPr>
            <p:ph idx="1"/>
          </p:nvPr>
        </p:nvSpPr>
        <p:spPr/>
        <p:txBody>
          <a:bodyPr/>
          <a:lstStyle/>
          <a:p>
            <a:pPr marL="342900" lvl="1" indent="-342900">
              <a:lnSpc>
                <a:spcPct val="80000"/>
              </a:lnSpc>
              <a:buClr>
                <a:schemeClr val="accent1"/>
              </a:buClr>
              <a:buSzPct val="70000"/>
              <a:buNone/>
            </a:pPr>
            <a:r>
              <a:rPr lang="en-US" sz="1800" dirty="0" smtClean="0"/>
              <a:t>	Conduct is criminal when it involves (1) a voluntary act, omission, or possession; (2) sufficient intent; and (3) causation.  A voluntary act occurs when one’s actions are an expression of his free will, that is, his action is a result of a bodily movement that is the product of a conscious mental process.  Actions that are the result of coercion, reflex, or an unconscious state such as hypnosis and sleep, are not products of a conscious mental process.	 </a:t>
            </a:r>
          </a:p>
          <a:p>
            <a:pPr marL="342900" lvl="1" indent="-342900">
              <a:lnSpc>
                <a:spcPct val="80000"/>
              </a:lnSpc>
              <a:buClr>
                <a:schemeClr val="accent1"/>
              </a:buClr>
              <a:buSzPct val="70000"/>
              <a:buNone/>
            </a:pPr>
            <a:r>
              <a:rPr lang="en-US" sz="1800" dirty="0" smtClean="0"/>
              <a:t>	</a:t>
            </a:r>
          </a:p>
          <a:p>
            <a:pPr marL="342900" lvl="1" indent="-342900">
              <a:lnSpc>
                <a:spcPct val="80000"/>
              </a:lnSpc>
              <a:buClr>
                <a:schemeClr val="accent1"/>
              </a:buClr>
              <a:buSzPct val="70000"/>
              <a:buNone/>
            </a:pPr>
            <a:r>
              <a:rPr lang="en-US" sz="1800" dirty="0" smtClean="0"/>
              <a:t>	Here, Ortiz’s actions were reflexive because his pulling of the trigger was the result of an involuntary flinch in response to the fire alarm, and thus not the result of a conscious decision to pull the trigger.  </a:t>
            </a:r>
          </a:p>
          <a:p>
            <a:pPr marL="342900" lvl="1" indent="-342900">
              <a:lnSpc>
                <a:spcPct val="80000"/>
              </a:lnSpc>
              <a:buClr>
                <a:schemeClr val="accent1"/>
              </a:buClr>
              <a:buSzPct val="70000"/>
              <a:buNone/>
            </a:pPr>
            <a:endParaRPr lang="en-US" sz="1800" dirty="0" smtClean="0"/>
          </a:p>
          <a:p>
            <a:pPr marL="342900" lvl="1" indent="-342900">
              <a:lnSpc>
                <a:spcPct val="80000"/>
              </a:lnSpc>
              <a:buClr>
                <a:schemeClr val="accent1"/>
              </a:buClr>
              <a:buSzPct val="70000"/>
              <a:buNone/>
            </a:pPr>
            <a:r>
              <a:rPr lang="en-US" sz="1800" dirty="0" smtClean="0"/>
              <a:t>	Since his action was reflexive, his action was not voluntary.  Because his action was not voluntary, it was not criminal.   </a:t>
            </a:r>
            <a:endParaRPr lang="en-US" sz="1600" dirty="0" smtClean="0"/>
          </a:p>
          <a:p>
            <a:endParaRPr lang="en-US" dirty="0"/>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US" dirty="0"/>
              <a:t>From </a:t>
            </a:r>
            <a:r>
              <a:rPr lang="en-US" dirty="0" smtClean="0"/>
              <a:t>Syllogism </a:t>
            </a:r>
            <a:r>
              <a:rPr lang="en-US" dirty="0"/>
              <a:t>to </a:t>
            </a:r>
            <a:r>
              <a:rPr lang="en-US" dirty="0" smtClean="0"/>
              <a:t>Argument</a:t>
            </a:r>
            <a:endParaRPr lang="en-US" dirty="0"/>
          </a:p>
        </p:txBody>
      </p:sp>
      <p:sp>
        <p:nvSpPr>
          <p:cNvPr id="65539" name="Rectangle 3"/>
          <p:cNvSpPr>
            <a:spLocks noGrp="1" noChangeArrowheads="1"/>
          </p:cNvSpPr>
          <p:nvPr>
            <p:ph type="body" idx="1"/>
          </p:nvPr>
        </p:nvSpPr>
        <p:spPr/>
        <p:txBody>
          <a:bodyPr/>
          <a:lstStyle/>
          <a:p>
            <a:pPr>
              <a:lnSpc>
                <a:spcPct val="80000"/>
              </a:lnSpc>
              <a:buNone/>
            </a:pPr>
            <a:r>
              <a:rPr lang="en-US" sz="1400" dirty="0" smtClean="0"/>
              <a:t>	</a:t>
            </a:r>
            <a:endParaRPr lang="en-US" sz="1400" dirty="0"/>
          </a:p>
          <a:p>
            <a:pPr marL="342900" lvl="1" indent="-342900">
              <a:lnSpc>
                <a:spcPct val="80000"/>
              </a:lnSpc>
              <a:buClr>
                <a:schemeClr val="accent1"/>
              </a:buClr>
              <a:buSzPct val="70000"/>
              <a:buNone/>
            </a:pPr>
            <a:r>
              <a:rPr lang="en-US" sz="1600" dirty="0" smtClean="0"/>
              <a:t>	</a:t>
            </a:r>
            <a:r>
              <a:rPr lang="en-US" sz="1800" dirty="0" smtClean="0"/>
              <a:t>Conduct is criminal when it involves (1) a voluntary act, omission, or possession; (2) sufficient intent, and (3) causation.  </a:t>
            </a:r>
            <a:r>
              <a:rPr lang="en-US" sz="1800" b="1" dirty="0" smtClean="0"/>
              <a:t>Here only whether Ortiz’s act was voluntary is at issue because his conduct did not involve an omission or possession.</a:t>
            </a:r>
            <a:r>
              <a:rPr lang="en-US" sz="1800" dirty="0" smtClean="0"/>
              <a:t>  A voluntary act occurs when one’s actions are an expression of his free will, that is, his action is a result of a bodily movement that is the product of a conscious mental process.  Actions that are the result of coercion, reflex, or an unconscious state such as hypnosis and sleep, are not products of a conscious mental process.	 </a:t>
            </a:r>
          </a:p>
          <a:p>
            <a:pPr marL="342900" lvl="1" indent="-342900">
              <a:lnSpc>
                <a:spcPct val="80000"/>
              </a:lnSpc>
              <a:buClr>
                <a:schemeClr val="accent1"/>
              </a:buClr>
              <a:buSzPct val="70000"/>
              <a:buNone/>
            </a:pPr>
            <a:r>
              <a:rPr lang="en-US" sz="1800" dirty="0" smtClean="0"/>
              <a:t>	</a:t>
            </a:r>
          </a:p>
          <a:p>
            <a:pPr marL="342900" lvl="1" indent="-342900">
              <a:lnSpc>
                <a:spcPct val="80000"/>
              </a:lnSpc>
              <a:buClr>
                <a:schemeClr val="accent1"/>
              </a:buClr>
              <a:buSzPct val="70000"/>
              <a:buNone/>
            </a:pPr>
            <a:r>
              <a:rPr lang="en-US" sz="1800" dirty="0" smtClean="0"/>
              <a:t>	Here, Ortiz’s actions were reflexive because his pulling of the trigger was the result of an involuntary flinch in response to the fire alarm, and thus not the result of a conscious decision to pull the trigger.  </a:t>
            </a:r>
          </a:p>
          <a:p>
            <a:pPr marL="342900" lvl="1" indent="-342900">
              <a:lnSpc>
                <a:spcPct val="80000"/>
              </a:lnSpc>
              <a:buClr>
                <a:schemeClr val="accent1"/>
              </a:buClr>
              <a:buSzPct val="70000"/>
              <a:buNone/>
            </a:pPr>
            <a:endParaRPr lang="en-US" sz="1800" dirty="0" smtClean="0"/>
          </a:p>
          <a:p>
            <a:pPr marL="342900" lvl="1" indent="-342900">
              <a:lnSpc>
                <a:spcPct val="80000"/>
              </a:lnSpc>
              <a:buClr>
                <a:schemeClr val="accent1"/>
              </a:buClr>
              <a:buSzPct val="70000"/>
              <a:buNone/>
            </a:pPr>
            <a:r>
              <a:rPr lang="en-US" sz="1800" dirty="0" smtClean="0"/>
              <a:t>	Therefore, his action was not voluntary.  Since his action was not voluntary, it was not criminal.   </a:t>
            </a:r>
            <a:endParaRPr lang="en-US" sz="1600" dirty="0" smtClean="0"/>
          </a:p>
          <a:p>
            <a:pPr marL="342900" lvl="1" indent="-342900">
              <a:lnSpc>
                <a:spcPct val="80000"/>
              </a:lnSpc>
              <a:buClr>
                <a:schemeClr val="accent1"/>
              </a:buClr>
              <a:buSzPct val="70000"/>
              <a:buFont typeface="Monotype Sorts" pitchFamily="2" charset="2"/>
              <a:buChar char="n"/>
            </a:pPr>
            <a:endParaRPr lang="en-US" sz="1600" dirty="0" smtClean="0"/>
          </a:p>
          <a:p>
            <a:pPr>
              <a:lnSpc>
                <a:spcPct val="80000"/>
              </a:lnSpc>
            </a:pPr>
            <a:endParaRPr lang="en-US" sz="1400" dirty="0"/>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dirty="0"/>
              <a:t>Relationship to Analogies</a:t>
            </a:r>
          </a:p>
        </p:txBody>
      </p:sp>
      <p:sp>
        <p:nvSpPr>
          <p:cNvPr id="33795" name="Rectangle 3"/>
          <p:cNvSpPr>
            <a:spLocks noGrp="1" noChangeArrowheads="1"/>
          </p:cNvSpPr>
          <p:nvPr>
            <p:ph type="body" idx="1"/>
          </p:nvPr>
        </p:nvSpPr>
        <p:spPr/>
        <p:txBody>
          <a:bodyPr/>
          <a:lstStyle/>
          <a:p>
            <a:r>
              <a:rPr lang="en-US" dirty="0">
                <a:solidFill>
                  <a:schemeClr val="accent1"/>
                </a:solidFill>
              </a:rPr>
              <a:t>Analogies</a:t>
            </a:r>
            <a:r>
              <a:rPr lang="en-US" dirty="0"/>
              <a:t> help with legal reasoning.</a:t>
            </a:r>
          </a:p>
          <a:p>
            <a:r>
              <a:rPr lang="en-US" dirty="0">
                <a:solidFill>
                  <a:schemeClr val="hlink"/>
                </a:solidFill>
              </a:rPr>
              <a:t>Syllogisms</a:t>
            </a:r>
            <a:r>
              <a:rPr lang="en-US" dirty="0"/>
              <a:t> </a:t>
            </a:r>
            <a:r>
              <a:rPr lang="en-US" dirty="0" smtClean="0"/>
              <a:t>are legal </a:t>
            </a:r>
            <a:r>
              <a:rPr lang="en-US" dirty="0"/>
              <a:t>argument.</a:t>
            </a:r>
          </a:p>
          <a:p>
            <a:r>
              <a:rPr lang="en-US" dirty="0">
                <a:solidFill>
                  <a:schemeClr val="accent1"/>
                </a:solidFill>
              </a:rPr>
              <a:t>Analogies</a:t>
            </a:r>
            <a:r>
              <a:rPr lang="en-US" dirty="0"/>
              <a:t> can support a premise, but do not provide the answer (the “so what”?).</a:t>
            </a: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Applicable Law</a:t>
            </a:r>
            <a:endParaRPr lang="en-US" dirty="0"/>
          </a:p>
        </p:txBody>
      </p:sp>
      <p:sp>
        <p:nvSpPr>
          <p:cNvPr id="3" name="Content Placeholder 2"/>
          <p:cNvSpPr>
            <a:spLocks noGrp="1"/>
          </p:cNvSpPr>
          <p:nvPr>
            <p:ph idx="1"/>
          </p:nvPr>
        </p:nvSpPr>
        <p:spPr/>
        <p:txBody>
          <a:bodyPr/>
          <a:lstStyle/>
          <a:p>
            <a:r>
              <a:rPr lang="en-US" sz="2800" dirty="0" smtClean="0"/>
              <a:t>In </a:t>
            </a:r>
            <a:r>
              <a:rPr lang="en-US" sz="2800" i="1" dirty="0" smtClean="0"/>
              <a:t>People v. </a:t>
            </a:r>
            <a:r>
              <a:rPr lang="en-US" sz="2800" i="1" dirty="0" err="1" smtClean="0"/>
              <a:t>Decina</a:t>
            </a:r>
            <a:r>
              <a:rPr lang="en-US" sz="2800" dirty="0" smtClean="0"/>
              <a:t>, defendant knew he had epilepsy but continued to drive.  While driving, defendant suffered an epileptic seizure and struck several children, killing them.  The court held that since defendant was aware of his propensity to seize yet chose to drive, the defendant’s act of seizing while driving and striking the children was essentially a voluntary act.  </a:t>
            </a:r>
            <a:endParaRPr lang="en-US" sz="2800" dirty="0"/>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of Analogical Support</a:t>
            </a:r>
            <a:endParaRPr lang="en-US" dirty="0"/>
          </a:p>
        </p:txBody>
      </p:sp>
      <p:sp>
        <p:nvSpPr>
          <p:cNvPr id="3" name="Content Placeholder 2"/>
          <p:cNvSpPr>
            <a:spLocks noGrp="1"/>
          </p:cNvSpPr>
          <p:nvPr>
            <p:ph idx="1"/>
          </p:nvPr>
        </p:nvSpPr>
        <p:spPr>
          <a:xfrm>
            <a:off x="1143000" y="1752600"/>
            <a:ext cx="7802563" cy="4343400"/>
          </a:xfrm>
        </p:spPr>
        <p:txBody>
          <a:bodyPr/>
          <a:lstStyle/>
          <a:p>
            <a:r>
              <a:rPr lang="en-US" sz="2400" dirty="0" smtClean="0"/>
              <a:t>Major</a:t>
            </a:r>
          </a:p>
          <a:p>
            <a:pPr lvl="1"/>
            <a:r>
              <a:rPr lang="en-US" sz="1800" dirty="0" smtClean="0"/>
              <a:t>The conduct of individuals who are aware that they have involuntary responses to stimuli may be criminalized as voluntary acts when the individual’s involuntary response harms another. For example, in </a:t>
            </a:r>
            <a:r>
              <a:rPr lang="en-US" sz="1800" i="1" dirty="0" smtClean="0"/>
              <a:t>Decina</a:t>
            </a:r>
            <a:r>
              <a:rPr lang="en-US" sz="1800" dirty="0" smtClean="0"/>
              <a:t>, a driver who knew he was epileptic was criminally liable for harm caused to another when he had a seizure while driving and struck a group of pedestrians.</a:t>
            </a:r>
          </a:p>
          <a:p>
            <a:r>
              <a:rPr lang="en-US" sz="2400" dirty="0" smtClean="0"/>
              <a:t>Minor</a:t>
            </a:r>
          </a:p>
          <a:p>
            <a:pPr lvl="1"/>
            <a:r>
              <a:rPr lang="en-US" sz="1800" dirty="0" smtClean="0"/>
              <a:t>Unlike in </a:t>
            </a:r>
            <a:r>
              <a:rPr lang="en-US" sz="1800" i="1" dirty="0" smtClean="0"/>
              <a:t>Decina</a:t>
            </a:r>
            <a:r>
              <a:rPr lang="en-US" sz="1800" dirty="0" smtClean="0"/>
              <a:t>, where the defendant driver knew he was prone to seizures, here, Ortiz had no previous knowledge that he had a jumpy trigger finger.</a:t>
            </a:r>
          </a:p>
          <a:p>
            <a:r>
              <a:rPr lang="en-US" sz="2400" dirty="0" smtClean="0"/>
              <a:t>Conclusion</a:t>
            </a:r>
          </a:p>
          <a:p>
            <a:pPr lvl="1"/>
            <a:r>
              <a:rPr lang="en-US" sz="1800" dirty="0" smtClean="0"/>
              <a:t>Thus, Ortiz’s conduct was not voluntary and therefore may not be criminalized.  </a:t>
            </a:r>
          </a:p>
          <a:p>
            <a:pPr lvl="1"/>
            <a:endParaRPr lang="en-US" sz="1800" dirty="0"/>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Objectives</a:t>
            </a:r>
            <a:endParaRPr lang="en-US" dirty="0"/>
          </a:p>
        </p:txBody>
      </p:sp>
      <p:sp>
        <p:nvSpPr>
          <p:cNvPr id="3" name="Content Placeholder 2"/>
          <p:cNvSpPr>
            <a:spLocks noGrp="1"/>
          </p:cNvSpPr>
          <p:nvPr>
            <p:ph idx="1"/>
          </p:nvPr>
        </p:nvSpPr>
        <p:spPr/>
        <p:txBody>
          <a:bodyPr/>
          <a:lstStyle/>
          <a:p>
            <a:r>
              <a:rPr lang="en-US" dirty="0" smtClean="0"/>
              <a:t>Become familiar with syllogistic legal argument.</a:t>
            </a:r>
          </a:p>
          <a:p>
            <a:r>
              <a:rPr lang="en-US" dirty="0" smtClean="0"/>
              <a:t>Appreciate the importance of “grounding” premises in a syllogism.</a:t>
            </a:r>
          </a:p>
          <a:p>
            <a:endParaRPr lang="en-US" dirty="0"/>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Practice</a:t>
            </a:r>
            <a:endParaRPr lang="en-US" dirty="0"/>
          </a:p>
        </p:txBody>
      </p:sp>
      <p:sp>
        <p:nvSpPr>
          <p:cNvPr id="3" name="Content Placeholder 2"/>
          <p:cNvSpPr>
            <a:spLocks noGrp="1"/>
          </p:cNvSpPr>
          <p:nvPr>
            <p:ph idx="1"/>
          </p:nvPr>
        </p:nvSpPr>
        <p:spPr>
          <a:xfrm>
            <a:off x="1143000" y="1752600"/>
            <a:ext cx="7802563" cy="4343400"/>
          </a:xfrm>
        </p:spPr>
        <p:txBody>
          <a:bodyPr/>
          <a:lstStyle/>
          <a:p>
            <a:r>
              <a:rPr lang="en-US" sz="2400" b="1" dirty="0" smtClean="0"/>
              <a:t>Identify syllogisms</a:t>
            </a:r>
            <a:r>
              <a:rPr lang="en-US" sz="2400" dirty="0" smtClean="0"/>
              <a:t> that appear in your case books.</a:t>
            </a:r>
          </a:p>
          <a:p>
            <a:r>
              <a:rPr lang="en-US" sz="2400" b="1" dirty="0" smtClean="0"/>
              <a:t>Listen for syllogisms </a:t>
            </a:r>
            <a:r>
              <a:rPr lang="en-US" sz="2400" dirty="0" smtClean="0"/>
              <a:t>in your professors’ lectures.</a:t>
            </a:r>
          </a:p>
          <a:p>
            <a:r>
              <a:rPr lang="en-US" sz="2400" b="1" dirty="0" smtClean="0"/>
              <a:t>Generate syllogistic arguments </a:t>
            </a:r>
            <a:r>
              <a:rPr lang="en-US" sz="2400" dirty="0" smtClean="0"/>
              <a:t>in response to practice questions.  </a:t>
            </a:r>
          </a:p>
          <a:p>
            <a:r>
              <a:rPr lang="en-US" sz="2400" dirty="0" smtClean="0"/>
              <a:t>Pair with a classmate and </a:t>
            </a:r>
            <a:r>
              <a:rPr lang="en-US" sz="2400" b="1" dirty="0" smtClean="0"/>
              <a:t>compare and contrast syllogistic responses</a:t>
            </a:r>
            <a:r>
              <a:rPr lang="en-US" sz="2400" dirty="0" smtClean="0"/>
              <a:t> to practice questions.</a:t>
            </a:r>
          </a:p>
          <a:p>
            <a:r>
              <a:rPr lang="en-US" sz="2400" b="1" dirty="0" smtClean="0"/>
              <a:t>Practice grounding major premises </a:t>
            </a:r>
            <a:r>
              <a:rPr lang="en-US" sz="2400" dirty="0" smtClean="0"/>
              <a:t>by synthesizing rule structures for each topic you cover in your classes.</a:t>
            </a:r>
          </a:p>
          <a:p>
            <a:r>
              <a:rPr lang="en-US" sz="2400" b="1" dirty="0" smtClean="0"/>
              <a:t>Practice grounding minor premises </a:t>
            </a:r>
            <a:r>
              <a:rPr lang="en-US" sz="2400" dirty="0" smtClean="0"/>
              <a:t>by linking facts from practice questions to the applicable legal tests.</a:t>
            </a:r>
          </a:p>
          <a:p>
            <a:endParaRPr lang="en-US" sz="2400" dirty="0" smtClean="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Persuasiveness Requires</a:t>
            </a:r>
            <a:endParaRPr lang="en-US" dirty="0"/>
          </a:p>
        </p:txBody>
      </p:sp>
      <p:sp>
        <p:nvSpPr>
          <p:cNvPr id="3" name="Content Placeholder 2"/>
          <p:cNvSpPr>
            <a:spLocks noGrp="1"/>
          </p:cNvSpPr>
          <p:nvPr>
            <p:ph idx="1"/>
          </p:nvPr>
        </p:nvSpPr>
        <p:spPr>
          <a:xfrm>
            <a:off x="1143000" y="1676400"/>
            <a:ext cx="7802563" cy="4419600"/>
          </a:xfrm>
        </p:spPr>
        <p:txBody>
          <a:bodyPr/>
          <a:lstStyle/>
          <a:p>
            <a:r>
              <a:rPr lang="en-US" dirty="0" smtClean="0"/>
              <a:t>Logos</a:t>
            </a:r>
          </a:p>
          <a:p>
            <a:pPr lvl="1"/>
            <a:r>
              <a:rPr lang="en-US" sz="2000" dirty="0" smtClean="0"/>
              <a:t>Syllogistic argument</a:t>
            </a:r>
          </a:p>
          <a:p>
            <a:pPr lvl="2"/>
            <a:r>
              <a:rPr lang="en-US" sz="2000" dirty="0" smtClean="0"/>
              <a:t>A syllogism is a systematic and ordered set of statements</a:t>
            </a:r>
          </a:p>
          <a:p>
            <a:pPr lvl="2"/>
            <a:r>
              <a:rPr lang="en-US" sz="2000" dirty="0" smtClean="0"/>
              <a:t>The statements are connected by rational inferences</a:t>
            </a:r>
          </a:p>
          <a:p>
            <a:r>
              <a:rPr lang="en-US" dirty="0" smtClean="0"/>
              <a:t>Pathos</a:t>
            </a:r>
          </a:p>
          <a:p>
            <a:pPr lvl="1"/>
            <a:r>
              <a:rPr lang="en-US" sz="2400" dirty="0" smtClean="0"/>
              <a:t>Affective appeal of argument</a:t>
            </a:r>
          </a:p>
          <a:p>
            <a:r>
              <a:rPr lang="en-US" dirty="0" smtClean="0"/>
              <a:t>Ethos</a:t>
            </a:r>
          </a:p>
          <a:p>
            <a:pPr lvl="1"/>
            <a:r>
              <a:rPr lang="en-US" sz="2400" dirty="0" smtClean="0"/>
              <a:t>Speaker’s or writer’s credibility</a:t>
            </a:r>
          </a:p>
          <a:p>
            <a:endParaRPr lang="en-US" dirty="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Syllogism as Cornerstone of Legal Argument</a:t>
            </a:r>
            <a:endParaRPr lang="en-US" dirty="0"/>
          </a:p>
        </p:txBody>
      </p:sp>
      <p:pic>
        <p:nvPicPr>
          <p:cNvPr id="4" name="Content Placeholder 3" descr="portgibsontemplecornerstone.jpg"/>
          <p:cNvPicPr>
            <a:picLocks noGrp="1" noChangeAspect="1"/>
          </p:cNvPicPr>
          <p:nvPr>
            <p:ph idx="1"/>
          </p:nvPr>
        </p:nvPicPr>
        <p:blipFill>
          <a:blip r:embed="rId2" cstate="print"/>
          <a:stretch>
            <a:fillRect/>
          </a:stretch>
        </p:blipFill>
        <p:spPr>
          <a:xfrm>
            <a:off x="2124047" y="2057400"/>
            <a:ext cx="5678516" cy="4038600"/>
          </a:xfrm>
        </p:spPr>
      </p:pic>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dirty="0"/>
              <a:t>Parts of a Syllogism</a:t>
            </a:r>
          </a:p>
        </p:txBody>
      </p:sp>
      <p:sp>
        <p:nvSpPr>
          <p:cNvPr id="6147" name="Rectangle 3"/>
          <p:cNvSpPr>
            <a:spLocks noGrp="1" noChangeArrowheads="1"/>
          </p:cNvSpPr>
          <p:nvPr>
            <p:ph type="body" idx="1"/>
          </p:nvPr>
        </p:nvSpPr>
        <p:spPr>
          <a:xfrm>
            <a:off x="1143000" y="1752600"/>
            <a:ext cx="7802563" cy="4343400"/>
          </a:xfrm>
        </p:spPr>
        <p:txBody>
          <a:bodyPr/>
          <a:lstStyle/>
          <a:p>
            <a:r>
              <a:rPr lang="en-US" dirty="0">
                <a:solidFill>
                  <a:srgbClr val="669900"/>
                </a:solidFill>
              </a:rPr>
              <a:t>Major premise</a:t>
            </a:r>
            <a:r>
              <a:rPr lang="en-US" dirty="0"/>
              <a:t>:  Broad statement of general </a:t>
            </a:r>
            <a:r>
              <a:rPr lang="en-US" dirty="0" smtClean="0"/>
              <a:t>applicability</a:t>
            </a:r>
            <a:endParaRPr lang="en-US" dirty="0"/>
          </a:p>
          <a:p>
            <a:r>
              <a:rPr lang="en-US" dirty="0">
                <a:solidFill>
                  <a:srgbClr val="669900"/>
                </a:solidFill>
              </a:rPr>
              <a:t>Minor premise</a:t>
            </a:r>
            <a:r>
              <a:rPr lang="en-US" dirty="0"/>
              <a:t>: Narrower statement of particular </a:t>
            </a:r>
            <a:r>
              <a:rPr lang="en-US" dirty="0" smtClean="0"/>
              <a:t>applicability</a:t>
            </a:r>
            <a:endParaRPr lang="en-US" dirty="0"/>
          </a:p>
          <a:p>
            <a:r>
              <a:rPr lang="en-US" dirty="0">
                <a:solidFill>
                  <a:srgbClr val="669900"/>
                </a:solidFill>
              </a:rPr>
              <a:t>Conclusion</a:t>
            </a:r>
            <a:r>
              <a:rPr lang="en-US" dirty="0"/>
              <a:t>: Logical consequence of the major and minor </a:t>
            </a:r>
            <a:r>
              <a:rPr lang="en-US" dirty="0" smtClean="0"/>
              <a:t>premises</a:t>
            </a:r>
            <a:endParaRPr lang="en-US"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dirty="0"/>
              <a:t>Classic Example</a:t>
            </a:r>
          </a:p>
        </p:txBody>
      </p:sp>
      <p:sp>
        <p:nvSpPr>
          <p:cNvPr id="27651" name="Rectangle 3"/>
          <p:cNvSpPr>
            <a:spLocks noGrp="1" noChangeArrowheads="1"/>
          </p:cNvSpPr>
          <p:nvPr>
            <p:ph type="body" idx="1"/>
          </p:nvPr>
        </p:nvSpPr>
        <p:spPr>
          <a:xfrm>
            <a:off x="1143001" y="1752600"/>
            <a:ext cx="6400800" cy="4343400"/>
          </a:xfrm>
        </p:spPr>
        <p:txBody>
          <a:bodyPr/>
          <a:lstStyle/>
          <a:p>
            <a:r>
              <a:rPr lang="en-US" dirty="0"/>
              <a:t>1.  All men are mortal.</a:t>
            </a:r>
          </a:p>
          <a:p>
            <a:r>
              <a:rPr lang="en-US" dirty="0"/>
              <a:t>2.  Socrates is a man.</a:t>
            </a:r>
          </a:p>
          <a:p>
            <a:r>
              <a:rPr lang="en-US" dirty="0"/>
              <a:t>3.  Therefore, Socrates is mortal</a:t>
            </a:r>
            <a:r>
              <a:rPr lang="en-US" dirty="0" smtClean="0"/>
              <a:t>.</a:t>
            </a:r>
            <a:endParaRPr lang="en-US" dirty="0"/>
          </a:p>
          <a:p>
            <a:r>
              <a:rPr lang="en-US" dirty="0"/>
              <a:t>A=B, B=C, A=C</a:t>
            </a:r>
          </a:p>
          <a:p>
            <a:pPr lvl="1"/>
            <a:r>
              <a:rPr lang="en-US" dirty="0"/>
              <a:t>Transitivity</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dirty="0"/>
              <a:t>Power of Syllogisms</a:t>
            </a:r>
          </a:p>
        </p:txBody>
      </p:sp>
      <p:sp>
        <p:nvSpPr>
          <p:cNvPr id="28675" name="Rectangle 3"/>
          <p:cNvSpPr>
            <a:spLocks noGrp="1" noChangeArrowheads="1"/>
          </p:cNvSpPr>
          <p:nvPr>
            <p:ph type="body" idx="1"/>
          </p:nvPr>
        </p:nvSpPr>
        <p:spPr/>
        <p:txBody>
          <a:bodyPr/>
          <a:lstStyle/>
          <a:p>
            <a:r>
              <a:rPr lang="en-US" dirty="0" smtClean="0"/>
              <a:t>Conclusion </a:t>
            </a:r>
            <a:r>
              <a:rPr lang="en-US" dirty="0"/>
              <a:t>is </a:t>
            </a:r>
            <a:r>
              <a:rPr lang="en-US" dirty="0" smtClean="0"/>
              <a:t>compelling</a:t>
            </a:r>
            <a:endParaRPr lang="en-US" dirty="0"/>
          </a:p>
          <a:p>
            <a:r>
              <a:rPr lang="en-US" dirty="0"/>
              <a:t>The opponent must attack the premise, not the </a:t>
            </a:r>
            <a:r>
              <a:rPr lang="en-US" dirty="0" smtClean="0"/>
              <a:t>conclusion</a:t>
            </a:r>
            <a:endParaRPr lang="en-US"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dirty="0"/>
              <a:t>Legal Arguments as Syllogisms</a:t>
            </a:r>
          </a:p>
        </p:txBody>
      </p:sp>
      <p:sp>
        <p:nvSpPr>
          <p:cNvPr id="29699" name="Rectangle 3"/>
          <p:cNvSpPr>
            <a:spLocks noGrp="1" noChangeArrowheads="1"/>
          </p:cNvSpPr>
          <p:nvPr>
            <p:ph type="body" idx="1"/>
          </p:nvPr>
        </p:nvSpPr>
        <p:spPr/>
        <p:txBody>
          <a:bodyPr/>
          <a:lstStyle/>
          <a:p>
            <a:r>
              <a:rPr lang="en-US" dirty="0">
                <a:solidFill>
                  <a:schemeClr val="accent2"/>
                </a:solidFill>
              </a:rPr>
              <a:t>Major premise</a:t>
            </a:r>
            <a:r>
              <a:rPr lang="en-US" dirty="0"/>
              <a:t> = statement of </a:t>
            </a:r>
            <a:r>
              <a:rPr lang="en-US" dirty="0" smtClean="0"/>
              <a:t>law</a:t>
            </a:r>
            <a:endParaRPr lang="en-US" dirty="0"/>
          </a:p>
          <a:p>
            <a:r>
              <a:rPr lang="en-US" dirty="0">
                <a:solidFill>
                  <a:schemeClr val="accent2"/>
                </a:solidFill>
              </a:rPr>
              <a:t>Minor premise</a:t>
            </a:r>
            <a:r>
              <a:rPr lang="en-US" dirty="0"/>
              <a:t> = application of law to specific facts</a:t>
            </a:r>
          </a:p>
          <a:p>
            <a:r>
              <a:rPr lang="en-US" dirty="0">
                <a:solidFill>
                  <a:schemeClr val="accent2"/>
                </a:solidFill>
              </a:rPr>
              <a:t>Conclusion</a:t>
            </a:r>
            <a:r>
              <a:rPr lang="en-US" dirty="0"/>
              <a:t> = derived from premises</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Dads Tie.pot">
  <a:themeElements>
    <a:clrScheme name="Dads Tie.pot 4">
      <a:dk1>
        <a:srgbClr val="000000"/>
      </a:dk1>
      <a:lt1>
        <a:srgbClr val="FFFFFF"/>
      </a:lt1>
      <a:dk2>
        <a:srgbClr val="666633"/>
      </a:dk2>
      <a:lt2>
        <a:srgbClr val="908A6C"/>
      </a:lt2>
      <a:accent1>
        <a:srgbClr val="808000"/>
      </a:accent1>
      <a:accent2>
        <a:srgbClr val="996633"/>
      </a:accent2>
      <a:accent3>
        <a:srgbClr val="FFFFFF"/>
      </a:accent3>
      <a:accent4>
        <a:srgbClr val="000000"/>
      </a:accent4>
      <a:accent5>
        <a:srgbClr val="C0C0AA"/>
      </a:accent5>
      <a:accent6>
        <a:srgbClr val="8A5C2D"/>
      </a:accent6>
      <a:hlink>
        <a:srgbClr val="CCCC00"/>
      </a:hlink>
      <a:folHlink>
        <a:srgbClr val="D6DEB2"/>
      </a:folHlink>
    </a:clrScheme>
    <a:fontScheme name="Dads Tie.pot">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ads Tie.pot 1">
        <a:dk1>
          <a:srgbClr val="5490A8"/>
        </a:dk1>
        <a:lt1>
          <a:srgbClr val="DDDDDD"/>
        </a:lt1>
        <a:dk2>
          <a:srgbClr val="00172E"/>
        </a:dk2>
        <a:lt2>
          <a:srgbClr val="CCECFF"/>
        </a:lt2>
        <a:accent1>
          <a:srgbClr val="0099CC"/>
        </a:accent1>
        <a:accent2>
          <a:srgbClr val="3366CC"/>
        </a:accent2>
        <a:accent3>
          <a:srgbClr val="AAABAD"/>
        </a:accent3>
        <a:accent4>
          <a:srgbClr val="BDBDBD"/>
        </a:accent4>
        <a:accent5>
          <a:srgbClr val="AACAE2"/>
        </a:accent5>
        <a:accent6>
          <a:srgbClr val="2D5CB9"/>
        </a:accent6>
        <a:hlink>
          <a:srgbClr val="99CCFF"/>
        </a:hlink>
        <a:folHlink>
          <a:srgbClr val="E1E1B7"/>
        </a:folHlink>
      </a:clrScheme>
      <a:clrMap bg1="dk2" tx1="lt1" bg2="dk1" tx2="lt2" accent1="accent1" accent2="accent2" accent3="accent3" accent4="accent4" accent5="accent5" accent6="accent6" hlink="hlink" folHlink="folHlink"/>
    </a:extraClrScheme>
    <a:extraClrScheme>
      <a:clrScheme name="Dads Tie.pot 2">
        <a:dk1>
          <a:srgbClr val="000000"/>
        </a:dk1>
        <a:lt1>
          <a:srgbClr val="FFFFFF"/>
        </a:lt1>
        <a:dk2>
          <a:srgbClr val="003366"/>
        </a:dk2>
        <a:lt2>
          <a:srgbClr val="5490A8"/>
        </a:lt2>
        <a:accent1>
          <a:srgbClr val="0099CC"/>
        </a:accent1>
        <a:accent2>
          <a:srgbClr val="3366CC"/>
        </a:accent2>
        <a:accent3>
          <a:srgbClr val="FFFFFF"/>
        </a:accent3>
        <a:accent4>
          <a:srgbClr val="000000"/>
        </a:accent4>
        <a:accent5>
          <a:srgbClr val="AACAE2"/>
        </a:accent5>
        <a:accent6>
          <a:srgbClr val="2D5CB9"/>
        </a:accent6>
        <a:hlink>
          <a:srgbClr val="99CCFF"/>
        </a:hlink>
        <a:folHlink>
          <a:srgbClr val="E1E1B7"/>
        </a:folHlink>
      </a:clrScheme>
      <a:clrMap bg1="lt1" tx1="dk1" bg2="lt2" tx2="dk2" accent1="accent1" accent2="accent2" accent3="accent3" accent4="accent4" accent5="accent5" accent6="accent6" hlink="hlink" folHlink="folHlink"/>
    </a:extraClrScheme>
    <a:extraClrScheme>
      <a:clrScheme name="Dads Tie.pot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ads Tie.pot 4">
        <a:dk1>
          <a:srgbClr val="000000"/>
        </a:dk1>
        <a:lt1>
          <a:srgbClr val="FFFFFF"/>
        </a:lt1>
        <a:dk2>
          <a:srgbClr val="666633"/>
        </a:dk2>
        <a:lt2>
          <a:srgbClr val="908A6C"/>
        </a:lt2>
        <a:accent1>
          <a:srgbClr val="808000"/>
        </a:accent1>
        <a:accent2>
          <a:srgbClr val="996633"/>
        </a:accent2>
        <a:accent3>
          <a:srgbClr val="FFFFFF"/>
        </a:accent3>
        <a:accent4>
          <a:srgbClr val="000000"/>
        </a:accent4>
        <a:accent5>
          <a:srgbClr val="C0C0AA"/>
        </a:accent5>
        <a:accent6>
          <a:srgbClr val="8A5C2D"/>
        </a:accent6>
        <a:hlink>
          <a:srgbClr val="CCCC00"/>
        </a:hlink>
        <a:folHlink>
          <a:srgbClr val="D6DEB2"/>
        </a:folHlink>
      </a:clrScheme>
      <a:clrMap bg1="lt1" tx1="dk1" bg2="lt2" tx2="dk2" accent1="accent1" accent2="accent2" accent3="accent3" accent4="accent4" accent5="accent5" accent6="accent6" hlink="hlink" folHlink="folHlink"/>
    </a:extraClrScheme>
    <a:extraClrScheme>
      <a:clrScheme name="Dads Tie.pot 5">
        <a:dk1>
          <a:srgbClr val="000000"/>
        </a:dk1>
        <a:lt1>
          <a:srgbClr val="FFFFFF"/>
        </a:lt1>
        <a:dk2>
          <a:srgbClr val="181848"/>
        </a:dk2>
        <a:lt2>
          <a:srgbClr val="656F97"/>
        </a:lt2>
        <a:accent1>
          <a:srgbClr val="6666FF"/>
        </a:accent1>
        <a:accent2>
          <a:srgbClr val="333399"/>
        </a:accent2>
        <a:accent3>
          <a:srgbClr val="FFFFFF"/>
        </a:accent3>
        <a:accent4>
          <a:srgbClr val="000000"/>
        </a:accent4>
        <a:accent5>
          <a:srgbClr val="B8B8FF"/>
        </a:accent5>
        <a:accent6>
          <a:srgbClr val="2D2D8A"/>
        </a:accent6>
        <a:hlink>
          <a:srgbClr val="9A9ABC"/>
        </a:hlink>
        <a:folHlink>
          <a:srgbClr val="D2B6CE"/>
        </a:folHlink>
      </a:clrScheme>
      <a:clrMap bg1="lt1" tx1="dk1" bg2="lt2" tx2="dk2" accent1="accent1" accent2="accent2" accent3="accent3" accent4="accent4" accent5="accent5" accent6="accent6" hlink="hlink" folHlink="folHlink"/>
    </a:extraClrScheme>
    <a:extraClrScheme>
      <a:clrScheme name="Dads Tie.pot 6">
        <a:dk1>
          <a:srgbClr val="CC0066"/>
        </a:dk1>
        <a:lt1>
          <a:srgbClr val="FFFFFF"/>
        </a:lt1>
        <a:dk2>
          <a:srgbClr val="000000"/>
        </a:dk2>
        <a:lt2>
          <a:srgbClr val="CC0099"/>
        </a:lt2>
        <a:accent1>
          <a:srgbClr val="FF9900"/>
        </a:accent1>
        <a:accent2>
          <a:srgbClr val="CC6600"/>
        </a:accent2>
        <a:accent3>
          <a:srgbClr val="AAAAAA"/>
        </a:accent3>
        <a:accent4>
          <a:srgbClr val="DADADA"/>
        </a:accent4>
        <a:accent5>
          <a:srgbClr val="FFCAAA"/>
        </a:accent5>
        <a:accent6>
          <a:srgbClr val="B95C00"/>
        </a:accent6>
        <a:hlink>
          <a:srgbClr val="009900"/>
        </a:hlink>
        <a:folHlink>
          <a:srgbClr val="A50021"/>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Designs\Dads Tie.pot</Template>
  <TotalTime>1412</TotalTime>
  <Words>1750</Words>
  <Application>Microsoft Office PowerPoint</Application>
  <PresentationFormat>On-screen Show (4:3)</PresentationFormat>
  <Paragraphs>193</Paragraphs>
  <Slides>38</Slides>
  <Notes>0</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Dads Tie.pot</vt:lpstr>
      <vt:lpstr>Syllogisms:</vt:lpstr>
      <vt:lpstr>Objectives</vt:lpstr>
      <vt:lpstr>Introduction to Syllogisms</vt:lpstr>
      <vt:lpstr>Persuasiveness Requires</vt:lpstr>
      <vt:lpstr>Syllogism as Cornerstone of Legal Argument</vt:lpstr>
      <vt:lpstr>Parts of a Syllogism</vt:lpstr>
      <vt:lpstr>Classic Example</vt:lpstr>
      <vt:lpstr>Power of Syllogisms</vt:lpstr>
      <vt:lpstr>Legal Arguments as Syllogisms</vt:lpstr>
      <vt:lpstr>Example of Syllogism</vt:lpstr>
      <vt:lpstr>So What Are You Really Doing?</vt:lpstr>
      <vt:lpstr>Practice Question</vt:lpstr>
      <vt:lpstr>Applicable Law</vt:lpstr>
      <vt:lpstr>Applicable Law</vt:lpstr>
      <vt:lpstr>Syllogistic Response to Practice Question </vt:lpstr>
      <vt:lpstr>Complete the Syllogism</vt:lpstr>
      <vt:lpstr>Complete the Syllogism</vt:lpstr>
      <vt:lpstr>Complete the Syllogism</vt:lpstr>
      <vt:lpstr>Complete the Syllogism</vt:lpstr>
      <vt:lpstr>Grounding the Premises</vt:lpstr>
      <vt:lpstr>Direct v. Indirect Grounding</vt:lpstr>
      <vt:lpstr>Directly Grounded</vt:lpstr>
      <vt:lpstr>Examples of Premises that Need Indirect Grounding</vt:lpstr>
      <vt:lpstr>Indirect Grounding</vt:lpstr>
      <vt:lpstr>Grounding Major Premise</vt:lpstr>
      <vt:lpstr>Grounding Minor Premises</vt:lpstr>
      <vt:lpstr>Basic Syllogism</vt:lpstr>
      <vt:lpstr>Grounding Major Premises</vt:lpstr>
      <vt:lpstr>Grounding Major Premises</vt:lpstr>
      <vt:lpstr>Grounding Premises</vt:lpstr>
      <vt:lpstr>Grounding Premises</vt:lpstr>
      <vt:lpstr>From Syllogism to Argument</vt:lpstr>
      <vt:lpstr>From Syllogism to Argument</vt:lpstr>
      <vt:lpstr>Relationship to Analogies</vt:lpstr>
      <vt:lpstr>Applicable Law</vt:lpstr>
      <vt:lpstr>Example of Analogical Support</vt:lpstr>
      <vt:lpstr>Review Objectives</vt:lpstr>
      <vt:lpstr>Practice</vt:lpstr>
    </vt:vector>
  </TitlesOfParts>
  <Company>College of Law</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Syllogisms:</dc:title>
  <dc:creator>Stetson University</dc:creator>
  <cp:lastModifiedBy>minneti</cp:lastModifiedBy>
  <cp:revision>123</cp:revision>
  <dcterms:created xsi:type="dcterms:W3CDTF">1998-08-24T13:59:12Z</dcterms:created>
  <dcterms:modified xsi:type="dcterms:W3CDTF">2011-06-01T12:46:52Z</dcterms:modified>
</cp:coreProperties>
</file>