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57" r:id="rId4"/>
    <p:sldId id="275" r:id="rId5"/>
    <p:sldId id="267" r:id="rId6"/>
    <p:sldId id="269" r:id="rId7"/>
    <p:sldId id="263" r:id="rId8"/>
    <p:sldId id="268" r:id="rId9"/>
    <p:sldId id="264" r:id="rId10"/>
    <p:sldId id="270" r:id="rId11"/>
    <p:sldId id="258" r:id="rId12"/>
    <p:sldId id="277" r:id="rId13"/>
    <p:sldId id="276" r:id="rId14"/>
    <p:sldId id="259" r:id="rId15"/>
    <p:sldId id="272" r:id="rId16"/>
    <p:sldId id="278" r:id="rId17"/>
    <p:sldId id="266" r:id="rId18"/>
    <p:sldId id="273" r:id="rId19"/>
    <p:sldId id="27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DDEA2-799B-4BBC-9EEC-C66E31A72C2E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7A3-BD32-41AE-ABCF-FA21B755B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DDEA2-799B-4BBC-9EEC-C66E31A72C2E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7A3-BD32-41AE-ABCF-FA21B755B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DDEA2-799B-4BBC-9EEC-C66E31A72C2E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7A3-BD32-41AE-ABCF-FA21B755B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DDEA2-799B-4BBC-9EEC-C66E31A72C2E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7A3-BD32-41AE-ABCF-FA21B755B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DDEA2-799B-4BBC-9EEC-C66E31A72C2E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7A3-BD32-41AE-ABCF-FA21B755B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DDEA2-799B-4BBC-9EEC-C66E31A72C2E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7A3-BD32-41AE-ABCF-FA21B755B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DDEA2-799B-4BBC-9EEC-C66E31A72C2E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7A3-BD32-41AE-ABCF-FA21B755B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DDEA2-799B-4BBC-9EEC-C66E31A72C2E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7A3-BD32-41AE-ABCF-FA21B755B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DDEA2-799B-4BBC-9EEC-C66E31A72C2E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7A3-BD32-41AE-ABCF-FA21B755B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DDEA2-799B-4BBC-9EEC-C66E31A72C2E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27A3-BD32-41AE-ABCF-FA21B755B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DDEA2-799B-4BBC-9EEC-C66E31A72C2E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61227A3-BD32-41AE-ABCF-FA21B755B3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5DDEA2-799B-4BBC-9EEC-C66E31A72C2E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61227A3-BD32-41AE-ABCF-FA21B755B37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movieclips.com/9iWog-the-karate-kid-movie-wax-on-wax-off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Essay Exam </a:t>
            </a:r>
            <a:r>
              <a:rPr lang="en-US" sz="5400" dirty="0" smtClean="0"/>
              <a:t>Skills Refresher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Jeff Minneti</a:t>
            </a:r>
          </a:p>
          <a:p>
            <a:r>
              <a:rPr lang="en-US" dirty="0" smtClean="0"/>
              <a:t>Associate Professor of Legal Skills </a:t>
            </a:r>
            <a:r>
              <a:rPr lang="en-US" dirty="0" smtClean="0"/>
              <a:t>and </a:t>
            </a:r>
          </a:p>
          <a:p>
            <a:r>
              <a:rPr lang="en-US" dirty="0" smtClean="0"/>
              <a:t>Director </a:t>
            </a:r>
            <a:r>
              <a:rPr lang="en-US" dirty="0" smtClean="0"/>
              <a:t>of Academic Success</a:t>
            </a:r>
          </a:p>
          <a:p>
            <a:r>
              <a:rPr lang="en-US" dirty="0" smtClean="0"/>
              <a:t>minneti@law.stetson.edu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of the law as a magnet. . . </a:t>
            </a:r>
            <a:endParaRPr lang="en-US" dirty="0"/>
          </a:p>
        </p:txBody>
      </p:sp>
      <p:pic>
        <p:nvPicPr>
          <p:cNvPr id="4" name="Content Placeholder 3" descr="NiCo_Magnet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33600" y="1912461"/>
            <a:ext cx="5257800" cy="420624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step Process:  </a:t>
            </a:r>
            <a:endParaRPr lang="en-US" dirty="0" smtClean="0"/>
          </a:p>
          <a:p>
            <a:pPr lvl="1"/>
            <a:r>
              <a:rPr lang="en-US" dirty="0" smtClean="0"/>
              <a:t>(1) Explain </a:t>
            </a:r>
            <a:r>
              <a:rPr lang="en-US" dirty="0" smtClean="0"/>
              <a:t>the </a:t>
            </a:r>
            <a:r>
              <a:rPr lang="en-US" dirty="0" smtClean="0"/>
              <a:t>law; </a:t>
            </a:r>
          </a:p>
          <a:p>
            <a:pPr lvl="1"/>
            <a:r>
              <a:rPr lang="en-US" dirty="0" smtClean="0"/>
              <a:t>(2) </a:t>
            </a:r>
            <a:r>
              <a:rPr lang="en-US" dirty="0" smtClean="0"/>
              <a:t>Apply the </a:t>
            </a:r>
            <a:r>
              <a:rPr lang="en-US" dirty="0" smtClean="0"/>
              <a:t>law</a:t>
            </a: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Analysis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>
                <a:hlinkClick r:id="rId2"/>
              </a:rPr>
              <a:t>http://movieclips.com/9iWog-the-karate-kid-movie-wax-on-wax-off/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First step:  Explain the law (think in terms of rule structures for each topic—explain the structure)</a:t>
            </a:r>
          </a:p>
          <a:p>
            <a:pPr lvl="2"/>
            <a:r>
              <a:rPr lang="en-US" dirty="0" smtClean="0"/>
              <a:t>Accurate</a:t>
            </a:r>
          </a:p>
          <a:p>
            <a:pPr lvl="2"/>
            <a:r>
              <a:rPr lang="en-US" dirty="0" smtClean="0"/>
              <a:t>Complete</a:t>
            </a:r>
          </a:p>
          <a:p>
            <a:pPr lvl="3"/>
            <a:r>
              <a:rPr lang="en-US" dirty="0" smtClean="0"/>
              <a:t>To the level of detail covered in course</a:t>
            </a:r>
          </a:p>
          <a:p>
            <a:pPr lvl="3"/>
            <a:r>
              <a:rPr lang="en-US" dirty="0" smtClean="0"/>
              <a:t>Reach the “tests” in the rule structure of the law</a:t>
            </a:r>
          </a:p>
          <a:p>
            <a:pPr lvl="4"/>
            <a:r>
              <a:rPr lang="en-US" dirty="0" smtClean="0"/>
              <a:t>Factors, elements, if </a:t>
            </a:r>
            <a:r>
              <a:rPr lang="en-US" dirty="0" err="1" smtClean="0"/>
              <a:t>thens</a:t>
            </a:r>
            <a:r>
              <a:rPr lang="en-US" dirty="0" smtClean="0"/>
              <a:t>, hybrids, exceptions</a:t>
            </a:r>
          </a:p>
          <a:p>
            <a:pPr lvl="2"/>
            <a:r>
              <a:rPr lang="en-US" dirty="0" smtClean="0"/>
              <a:t>Concise</a:t>
            </a:r>
          </a:p>
          <a:p>
            <a:pPr lvl="3"/>
            <a:r>
              <a:rPr lang="en-US" dirty="0" smtClean="0"/>
              <a:t>Allows you to get more words on page, yielding more points</a:t>
            </a:r>
          </a:p>
          <a:p>
            <a:pPr lvl="2"/>
            <a:r>
              <a:rPr lang="en-US" dirty="0" smtClean="0"/>
              <a:t>Precise</a:t>
            </a:r>
          </a:p>
          <a:p>
            <a:pPr lvl="3"/>
            <a:r>
              <a:rPr lang="en-US" dirty="0" smtClean="0"/>
              <a:t>Detail matters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Legal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Second Step:  Apply the Law</a:t>
            </a:r>
          </a:p>
          <a:p>
            <a:pPr lvl="1"/>
            <a:r>
              <a:rPr lang="en-US" dirty="0" smtClean="0"/>
              <a:t>One test at a time, discuss whether the facts satisfy the test the rule structure provides</a:t>
            </a:r>
          </a:p>
          <a:p>
            <a:pPr lvl="2"/>
            <a:r>
              <a:rPr lang="en-US" dirty="0" smtClean="0"/>
              <a:t>Consider both parties’ perspectives</a:t>
            </a:r>
          </a:p>
          <a:p>
            <a:pPr lvl="2"/>
            <a:r>
              <a:rPr lang="en-US" dirty="0" smtClean="0"/>
              <a:t>Set up as arguments</a:t>
            </a:r>
          </a:p>
          <a:p>
            <a:pPr lvl="3"/>
            <a:r>
              <a:rPr lang="en-US" dirty="0" smtClean="0"/>
              <a:t>Plaintiff will argue that test z is satisfied because of facts 1, 2, and 3 </a:t>
            </a:r>
          </a:p>
          <a:p>
            <a:pPr lvl="3"/>
            <a:r>
              <a:rPr lang="en-US" dirty="0" smtClean="0"/>
              <a:t>Alternatively, Defendant will argue that Test z is not satisfied because of facts 1, 4, and 5.</a:t>
            </a:r>
          </a:p>
          <a:p>
            <a:pPr lvl="3"/>
            <a:r>
              <a:rPr lang="en-US" dirty="0" smtClean="0"/>
              <a:t>A court will likely agree with  . . . because . . .</a:t>
            </a:r>
          </a:p>
          <a:p>
            <a:pPr lvl="1"/>
            <a:r>
              <a:rPr lang="en-US" dirty="0" smtClean="0"/>
              <a:t>Explain the legal significance of your conclusion</a:t>
            </a:r>
          </a:p>
          <a:p>
            <a:pPr lvl="2"/>
            <a:r>
              <a:rPr lang="en-US" dirty="0" smtClean="0"/>
              <a:t>Test satisfied results in element satisfied </a:t>
            </a:r>
          </a:p>
          <a:p>
            <a:pPr lvl="2"/>
            <a:r>
              <a:rPr lang="en-US" dirty="0" smtClean="0"/>
              <a:t>Once all elements satisfied consider affirmative </a:t>
            </a:r>
            <a:r>
              <a:rPr lang="en-US" dirty="0" smtClean="0"/>
              <a:t>defenses</a:t>
            </a:r>
          </a:p>
          <a:p>
            <a:pPr lvl="1"/>
            <a:r>
              <a:rPr lang="en-US" dirty="0" smtClean="0"/>
              <a:t>Answer the reader’s questions</a:t>
            </a:r>
          </a:p>
          <a:p>
            <a:pPr lvl="2"/>
            <a:r>
              <a:rPr lang="en-US" dirty="0" smtClean="0"/>
              <a:t>How do you know?</a:t>
            </a:r>
          </a:p>
          <a:p>
            <a:pPr lvl="2"/>
            <a:r>
              <a:rPr lang="en-US" dirty="0" smtClean="0"/>
              <a:t>So what?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Lawyer in a </a:t>
            </a:r>
            <a:r>
              <a:rPr lang="en-US" dirty="0" smtClean="0"/>
              <a:t>Lab coat</a:t>
            </a:r>
            <a:endParaRPr lang="en-US" dirty="0"/>
          </a:p>
        </p:txBody>
      </p:sp>
      <p:pic>
        <p:nvPicPr>
          <p:cNvPr id="4" name="Content Placeholder 3" descr="labcoa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19400" y="1976718"/>
            <a:ext cx="3587675" cy="443183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Attributes of Effective Legal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Explain law</a:t>
            </a:r>
          </a:p>
          <a:p>
            <a:pPr lvl="1"/>
            <a:r>
              <a:rPr lang="en-US" dirty="0" smtClean="0"/>
              <a:t>Accurate</a:t>
            </a:r>
          </a:p>
          <a:p>
            <a:pPr lvl="1"/>
            <a:r>
              <a:rPr lang="en-US" dirty="0" smtClean="0"/>
              <a:t>Complete</a:t>
            </a:r>
          </a:p>
          <a:p>
            <a:pPr lvl="1"/>
            <a:r>
              <a:rPr lang="en-US" dirty="0" smtClean="0"/>
              <a:t>Precise</a:t>
            </a:r>
          </a:p>
          <a:p>
            <a:pPr lvl="1"/>
            <a:r>
              <a:rPr lang="en-US" dirty="0" smtClean="0"/>
              <a:t>Concise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Apply law</a:t>
            </a:r>
          </a:p>
          <a:p>
            <a:pPr lvl="1"/>
            <a:r>
              <a:rPr lang="en-US" dirty="0" smtClean="0"/>
              <a:t>Discuss the link between the legal test and the facts</a:t>
            </a:r>
          </a:p>
          <a:p>
            <a:pPr lvl="1"/>
            <a:r>
              <a:rPr lang="en-US" dirty="0" smtClean="0"/>
              <a:t>Use because</a:t>
            </a:r>
          </a:p>
          <a:p>
            <a:pPr lvl="1"/>
            <a:r>
              <a:rPr lang="en-US" dirty="0" smtClean="0"/>
              <a:t>Address counter argument</a:t>
            </a:r>
          </a:p>
          <a:p>
            <a:pPr lvl="1"/>
            <a:r>
              <a:rPr lang="en-US" dirty="0" smtClean="0"/>
              <a:t>Discuss legal significance of conclusion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Case Law</a:t>
            </a:r>
          </a:p>
          <a:p>
            <a:pPr lvl="1"/>
            <a:r>
              <a:rPr lang="en-US" dirty="0" smtClean="0"/>
              <a:t>Analogy is NOT argument</a:t>
            </a:r>
          </a:p>
          <a:p>
            <a:pPr lvl="1"/>
            <a:r>
              <a:rPr lang="en-US" dirty="0" smtClean="0"/>
              <a:t>If the facts of the test question run closely parallel to a case that you read, consider discussing the case as an example of how the rule is applied</a:t>
            </a:r>
          </a:p>
          <a:p>
            <a:pPr lvl="1"/>
            <a:r>
              <a:rPr lang="en-US" dirty="0" smtClean="0"/>
              <a:t>Avoid raising a case just to show you know the case dealt with the same issue raised in the question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Essay Exam </a:t>
            </a:r>
            <a:r>
              <a:rPr lang="en-US" dirty="0" smtClean="0"/>
              <a:t>Skills </a:t>
            </a:r>
            <a:r>
              <a:rPr lang="en-US" dirty="0" smtClean="0"/>
              <a:t>Refresher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job?</a:t>
            </a:r>
          </a:p>
          <a:p>
            <a:r>
              <a:rPr lang="en-US" dirty="0" smtClean="0"/>
              <a:t>How do you do it?</a:t>
            </a:r>
          </a:p>
          <a:p>
            <a:r>
              <a:rPr lang="en-US" dirty="0" smtClean="0"/>
              <a:t>Steps in Legal Analysis?</a:t>
            </a:r>
          </a:p>
          <a:p>
            <a:r>
              <a:rPr lang="en-US" dirty="0" smtClean="0"/>
              <a:t>Attributes of strong Legal Analysis?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Frequently respond to practice questions</a:t>
            </a:r>
          </a:p>
          <a:p>
            <a:pPr lvl="1"/>
            <a:r>
              <a:rPr lang="en-US" dirty="0" smtClean="0"/>
              <a:t>Use questions in case book, from professor, from materials professor recommends,  and/or from supplemental materials</a:t>
            </a:r>
          </a:p>
          <a:p>
            <a:pPr lvl="1"/>
            <a:r>
              <a:rPr lang="en-US" dirty="0" smtClean="0"/>
              <a:t>Seek feedback on responses from professors, teaching assistants, and/or classmates</a:t>
            </a:r>
          </a:p>
          <a:p>
            <a:pPr lvl="1"/>
            <a:r>
              <a:rPr lang="en-US" dirty="0" smtClean="0"/>
              <a:t>Revise responses in light of feedback </a:t>
            </a:r>
          </a:p>
          <a:p>
            <a:pPr lvl="1"/>
            <a:r>
              <a:rPr lang="en-US" dirty="0" smtClean="0"/>
              <a:t>Complete at least one essay question each week; try to get feedback on at least one response from each professor before exams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your job on essay exams.</a:t>
            </a:r>
          </a:p>
          <a:p>
            <a:r>
              <a:rPr lang="en-US" dirty="0" smtClean="0"/>
              <a:t>Appreciate the kind of essay exam questions you will face.</a:t>
            </a:r>
          </a:p>
          <a:p>
            <a:r>
              <a:rPr lang="en-US" dirty="0" smtClean="0"/>
              <a:t>Understand the steps required for crafting effective legal analysis.</a:t>
            </a:r>
          </a:p>
          <a:p>
            <a:r>
              <a:rPr lang="en-US" dirty="0" smtClean="0"/>
              <a:t>Appreciate the attributes of effective legal analysis.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Job on Exams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Accrue points</a:t>
            </a:r>
          </a:p>
          <a:p>
            <a:pPr lvl="1"/>
            <a:r>
              <a:rPr lang="en-US" dirty="0" smtClean="0"/>
              <a:t>Answer the question asked</a:t>
            </a:r>
          </a:p>
          <a:p>
            <a:pPr lvl="2"/>
            <a:r>
              <a:rPr lang="en-US" dirty="0" smtClean="0"/>
              <a:t>Policy/theory</a:t>
            </a:r>
          </a:p>
          <a:p>
            <a:pPr lvl="2"/>
            <a:r>
              <a:rPr lang="en-US" dirty="0" smtClean="0"/>
              <a:t>Issue spotter </a:t>
            </a:r>
          </a:p>
          <a:p>
            <a:pPr lvl="1"/>
            <a:r>
              <a:rPr lang="en-US" dirty="0" smtClean="0"/>
              <a:t>Use legal analysis to answer the question asked</a:t>
            </a:r>
          </a:p>
          <a:p>
            <a:pPr lvl="2"/>
            <a:r>
              <a:rPr lang="en-US" dirty="0" smtClean="0"/>
              <a:t>Syllogism</a:t>
            </a:r>
            <a:endParaRPr lang="en-US" dirty="0" smtClean="0"/>
          </a:p>
          <a:p>
            <a:pPr lvl="2"/>
            <a:r>
              <a:rPr lang="en-US" dirty="0" smtClean="0"/>
              <a:t>IRAC</a:t>
            </a:r>
            <a:endParaRPr lang="en-US" dirty="0" smtClean="0"/>
          </a:p>
          <a:p>
            <a:pPr lvl="2"/>
            <a:r>
              <a:rPr lang="en-US" dirty="0" smtClean="0"/>
              <a:t>CRAC</a:t>
            </a:r>
            <a:endParaRPr lang="en-US" dirty="0" smtClean="0"/>
          </a:p>
          <a:p>
            <a:pPr lvl="2"/>
            <a:r>
              <a:rPr lang="en-US" dirty="0" smtClean="0"/>
              <a:t>CREAC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Essay Exam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Policy</a:t>
            </a:r>
          </a:p>
          <a:p>
            <a:r>
              <a:rPr lang="en-US" dirty="0" smtClean="0"/>
              <a:t>Issue spotting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Identify the policy interests that arise from the question presented</a:t>
            </a:r>
          </a:p>
          <a:p>
            <a:pPr lvl="1"/>
            <a:r>
              <a:rPr lang="en-US" dirty="0" smtClean="0"/>
              <a:t>Critical Legal Studies</a:t>
            </a:r>
          </a:p>
          <a:p>
            <a:pPr lvl="1"/>
            <a:r>
              <a:rPr lang="en-US" dirty="0" smtClean="0"/>
              <a:t>Law and Economics</a:t>
            </a:r>
          </a:p>
          <a:p>
            <a:pPr lvl="1"/>
            <a:r>
              <a:rPr lang="en-US" dirty="0" smtClean="0"/>
              <a:t>Separation of Powers</a:t>
            </a:r>
          </a:p>
          <a:p>
            <a:pPr lvl="1"/>
            <a:r>
              <a:rPr lang="en-US" dirty="0" smtClean="0"/>
              <a:t>Judicial efficiency</a:t>
            </a:r>
          </a:p>
          <a:p>
            <a:r>
              <a:rPr lang="en-US" dirty="0" smtClean="0"/>
              <a:t>Explain the connection between the policy interests and the question</a:t>
            </a:r>
          </a:p>
          <a:p>
            <a:r>
              <a:rPr lang="en-US" dirty="0" smtClean="0"/>
              <a:t>Consider the implication of the policy on other social institutions</a:t>
            </a:r>
          </a:p>
          <a:p>
            <a:pPr lvl="1"/>
            <a:r>
              <a:rPr lang="en-US" dirty="0" smtClean="0"/>
              <a:t>Sociology</a:t>
            </a:r>
          </a:p>
          <a:p>
            <a:pPr lvl="1"/>
            <a:r>
              <a:rPr lang="en-US" dirty="0" smtClean="0"/>
              <a:t>History</a:t>
            </a:r>
          </a:p>
          <a:p>
            <a:pPr lvl="1"/>
            <a:r>
              <a:rPr lang="en-US" dirty="0" smtClean="0"/>
              <a:t>Business interests</a:t>
            </a:r>
          </a:p>
          <a:p>
            <a:pPr lvl="1"/>
            <a:r>
              <a:rPr lang="en-US" dirty="0" smtClean="0"/>
              <a:t>Education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Interest Assessments</a:t>
            </a:r>
            <a:endParaRPr lang="en-US" dirty="0"/>
          </a:p>
        </p:txBody>
      </p:sp>
      <p:pic>
        <p:nvPicPr>
          <p:cNvPr id="4" name="Content Placeholder 3" descr="rippl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00200" y="1904494"/>
            <a:ext cx="6324600" cy="4168487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 Spotting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 </a:t>
            </a:r>
            <a:r>
              <a:rPr lang="en-US" dirty="0"/>
              <a:t>the call of the </a:t>
            </a:r>
            <a:r>
              <a:rPr lang="en-US" dirty="0" smtClean="0"/>
              <a:t>question </a:t>
            </a:r>
          </a:p>
          <a:p>
            <a:pPr lvl="1"/>
            <a:r>
              <a:rPr lang="en-US" dirty="0" smtClean="0"/>
              <a:t>Identify </a:t>
            </a:r>
            <a:r>
              <a:rPr lang="en-US" dirty="0"/>
              <a:t>and </a:t>
            </a:r>
            <a:r>
              <a:rPr lang="en-US" dirty="0" smtClean="0"/>
              <a:t>list </a:t>
            </a:r>
            <a:r>
              <a:rPr lang="en-US" dirty="0"/>
              <a:t>the legal or factual issues presented  </a:t>
            </a:r>
          </a:p>
          <a:p>
            <a:r>
              <a:rPr lang="en-US" dirty="0" smtClean="0"/>
              <a:t>Skim </a:t>
            </a:r>
            <a:r>
              <a:rPr lang="en-US" dirty="0"/>
              <a:t>the </a:t>
            </a:r>
            <a:r>
              <a:rPr lang="en-US" dirty="0" smtClean="0"/>
              <a:t>facts</a:t>
            </a:r>
            <a:endParaRPr lang="en-US" dirty="0"/>
          </a:p>
          <a:p>
            <a:r>
              <a:rPr lang="en-US" dirty="0" smtClean="0"/>
              <a:t>Critically </a:t>
            </a:r>
            <a:r>
              <a:rPr lang="en-US" dirty="0"/>
              <a:t>read each sentence </a:t>
            </a:r>
            <a:endParaRPr lang="en-US" dirty="0" smtClean="0"/>
          </a:p>
          <a:p>
            <a:pPr lvl="1"/>
            <a:r>
              <a:rPr lang="en-US" dirty="0" smtClean="0"/>
              <a:t>Identify </a:t>
            </a:r>
            <a:r>
              <a:rPr lang="en-US" dirty="0"/>
              <a:t>those facts that have legal </a:t>
            </a:r>
            <a:r>
              <a:rPr lang="en-US" dirty="0" smtClean="0"/>
              <a:t>significance</a:t>
            </a:r>
          </a:p>
          <a:p>
            <a:pPr lvl="2"/>
            <a:r>
              <a:rPr lang="en-US" dirty="0" smtClean="0"/>
              <a:t>The </a:t>
            </a:r>
            <a:r>
              <a:rPr lang="en-US" dirty="0"/>
              <a:t>facts that have legal significance are those that </a:t>
            </a:r>
            <a:r>
              <a:rPr lang="en-US" dirty="0" smtClean="0"/>
              <a:t>affect </a:t>
            </a:r>
            <a:r>
              <a:rPr lang="en-US" dirty="0"/>
              <a:t>the way the law gets applied to the fact pattern </a:t>
            </a:r>
            <a:r>
              <a:rPr lang="en-US" dirty="0" smtClean="0"/>
              <a:t> </a:t>
            </a:r>
            <a:endParaRPr lang="en-US" dirty="0"/>
          </a:p>
          <a:p>
            <a:pPr lvl="2"/>
            <a:r>
              <a:rPr lang="en-US" dirty="0" smtClean="0"/>
              <a:t>Circle</a:t>
            </a:r>
            <a:r>
              <a:rPr lang="en-US" dirty="0"/>
              <a:t>, underline, or highlight the facts that have legal </a:t>
            </a:r>
            <a:r>
              <a:rPr lang="en-US" dirty="0" smtClean="0"/>
              <a:t>significance</a:t>
            </a:r>
            <a:r>
              <a:rPr lang="en-US" dirty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see the shark?</a:t>
            </a:r>
            <a:endParaRPr lang="en-US" dirty="0"/>
          </a:p>
        </p:txBody>
      </p:sp>
      <p:pic>
        <p:nvPicPr>
          <p:cNvPr id="4" name="Content Placeholder 3" descr="shark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65740" y="1828799"/>
            <a:ext cx="6106659" cy="4274661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 Spotting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the margin, list the rule structure or portion of rule structure (element or factor) that the fact connects with </a:t>
            </a:r>
          </a:p>
          <a:p>
            <a:r>
              <a:rPr lang="en-US" dirty="0" smtClean="0"/>
              <a:t>Evaluate whether there are any sentences or sections of the fact pattern where you have not identified any legally significant facts </a:t>
            </a:r>
          </a:p>
          <a:p>
            <a:pPr lvl="1"/>
            <a:r>
              <a:rPr lang="en-US" dirty="0" smtClean="0"/>
              <a:t>If there are, review your topical or skeletal outline to see whether any topics listed there trigger issues you may have missed </a:t>
            </a:r>
          </a:p>
          <a:p>
            <a:r>
              <a:rPr lang="en-US" dirty="0" smtClean="0"/>
              <a:t>Review the rules/rule structures you have written in the margins; organize and strategize how to best analyze those rules</a:t>
            </a:r>
          </a:p>
          <a:p>
            <a:pPr lvl="1"/>
            <a:r>
              <a:rPr lang="en-US" dirty="0" smtClean="0"/>
              <a:t>Outline your response, ordering the issues you will address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206</TotalTime>
  <Words>595</Words>
  <Application>Microsoft Office PowerPoint</Application>
  <PresentationFormat>On-screen Show (4:3)</PresentationFormat>
  <Paragraphs>111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Essay Exam Skills Refresher</vt:lpstr>
      <vt:lpstr>Objectives</vt:lpstr>
      <vt:lpstr>Your Job on Exams</vt:lpstr>
      <vt:lpstr>Types of Essay Exam Questions</vt:lpstr>
      <vt:lpstr>Policy Question</vt:lpstr>
      <vt:lpstr>Policy Interest Assessments</vt:lpstr>
      <vt:lpstr>Issue Spotting</vt:lpstr>
      <vt:lpstr>Do you see the shark?</vt:lpstr>
      <vt:lpstr>Issue Spotting</vt:lpstr>
      <vt:lpstr>Think of the law as a magnet. . . </vt:lpstr>
      <vt:lpstr>Legal Analysis</vt:lpstr>
      <vt:lpstr>Legal Analysis </vt:lpstr>
      <vt:lpstr>Legal Analysis</vt:lpstr>
      <vt:lpstr>Legal Analysis</vt:lpstr>
      <vt:lpstr>Lawyer in a Lab coat</vt:lpstr>
      <vt:lpstr>Attributes of Effective Legal Analysis</vt:lpstr>
      <vt:lpstr>Legal Analysis</vt:lpstr>
      <vt:lpstr>Essay Exam Skills Refresher Review</vt:lpstr>
      <vt:lpstr>Practice</vt:lpstr>
    </vt:vector>
  </TitlesOfParts>
  <Company>Stetson University College of Law - STUDENT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 Skills Refresher</dc:title>
  <dc:creator>minneti</dc:creator>
  <cp:lastModifiedBy>minneti</cp:lastModifiedBy>
  <cp:revision>15</cp:revision>
  <dcterms:created xsi:type="dcterms:W3CDTF">2011-03-30T20:09:46Z</dcterms:created>
  <dcterms:modified xsi:type="dcterms:W3CDTF">2011-05-31T17:22:18Z</dcterms:modified>
</cp:coreProperties>
</file>