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3" r:id="rId8"/>
    <p:sldId id="262" r:id="rId9"/>
    <p:sldId id="264" r:id="rId10"/>
    <p:sldId id="265" r:id="rId11"/>
    <p:sldId id="266" r:id="rId12"/>
    <p:sldId id="272" r:id="rId13"/>
    <p:sldId id="268" r:id="rId14"/>
    <p:sldId id="267" r:id="rId15"/>
    <p:sldId id="269" r:id="rId16"/>
    <p:sldId id="270" r:id="rId17"/>
    <p:sldId id="27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C8D2783-FA4C-4208-8462-C06FA59EA878}" type="datetimeFigureOut">
              <a:rPr lang="en-US" smtClean="0"/>
              <a:pPr/>
              <a:t>6/1/2011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0F72511-52BC-4E4A-BA1B-CBA20D44EE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8D2783-FA4C-4208-8462-C06FA59EA878}" type="datetimeFigureOut">
              <a:rPr lang="en-US" smtClean="0"/>
              <a:pPr/>
              <a:t>6/1/2011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F72511-52BC-4E4A-BA1B-CBA20D44EE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8D2783-FA4C-4208-8462-C06FA59EA878}" type="datetimeFigureOut">
              <a:rPr lang="en-US" smtClean="0"/>
              <a:pPr/>
              <a:t>6/1/2011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F72511-52BC-4E4A-BA1B-CBA20D44EE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8D2783-FA4C-4208-8462-C06FA59EA878}" type="datetimeFigureOut">
              <a:rPr lang="en-US" smtClean="0"/>
              <a:pPr/>
              <a:t>6/1/2011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F72511-52BC-4E4A-BA1B-CBA20D44EE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8D2783-FA4C-4208-8462-C06FA59EA878}" type="datetimeFigureOut">
              <a:rPr lang="en-US" smtClean="0"/>
              <a:pPr/>
              <a:t>6/1/2011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F72511-52BC-4E4A-BA1B-CBA20D44EE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8D2783-FA4C-4208-8462-C06FA59EA878}" type="datetimeFigureOut">
              <a:rPr lang="en-US" smtClean="0"/>
              <a:pPr/>
              <a:t>6/1/2011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F72511-52BC-4E4A-BA1B-CBA20D44EE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8D2783-FA4C-4208-8462-C06FA59EA878}" type="datetimeFigureOut">
              <a:rPr lang="en-US" smtClean="0"/>
              <a:pPr/>
              <a:t>6/1/2011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F72511-52BC-4E4A-BA1B-CBA20D44EE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8D2783-FA4C-4208-8462-C06FA59EA878}" type="datetimeFigureOut">
              <a:rPr lang="en-US" smtClean="0"/>
              <a:pPr/>
              <a:t>6/1/2011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F72511-52BC-4E4A-BA1B-CBA20D44EE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8D2783-FA4C-4208-8462-C06FA59EA878}" type="datetimeFigureOut">
              <a:rPr lang="en-US" smtClean="0"/>
              <a:pPr/>
              <a:t>6/1/2011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F72511-52BC-4E4A-BA1B-CBA20D44EE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C8D2783-FA4C-4208-8462-C06FA59EA878}" type="datetimeFigureOut">
              <a:rPr lang="en-US" smtClean="0"/>
              <a:pPr/>
              <a:t>6/1/2011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F72511-52BC-4E4A-BA1B-CBA20D44EE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C8D2783-FA4C-4208-8462-C06FA59EA878}" type="datetimeFigureOut">
              <a:rPr lang="en-US" smtClean="0"/>
              <a:pPr/>
              <a:t>6/1/2011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0F72511-52BC-4E4A-BA1B-CBA20D44EE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C8D2783-FA4C-4208-8462-C06FA59EA878}" type="datetimeFigureOut">
              <a:rPr lang="en-US" smtClean="0"/>
              <a:pPr/>
              <a:t>6/1/2011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0F72511-52BC-4E4A-BA1B-CBA20D44EE9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Building Reading Comprehension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 smtClean="0"/>
              <a:t>Jeff Minneti</a:t>
            </a:r>
          </a:p>
          <a:p>
            <a:r>
              <a:rPr lang="en-US" dirty="0" smtClean="0"/>
              <a:t>Associate Professor of Legal Skills and </a:t>
            </a:r>
          </a:p>
          <a:p>
            <a:r>
              <a:rPr lang="en-US" dirty="0" smtClean="0"/>
              <a:t>Director of Academic Success</a:t>
            </a:r>
          </a:p>
          <a:p>
            <a:r>
              <a:rPr lang="en-US" dirty="0" smtClean="0"/>
              <a:t>Stetson University College of Law</a:t>
            </a:r>
          </a:p>
          <a:p>
            <a:r>
              <a:rPr lang="en-US" dirty="0" smtClean="0"/>
              <a:t>minneti@law.stetson.edu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Bloom’s Taxonomy</a:t>
            </a:r>
          </a:p>
          <a:p>
            <a:pPr lvl="1"/>
            <a:r>
              <a:rPr lang="en-US" dirty="0" smtClean="0"/>
              <a:t>Know</a:t>
            </a:r>
          </a:p>
          <a:p>
            <a:pPr lvl="2"/>
            <a:r>
              <a:rPr lang="en-US" dirty="0" smtClean="0"/>
              <a:t>Literal recall</a:t>
            </a:r>
          </a:p>
          <a:p>
            <a:pPr lvl="2"/>
            <a:r>
              <a:rPr lang="en-US" dirty="0" smtClean="0"/>
              <a:t>Regurgitation</a:t>
            </a:r>
          </a:p>
          <a:p>
            <a:pPr lvl="1"/>
            <a:r>
              <a:rPr lang="en-US" dirty="0" smtClean="0"/>
              <a:t>Comprehend</a:t>
            </a:r>
            <a:endParaRPr lang="en-US" dirty="0" smtClean="0"/>
          </a:p>
          <a:p>
            <a:pPr lvl="2"/>
            <a:r>
              <a:rPr lang="en-US" dirty="0" smtClean="0"/>
              <a:t>Summarize</a:t>
            </a:r>
          </a:p>
          <a:p>
            <a:pPr lvl="2"/>
            <a:r>
              <a:rPr lang="en-US" dirty="0" smtClean="0"/>
              <a:t>Paraphrase</a:t>
            </a:r>
          </a:p>
          <a:p>
            <a:pPr lvl="2"/>
            <a:r>
              <a:rPr lang="en-US" dirty="0" smtClean="0"/>
              <a:t>Infer</a:t>
            </a:r>
          </a:p>
          <a:p>
            <a:pPr lvl="2"/>
            <a:r>
              <a:rPr lang="en-US" dirty="0" smtClean="0"/>
              <a:t>Draw conclusions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Bloom’s Taxonomy</a:t>
            </a:r>
          </a:p>
          <a:p>
            <a:pPr lvl="1"/>
            <a:r>
              <a:rPr lang="en-US" dirty="0" smtClean="0"/>
              <a:t>Apply to new situations</a:t>
            </a:r>
          </a:p>
          <a:p>
            <a:pPr lvl="2"/>
            <a:r>
              <a:rPr lang="en-US" dirty="0" smtClean="0"/>
              <a:t>Solve problems</a:t>
            </a:r>
          </a:p>
          <a:p>
            <a:pPr lvl="1"/>
            <a:r>
              <a:rPr lang="en-US" dirty="0" smtClean="0"/>
              <a:t>Analyze</a:t>
            </a:r>
          </a:p>
          <a:p>
            <a:pPr lvl="2"/>
            <a:r>
              <a:rPr lang="en-US" dirty="0" smtClean="0"/>
              <a:t>Identify patterns</a:t>
            </a:r>
          </a:p>
          <a:p>
            <a:pPr lvl="2"/>
            <a:r>
              <a:rPr lang="en-US" dirty="0" smtClean="0"/>
              <a:t>Make series of related inferences</a:t>
            </a:r>
          </a:p>
          <a:p>
            <a:pPr lvl="1"/>
            <a:r>
              <a:rPr lang="en-US" dirty="0" smtClean="0"/>
              <a:t>Synthesize</a:t>
            </a:r>
          </a:p>
          <a:p>
            <a:pPr lvl="2"/>
            <a:r>
              <a:rPr lang="en-US" dirty="0" smtClean="0"/>
              <a:t>Inductive thought (specific to general)</a:t>
            </a:r>
          </a:p>
          <a:p>
            <a:pPr lvl="2"/>
            <a:r>
              <a:rPr lang="en-US" dirty="0" smtClean="0"/>
              <a:t>Make predictions</a:t>
            </a:r>
          </a:p>
          <a:p>
            <a:pPr lvl="2"/>
            <a:r>
              <a:rPr lang="en-US" dirty="0" smtClean="0"/>
              <a:t>Relate knowledge from variety of areas</a:t>
            </a:r>
          </a:p>
          <a:p>
            <a:pPr lvl="1"/>
            <a:r>
              <a:rPr lang="en-US" dirty="0" smtClean="0"/>
              <a:t>Evaluate</a:t>
            </a:r>
          </a:p>
          <a:p>
            <a:pPr lvl="2"/>
            <a:r>
              <a:rPr lang="en-US" dirty="0" smtClean="0"/>
              <a:t>Make choices based on reasoned argument</a:t>
            </a:r>
          </a:p>
          <a:p>
            <a:pPr lvl="2"/>
            <a:r>
              <a:rPr lang="en-US" dirty="0" smtClean="0"/>
              <a:t>Compare and discriminate among ideas</a:t>
            </a:r>
          </a:p>
          <a:p>
            <a:pPr lvl="2"/>
            <a:r>
              <a:rPr lang="en-US" dirty="0" smtClean="0"/>
              <a:t>Assess value of theories, evidence</a:t>
            </a:r>
          </a:p>
          <a:p>
            <a:pPr lvl="2"/>
            <a:r>
              <a:rPr lang="en-US" dirty="0" smtClean="0"/>
              <a:t>Balance factors</a:t>
            </a:r>
          </a:p>
          <a:p>
            <a:pPr lvl="2"/>
            <a:r>
              <a:rPr lang="en-US" dirty="0" smtClean="0"/>
              <a:t>Identify logical fallacies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Link Reading Comprehension to Learning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Learning Theory</a:t>
            </a:r>
          </a:p>
          <a:p>
            <a:pPr lvl="1"/>
            <a:r>
              <a:rPr lang="en-US" dirty="0" err="1" smtClean="0"/>
              <a:t>Cognitivism</a:t>
            </a:r>
            <a:r>
              <a:rPr lang="en-US" dirty="0" smtClean="0"/>
              <a:t>—Information processing model</a:t>
            </a:r>
          </a:p>
          <a:p>
            <a:pPr lvl="2"/>
            <a:r>
              <a:rPr lang="en-US" dirty="0" smtClean="0"/>
              <a:t>Learning </a:t>
            </a:r>
            <a:r>
              <a:rPr lang="en-US" dirty="0" smtClean="0"/>
              <a:t>is link new information </a:t>
            </a:r>
            <a:r>
              <a:rPr lang="en-US" dirty="0" smtClean="0"/>
              <a:t>to previously learned </a:t>
            </a:r>
            <a:r>
              <a:rPr lang="en-US" dirty="0" smtClean="0"/>
              <a:t>information</a:t>
            </a:r>
            <a:endParaRPr lang="en-US" dirty="0" smtClean="0"/>
          </a:p>
          <a:p>
            <a:pPr lvl="2"/>
            <a:r>
              <a:rPr lang="en-US" dirty="0" smtClean="0"/>
              <a:t>Linking bits of information together creates learning structures, called schemata.</a:t>
            </a:r>
          </a:p>
          <a:p>
            <a:pPr lvl="2"/>
            <a:r>
              <a:rPr lang="en-US" dirty="0" smtClean="0"/>
              <a:t>Schemata are most sturdy when</a:t>
            </a:r>
          </a:p>
          <a:p>
            <a:pPr lvl="3"/>
            <a:r>
              <a:rPr lang="en-US" dirty="0" smtClean="0"/>
              <a:t>Relationship between prior knowledge and new information is clear, precise, and detailed</a:t>
            </a:r>
          </a:p>
          <a:p>
            <a:pPr lvl="3"/>
            <a:r>
              <a:rPr lang="en-US" dirty="0" smtClean="0"/>
              <a:t>Such relationships arise when information is obtained from multiple sources</a:t>
            </a:r>
          </a:p>
          <a:p>
            <a:pPr lvl="2"/>
            <a:r>
              <a:rPr lang="en-US" dirty="0" smtClean="0"/>
              <a:t>Accessing information in schemata is recall; recall arises from memory trace</a:t>
            </a:r>
          </a:p>
          <a:p>
            <a:pPr lvl="3"/>
            <a:r>
              <a:rPr lang="en-US" dirty="0" smtClean="0"/>
              <a:t>Memory trace is strongest when </a:t>
            </a:r>
          </a:p>
          <a:p>
            <a:pPr lvl="4"/>
            <a:r>
              <a:rPr lang="en-US" dirty="0" smtClean="0"/>
              <a:t>Trace has multiple paths</a:t>
            </a:r>
          </a:p>
          <a:p>
            <a:pPr lvl="4"/>
            <a:r>
              <a:rPr lang="en-US" dirty="0" smtClean="0"/>
              <a:t>Trace familiar</a:t>
            </a:r>
          </a:p>
          <a:p>
            <a:pPr lvl="3"/>
            <a:r>
              <a:rPr lang="en-US" dirty="0" smtClean="0"/>
              <a:t>Seek to build automaticity with memory trace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Link Reading Comprehension to Learning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ronVI_molecule_Berry0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2133600"/>
            <a:ext cx="4061460" cy="3117121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Schema Models</a:t>
            </a:r>
            <a:endParaRPr lang="en-US" dirty="0"/>
          </a:p>
        </p:txBody>
      </p:sp>
      <p:pic>
        <p:nvPicPr>
          <p:cNvPr id="5" name="Picture 4" descr="initial_structure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14800" y="1905000"/>
            <a:ext cx="5029200" cy="4124325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Connecting Reading Comprehension and </a:t>
            </a:r>
            <a:r>
              <a:rPr lang="en-US" dirty="0" err="1" smtClean="0"/>
              <a:t>Cognitivism</a:t>
            </a:r>
            <a:endParaRPr lang="en-US" dirty="0" smtClean="0"/>
          </a:p>
          <a:p>
            <a:pPr lvl="1"/>
            <a:r>
              <a:rPr lang="en-US" dirty="0" smtClean="0"/>
              <a:t>Engage in “pre-reading”</a:t>
            </a:r>
          </a:p>
          <a:p>
            <a:pPr lvl="2"/>
            <a:r>
              <a:rPr lang="en-US" dirty="0" smtClean="0"/>
              <a:t>Before you begin reading, access the schema you have on the topic by </a:t>
            </a:r>
          </a:p>
          <a:p>
            <a:pPr lvl="1"/>
            <a:r>
              <a:rPr lang="en-US" dirty="0" smtClean="0"/>
              <a:t>As you read, enhance the memory trace</a:t>
            </a:r>
          </a:p>
          <a:p>
            <a:pPr lvl="2"/>
            <a:r>
              <a:rPr lang="en-US" dirty="0" smtClean="0"/>
              <a:t>Employ rhetorical and </a:t>
            </a:r>
            <a:r>
              <a:rPr lang="en-US" dirty="0" err="1" smtClean="0"/>
              <a:t>problematizing</a:t>
            </a:r>
            <a:r>
              <a:rPr lang="en-US" dirty="0" smtClean="0"/>
              <a:t> strategies</a:t>
            </a:r>
          </a:p>
          <a:p>
            <a:pPr lvl="2"/>
            <a:r>
              <a:rPr lang="en-US" dirty="0" smtClean="0"/>
              <a:t>Transfer information into a new modality</a:t>
            </a:r>
          </a:p>
          <a:p>
            <a:pPr lvl="1"/>
            <a:r>
              <a:rPr lang="en-US" dirty="0" smtClean="0"/>
              <a:t>When you finish reading, reflect</a:t>
            </a:r>
          </a:p>
          <a:p>
            <a:pPr lvl="2"/>
            <a:r>
              <a:rPr lang="en-US" dirty="0" smtClean="0"/>
              <a:t>If there is material you do not understand, list your questions and make a plan for answering them</a:t>
            </a:r>
          </a:p>
          <a:p>
            <a:pPr lvl="1">
              <a:buNone/>
            </a:pPr>
            <a:endParaRPr lang="en-US" dirty="0" smtClean="0"/>
          </a:p>
          <a:p>
            <a:pPr lvl="3"/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Link Reading Comprehension to Learning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Learning Theory</a:t>
            </a:r>
          </a:p>
          <a:p>
            <a:pPr lvl="1"/>
            <a:r>
              <a:rPr lang="en-US" dirty="0" smtClean="0"/>
              <a:t>Constructivism</a:t>
            </a:r>
          </a:p>
          <a:p>
            <a:pPr lvl="2"/>
            <a:r>
              <a:rPr lang="en-US" dirty="0" smtClean="0"/>
              <a:t>Learning arises from the student’s experience with the information, not from the instructor’s dissemination of information</a:t>
            </a:r>
          </a:p>
          <a:p>
            <a:pPr lvl="2"/>
            <a:r>
              <a:rPr lang="en-US" dirty="0" smtClean="0"/>
              <a:t>Learning environment is optimal when it provides </a:t>
            </a:r>
          </a:p>
          <a:p>
            <a:pPr lvl="3"/>
            <a:r>
              <a:rPr lang="en-US" dirty="0" smtClean="0"/>
              <a:t>Authentic experiences </a:t>
            </a:r>
          </a:p>
          <a:p>
            <a:pPr lvl="3"/>
            <a:r>
              <a:rPr lang="en-US" dirty="0" smtClean="0"/>
              <a:t>Collaborative experiences</a:t>
            </a:r>
          </a:p>
          <a:p>
            <a:pPr lvl="3"/>
            <a:r>
              <a:rPr lang="en-US" dirty="0" smtClean="0"/>
              <a:t>Problem solving opportunities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Link Reading Comprehension to Learning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Connecting Reading Comprehension to Constructivism</a:t>
            </a:r>
          </a:p>
          <a:p>
            <a:pPr lvl="1"/>
            <a:r>
              <a:rPr lang="en-US" dirty="0" smtClean="0"/>
              <a:t>Create authentic experiences</a:t>
            </a:r>
          </a:p>
          <a:p>
            <a:pPr lvl="2"/>
            <a:r>
              <a:rPr lang="en-US" dirty="0" smtClean="0"/>
              <a:t>Utilize rhetorical reading strategies</a:t>
            </a:r>
          </a:p>
          <a:p>
            <a:pPr lvl="2"/>
            <a:r>
              <a:rPr lang="en-US" dirty="0" smtClean="0"/>
              <a:t>Complete practice questions</a:t>
            </a:r>
          </a:p>
          <a:p>
            <a:pPr lvl="2"/>
            <a:r>
              <a:rPr lang="en-US" dirty="0" smtClean="0"/>
              <a:t>Collaborate with classmates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Link Reading Comprehension to Learning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Understand the process of reading comprehension</a:t>
            </a:r>
          </a:p>
          <a:p>
            <a:r>
              <a:rPr lang="en-US" dirty="0" smtClean="0"/>
              <a:t>Build reading comprehension</a:t>
            </a:r>
          </a:p>
          <a:p>
            <a:r>
              <a:rPr lang="en-US" dirty="0" smtClean="0"/>
              <a:t>Link reading comprehension to learning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View Critically Reading Cases presentation</a:t>
            </a:r>
          </a:p>
          <a:p>
            <a:r>
              <a:rPr lang="en-US" dirty="0" smtClean="0"/>
              <a:t>Read and brief cases included on webpage</a:t>
            </a:r>
          </a:p>
          <a:p>
            <a:r>
              <a:rPr lang="en-US" dirty="0" smtClean="0"/>
              <a:t>Develop reading comprehension with </a:t>
            </a:r>
            <a:r>
              <a:rPr lang="en-US" smtClean="0"/>
              <a:t>legal and non-legal </a:t>
            </a:r>
            <a:r>
              <a:rPr lang="en-US" smtClean="0"/>
              <a:t>texts</a:t>
            </a:r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Understand the process of reading comprehension</a:t>
            </a:r>
          </a:p>
          <a:p>
            <a:r>
              <a:rPr lang="en-US" dirty="0" smtClean="0"/>
              <a:t>Build reading comprehension</a:t>
            </a:r>
          </a:p>
          <a:p>
            <a:r>
              <a:rPr lang="en-US" dirty="0" smtClean="0"/>
              <a:t>Link reading comprehension to learning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Reading comprehension = constructing meaning from text</a:t>
            </a:r>
          </a:p>
          <a:p>
            <a:pPr lvl="1"/>
            <a:r>
              <a:rPr lang="en-US" b="1" dirty="0" smtClean="0"/>
              <a:t>Cascade of skills</a:t>
            </a:r>
          </a:p>
          <a:p>
            <a:pPr lvl="1"/>
            <a:r>
              <a:rPr lang="en-US" b="1" dirty="0" smtClean="0"/>
              <a:t>Skills </a:t>
            </a:r>
            <a:r>
              <a:rPr lang="en-US" b="1" dirty="0" smtClean="0"/>
              <a:t>cascade draws upon verbal working </a:t>
            </a:r>
            <a:r>
              <a:rPr lang="en-US" b="1" dirty="0" smtClean="0"/>
              <a:t>memory</a:t>
            </a:r>
            <a:endParaRPr lang="en-US" b="1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Understanding Reading Comprehension--Process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Increase vocabulary</a:t>
            </a:r>
          </a:p>
          <a:p>
            <a:pPr lvl="1"/>
            <a:r>
              <a:rPr lang="en-US" dirty="0" smtClean="0"/>
              <a:t>Latin phrases</a:t>
            </a:r>
          </a:p>
          <a:p>
            <a:pPr lvl="2"/>
            <a:r>
              <a:rPr lang="en-US" dirty="0" err="1" smtClean="0"/>
              <a:t>Mens</a:t>
            </a:r>
            <a:r>
              <a:rPr lang="en-US" dirty="0" smtClean="0"/>
              <a:t> </a:t>
            </a:r>
            <a:r>
              <a:rPr lang="en-US" dirty="0" err="1" smtClean="0"/>
              <a:t>rea</a:t>
            </a:r>
            <a:endParaRPr lang="en-US" dirty="0" smtClean="0"/>
          </a:p>
          <a:p>
            <a:pPr lvl="2"/>
            <a:r>
              <a:rPr lang="en-US" dirty="0" smtClean="0"/>
              <a:t>Res </a:t>
            </a:r>
            <a:r>
              <a:rPr lang="en-US" dirty="0" err="1" smtClean="0"/>
              <a:t>ipsa</a:t>
            </a:r>
            <a:r>
              <a:rPr lang="en-US" dirty="0" smtClean="0"/>
              <a:t> </a:t>
            </a:r>
            <a:r>
              <a:rPr lang="en-US" dirty="0" err="1" smtClean="0"/>
              <a:t>loquitor</a:t>
            </a:r>
            <a:endParaRPr lang="en-US" dirty="0" smtClean="0"/>
          </a:p>
          <a:p>
            <a:pPr lvl="1"/>
            <a:r>
              <a:rPr lang="en-US" dirty="0" smtClean="0"/>
              <a:t>Legal terms</a:t>
            </a:r>
          </a:p>
          <a:p>
            <a:pPr lvl="2"/>
            <a:r>
              <a:rPr lang="en-US" dirty="0" smtClean="0"/>
              <a:t>Promissory </a:t>
            </a:r>
            <a:r>
              <a:rPr lang="en-US" dirty="0" err="1" smtClean="0"/>
              <a:t>estoppel</a:t>
            </a:r>
            <a:endParaRPr lang="en-US" dirty="0" smtClean="0"/>
          </a:p>
          <a:p>
            <a:pPr lvl="2"/>
            <a:r>
              <a:rPr lang="en-US" dirty="0" smtClean="0"/>
              <a:t>Per </a:t>
            </a:r>
            <a:r>
              <a:rPr lang="en-US" dirty="0" err="1" smtClean="0"/>
              <a:t>stirpes</a:t>
            </a:r>
            <a:endParaRPr lang="en-US" dirty="0" smtClean="0"/>
          </a:p>
          <a:p>
            <a:r>
              <a:rPr lang="en-US" dirty="0" smtClean="0"/>
              <a:t>Efficiently construct meaning</a:t>
            </a:r>
          </a:p>
          <a:p>
            <a:pPr lvl="1"/>
            <a:r>
              <a:rPr lang="en-US" dirty="0" smtClean="0"/>
              <a:t>From word to sentence to paragraph to case or statute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 Reading Comprehension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Increase vocabulary</a:t>
            </a:r>
          </a:p>
          <a:p>
            <a:pPr lvl="1"/>
            <a:r>
              <a:rPr lang="en-US" dirty="0" smtClean="0"/>
              <a:t>Decode word</a:t>
            </a:r>
          </a:p>
          <a:p>
            <a:pPr lvl="2"/>
            <a:r>
              <a:rPr lang="en-US" dirty="0" smtClean="0"/>
              <a:t>Pronounce word</a:t>
            </a:r>
          </a:p>
          <a:p>
            <a:pPr lvl="1"/>
            <a:r>
              <a:rPr lang="en-US" dirty="0" smtClean="0"/>
              <a:t>Define word</a:t>
            </a:r>
          </a:p>
          <a:p>
            <a:pPr lvl="2"/>
            <a:r>
              <a:rPr lang="en-US" dirty="0" smtClean="0"/>
              <a:t>Link word to previously learned material</a:t>
            </a:r>
          </a:p>
          <a:p>
            <a:pPr lvl="2"/>
            <a:r>
              <a:rPr lang="en-US" dirty="0" smtClean="0"/>
              <a:t>Incorporate word into understanding of concept</a:t>
            </a:r>
          </a:p>
          <a:p>
            <a:pPr lvl="1"/>
            <a:r>
              <a:rPr lang="en-US" dirty="0" smtClean="0"/>
              <a:t>Rehearse word in context</a:t>
            </a:r>
          </a:p>
          <a:p>
            <a:pPr lvl="2"/>
            <a:r>
              <a:rPr lang="en-US" dirty="0" smtClean="0"/>
              <a:t>Write it</a:t>
            </a:r>
          </a:p>
          <a:p>
            <a:pPr lvl="2"/>
            <a:r>
              <a:rPr lang="en-US" dirty="0" smtClean="0"/>
              <a:t>Use it in conversation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 Reading Comprehension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Efficiently constructing meaning</a:t>
            </a:r>
          </a:p>
          <a:p>
            <a:pPr lvl="1"/>
            <a:r>
              <a:rPr lang="en-US" dirty="0" smtClean="0"/>
              <a:t>Requires that you </a:t>
            </a:r>
            <a:r>
              <a:rPr lang="en-US" b="1" u="sng" dirty="0" smtClean="0"/>
              <a:t>actively engage the text</a:t>
            </a:r>
          </a:p>
          <a:p>
            <a:pPr lvl="1"/>
            <a:r>
              <a:rPr lang="en-US" dirty="0" smtClean="0"/>
              <a:t>Employ rhetorical reading strategies</a:t>
            </a:r>
          </a:p>
          <a:p>
            <a:pPr lvl="2"/>
            <a:r>
              <a:rPr lang="en-US" dirty="0" smtClean="0"/>
              <a:t>As you read, frequently step beyond the text</a:t>
            </a:r>
          </a:p>
          <a:p>
            <a:pPr lvl="3"/>
            <a:r>
              <a:rPr lang="en-US" dirty="0" smtClean="0"/>
              <a:t>Evaluate</a:t>
            </a:r>
          </a:p>
          <a:p>
            <a:pPr lvl="3"/>
            <a:r>
              <a:rPr lang="en-US" dirty="0" smtClean="0"/>
              <a:t>Synthesize</a:t>
            </a:r>
          </a:p>
          <a:p>
            <a:pPr lvl="3"/>
            <a:r>
              <a:rPr lang="en-US" dirty="0" smtClean="0"/>
              <a:t>Link meaning to purpose</a:t>
            </a:r>
          </a:p>
          <a:p>
            <a:pPr lvl="3"/>
            <a:r>
              <a:rPr lang="en-US" dirty="0" smtClean="0"/>
              <a:t>Appreciate the context</a:t>
            </a:r>
          </a:p>
          <a:p>
            <a:pPr lvl="3"/>
            <a:r>
              <a:rPr lang="en-US" dirty="0" smtClean="0"/>
              <a:t>Resolve confusion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Build Reading Comprehension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Employ </a:t>
            </a:r>
            <a:r>
              <a:rPr lang="en-US" dirty="0" err="1" smtClean="0"/>
              <a:t>problematizing</a:t>
            </a:r>
            <a:r>
              <a:rPr lang="en-US" dirty="0" smtClean="0"/>
              <a:t> strategies	</a:t>
            </a:r>
          </a:p>
          <a:p>
            <a:pPr lvl="2"/>
            <a:r>
              <a:rPr lang="en-US" dirty="0" smtClean="0"/>
              <a:t>Frequently question the text to set your expectations regarding the text’s content</a:t>
            </a:r>
          </a:p>
          <a:p>
            <a:pPr lvl="3"/>
            <a:r>
              <a:rPr lang="en-US" dirty="0" smtClean="0"/>
              <a:t>Ask questions</a:t>
            </a:r>
          </a:p>
          <a:p>
            <a:pPr lvl="3"/>
            <a:r>
              <a:rPr lang="en-US" dirty="0" smtClean="0"/>
              <a:t>Talk back</a:t>
            </a:r>
          </a:p>
          <a:p>
            <a:pPr lvl="3"/>
            <a:r>
              <a:rPr lang="en-US" dirty="0" smtClean="0"/>
              <a:t>Make predictions</a:t>
            </a:r>
          </a:p>
          <a:p>
            <a:pPr lvl="3"/>
            <a:r>
              <a:rPr lang="en-US" dirty="0" smtClean="0"/>
              <a:t>Hypothesize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 Reading Comprehension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Avoid predominately relying on default reading strategies</a:t>
            </a:r>
          </a:p>
          <a:p>
            <a:pPr lvl="1"/>
            <a:r>
              <a:rPr lang="en-US" dirty="0" smtClean="0"/>
              <a:t>Highlighting or underlining </a:t>
            </a:r>
          </a:p>
          <a:p>
            <a:pPr lvl="1"/>
            <a:r>
              <a:rPr lang="en-US" dirty="0" smtClean="0"/>
              <a:t>Paraphrasing </a:t>
            </a:r>
          </a:p>
          <a:p>
            <a:pPr lvl="1"/>
            <a:r>
              <a:rPr lang="en-US" dirty="0" smtClean="0"/>
              <a:t>Margin notes</a:t>
            </a:r>
          </a:p>
          <a:p>
            <a:pPr lvl="1"/>
            <a:r>
              <a:rPr lang="en-US" dirty="0" smtClean="0"/>
              <a:t>Noting aspects of structure or specific detail</a:t>
            </a:r>
          </a:p>
          <a:p>
            <a:r>
              <a:rPr lang="en-US" dirty="0" smtClean="0"/>
              <a:t>Beware of </a:t>
            </a:r>
          </a:p>
          <a:p>
            <a:pPr lvl="1"/>
            <a:r>
              <a:rPr lang="en-US" dirty="0" smtClean="0"/>
              <a:t>Overreliance on background knowledge</a:t>
            </a:r>
            <a:endParaRPr lang="en-US" dirty="0" smtClean="0"/>
          </a:p>
          <a:p>
            <a:pPr lvl="1"/>
            <a:r>
              <a:rPr lang="en-US" dirty="0" smtClean="0"/>
              <a:t>Potential mismatches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 Reading Comprehension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Blooms Taxonomy</a:t>
            </a:r>
          </a:p>
          <a:p>
            <a:r>
              <a:rPr lang="en-US" dirty="0" smtClean="0"/>
              <a:t>Learning Theory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Link Reading Comprehension to Learning 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523</TotalTime>
  <Words>540</Words>
  <Application>Microsoft Office PowerPoint</Application>
  <PresentationFormat>On-screen Show (4:3)</PresentationFormat>
  <Paragraphs>136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Concourse</vt:lpstr>
      <vt:lpstr>Building Reading Comprehension</vt:lpstr>
      <vt:lpstr>Objectives</vt:lpstr>
      <vt:lpstr>Understanding Reading Comprehension--Process</vt:lpstr>
      <vt:lpstr>Build Reading Comprehension</vt:lpstr>
      <vt:lpstr>Build Reading Comprehension</vt:lpstr>
      <vt:lpstr>Build Reading Comprehension</vt:lpstr>
      <vt:lpstr>Build Reading Comprehension</vt:lpstr>
      <vt:lpstr>Build Reading Comprehension</vt:lpstr>
      <vt:lpstr>Link Reading Comprehension to Learning </vt:lpstr>
      <vt:lpstr>Link Reading Comprehension to Learning</vt:lpstr>
      <vt:lpstr>Link Reading Comprehension to Learning</vt:lpstr>
      <vt:lpstr>Schema Models</vt:lpstr>
      <vt:lpstr>Link Reading Comprehension to Learning</vt:lpstr>
      <vt:lpstr>Link Reading Comprehension to Learning</vt:lpstr>
      <vt:lpstr>Link Reading Comprehension to Learning</vt:lpstr>
      <vt:lpstr>Review</vt:lpstr>
      <vt:lpstr>Practice</vt:lpstr>
    </vt:vector>
  </TitlesOfParts>
  <Company>Stetson University College of Law - STUDENT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Reading Comprehension</dc:title>
  <dc:creator>minneti</dc:creator>
  <cp:lastModifiedBy>minneti</cp:lastModifiedBy>
  <cp:revision>24</cp:revision>
  <dcterms:created xsi:type="dcterms:W3CDTF">2011-05-06T15:51:46Z</dcterms:created>
  <dcterms:modified xsi:type="dcterms:W3CDTF">2011-06-01T12:27:18Z</dcterms:modified>
</cp:coreProperties>
</file>