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307" r:id="rId4"/>
    <p:sldId id="308" r:id="rId5"/>
    <p:sldId id="309" r:id="rId6"/>
    <p:sldId id="310" r:id="rId7"/>
    <p:sldId id="291" r:id="rId8"/>
    <p:sldId id="289" r:id="rId9"/>
    <p:sldId id="312" r:id="rId10"/>
    <p:sldId id="313" r:id="rId11"/>
    <p:sldId id="311" r:id="rId12"/>
    <p:sldId id="314" r:id="rId13"/>
    <p:sldId id="315" r:id="rId14"/>
    <p:sldId id="316" r:id="rId15"/>
    <p:sldId id="320" r:id="rId16"/>
    <p:sldId id="318" r:id="rId17"/>
    <p:sldId id="317" r:id="rId18"/>
    <p:sldId id="287" r:id="rId19"/>
    <p:sldId id="288" r:id="rId20"/>
    <p:sldId id="319" r:id="rId21"/>
    <p:sldId id="321" r:id="rId22"/>
    <p:sldId id="322" r:id="rId23"/>
    <p:sldId id="323" r:id="rId24"/>
    <p:sldId id="293" r:id="rId25"/>
    <p:sldId id="324" r:id="rId26"/>
    <p:sldId id="326" r:id="rId27"/>
    <p:sldId id="325" r:id="rId28"/>
    <p:sldId id="272" r:id="rId29"/>
    <p:sldId id="330" r:id="rId30"/>
    <p:sldId id="283" r:id="rId31"/>
    <p:sldId id="337" r:id="rId32"/>
    <p:sldId id="336" r:id="rId33"/>
    <p:sldId id="331" r:id="rId34"/>
    <p:sldId id="332" r:id="rId35"/>
    <p:sldId id="333" r:id="rId36"/>
    <p:sldId id="334" r:id="rId37"/>
    <p:sldId id="335" r:id="rId38"/>
    <p:sldId id="280" r:id="rId39"/>
    <p:sldId id="338" r:id="rId40"/>
    <p:sldId id="281" r:id="rId41"/>
    <p:sldId id="305" r:id="rId42"/>
    <p:sldId id="306" r:id="rId43"/>
    <p:sldId id="329" r:id="rId4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169" autoAdjust="0"/>
    <p:restoredTop sz="98875" autoAdjust="0"/>
  </p:normalViewPr>
  <p:slideViewPr>
    <p:cSldViewPr>
      <p:cViewPr varScale="1">
        <p:scale>
          <a:sx n="163" d="100"/>
          <a:sy n="163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B378A6-825E-4A84-AF61-56B49ED59C9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8FCDB0C-6EBA-491C-9121-1163108D0B0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4E3D7-866A-47BA-9041-6E92399C722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Myself and the group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39C9B899-097A-46E6-B2EF-6B11B7511DE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 dirty="0">
              <a:latin typeface="Times New Roman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 dirty="0">
              <a:latin typeface="Times New Roman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6DDA8-7B91-4D4C-9301-7C8BED4608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F861E-0405-420C-9355-B16CDFA381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E67BF-69DE-4C25-83D9-E33DEA2A61E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72A47-22D0-44B9-8118-DA8B3CAB70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47433-D6E7-4A7D-BA2E-41FB0099F4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EC0D9-CE4F-4F14-9F53-B57D919BC6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74D4E-1B21-4B5E-A44C-6B05F97DFF3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B0B77-92E7-47EC-ACA6-AC8260224D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FC186-00D3-4D4C-8FF4-C2311590844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46BDB-576F-4148-BBC4-503CC43058D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E7E2C87B-61FF-4402-BCB5-212D8419362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 dirty="0">
              <a:latin typeface="Times New Roman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 dirty="0">
              <a:latin typeface="Times New Roman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inneti@law.stetson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p@law.stetson.edu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p@law.stetson.edu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file:///\\gpfs-vs2\Minneti$\ASP\orientation\Fall%202011\Achieving%20your%20Personal%20Best%20Fall%202011\graduation%20montage.wm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/>
              <a:t>Achieving Your Personal Best in Law School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600" dirty="0" smtClean="0"/>
              <a:t>Professor Jeff </a:t>
            </a:r>
            <a:r>
              <a:rPr lang="en-US" sz="2600" dirty="0"/>
              <a:t>Minneti</a:t>
            </a:r>
          </a:p>
          <a:p>
            <a:r>
              <a:rPr lang="en-US" sz="2600" dirty="0" smtClean="0">
                <a:hlinkClick r:id="rId3"/>
              </a:rPr>
              <a:t>asp@law.stetson.edu</a:t>
            </a:r>
            <a:endParaRPr lang="en-US" sz="2600" dirty="0"/>
          </a:p>
          <a:p>
            <a:r>
              <a:rPr lang="en-US" sz="2600" dirty="0" smtClean="0"/>
              <a:t>727.562.7343</a:t>
            </a:r>
            <a:endParaRPr lang="en-US" sz="2600" dirty="0"/>
          </a:p>
          <a:p>
            <a:r>
              <a:rPr lang="en-US" sz="2600" dirty="0"/>
              <a:t>Stetson University College of Law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C9B899-097A-46E6-B2EF-6B11B7511DE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 Prepare a Plan to Achieve your Vision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in mind</a:t>
            </a:r>
          </a:p>
          <a:p>
            <a:pPr lvl="1"/>
            <a:r>
              <a:rPr lang="en-US" dirty="0" smtClean="0"/>
              <a:t>Law school may be </a:t>
            </a:r>
            <a:r>
              <a:rPr lang="en-US" b="1" dirty="0" smtClean="0"/>
              <a:t>significantly </a:t>
            </a:r>
            <a:r>
              <a:rPr lang="en-US" dirty="0" smtClean="0"/>
              <a:t>different from your undergraduate experience or other graduate work</a:t>
            </a:r>
          </a:p>
          <a:p>
            <a:pPr lvl="2"/>
            <a:r>
              <a:rPr lang="en-US" dirty="0" smtClean="0"/>
              <a:t>Substantive differences</a:t>
            </a:r>
          </a:p>
          <a:p>
            <a:pPr lvl="2"/>
            <a:r>
              <a:rPr lang="en-US" dirty="0" smtClean="0"/>
              <a:t>Procedural differences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 Prepare a plan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in Mind. . .</a:t>
            </a:r>
          </a:p>
          <a:p>
            <a:pPr lvl="1"/>
            <a:r>
              <a:rPr lang="en-US" dirty="0" smtClean="0"/>
              <a:t>Substantive differences</a:t>
            </a:r>
          </a:p>
          <a:p>
            <a:pPr lvl="2"/>
            <a:r>
              <a:rPr lang="en-US" dirty="0" smtClean="0"/>
              <a:t>Class goals</a:t>
            </a:r>
          </a:p>
          <a:p>
            <a:pPr lvl="3"/>
            <a:r>
              <a:rPr lang="en-US" dirty="0" smtClean="0"/>
              <a:t>Social architect</a:t>
            </a:r>
          </a:p>
          <a:p>
            <a:pPr lvl="3"/>
            <a:r>
              <a:rPr lang="en-US" dirty="0" smtClean="0"/>
              <a:t>Interplay between positive law and social norms</a:t>
            </a:r>
          </a:p>
          <a:p>
            <a:pPr lvl="3"/>
            <a:r>
              <a:rPr lang="en-US" dirty="0" smtClean="0"/>
              <a:t>Master doctrine of law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 Prepare a Plan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in Mind. . .</a:t>
            </a:r>
          </a:p>
          <a:p>
            <a:pPr lvl="1"/>
            <a:r>
              <a:rPr lang="en-US" dirty="0" smtClean="0"/>
              <a:t>Substantive differences</a:t>
            </a:r>
          </a:p>
          <a:p>
            <a:pPr lvl="2"/>
            <a:r>
              <a:rPr lang="en-US" dirty="0" smtClean="0"/>
              <a:t>Reading material</a:t>
            </a:r>
          </a:p>
          <a:p>
            <a:pPr lvl="3"/>
            <a:r>
              <a:rPr lang="en-US" dirty="0" smtClean="0"/>
              <a:t>Court opinions</a:t>
            </a:r>
          </a:p>
          <a:p>
            <a:pPr lvl="3"/>
            <a:r>
              <a:rPr lang="en-US" dirty="0" smtClean="0"/>
              <a:t>Statutes</a:t>
            </a:r>
          </a:p>
          <a:p>
            <a:pPr lvl="3"/>
            <a:r>
              <a:rPr lang="en-US" dirty="0" smtClean="0"/>
              <a:t>Constitutions</a:t>
            </a:r>
          </a:p>
          <a:p>
            <a:pPr lvl="3"/>
            <a:r>
              <a:rPr lang="en-US" dirty="0" smtClean="0"/>
              <a:t>Law review articles</a:t>
            </a:r>
          </a:p>
          <a:p>
            <a:pPr lvl="3"/>
            <a:r>
              <a:rPr lang="en-US" dirty="0" smtClean="0"/>
              <a:t>Legal research materials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Substantive Differences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Skills Developed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Critical Reading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Critical Thinking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Organization and Process of Legal Material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Synthesis of Legal Material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Application of Legal Material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Evaluation of Application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Oral and Written Articulation items listed above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Time and stress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Procedural Differences</a:t>
            </a:r>
          </a:p>
          <a:p>
            <a:pPr lvl="1"/>
            <a:r>
              <a:rPr lang="en-US" dirty="0" smtClean="0"/>
              <a:t>Socratic method</a:t>
            </a:r>
          </a:p>
          <a:p>
            <a:pPr lvl="1"/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Use information to solve problems you have never seen before</a:t>
            </a:r>
          </a:p>
          <a:p>
            <a:pPr lvl="1"/>
            <a:r>
              <a:rPr lang="en-US" dirty="0" smtClean="0"/>
              <a:t>Assessment largely based on written expression with a single event exam</a:t>
            </a:r>
          </a:p>
          <a:p>
            <a:pPr lvl="1"/>
            <a:r>
              <a:rPr lang="en-US" dirty="0" smtClean="0"/>
              <a:t>Most learning takes place outside of class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Mind. . . 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grades form part of your vision—Be REAL</a:t>
            </a:r>
          </a:p>
          <a:p>
            <a:pPr lvl="1"/>
            <a:r>
              <a:rPr lang="en-US" dirty="0" smtClean="0"/>
              <a:t>Reported </a:t>
            </a:r>
            <a:r>
              <a:rPr lang="en-US" dirty="0"/>
              <a:t>on 4.0 scale</a:t>
            </a:r>
          </a:p>
          <a:p>
            <a:pPr lvl="1"/>
            <a:r>
              <a:rPr lang="en-US" dirty="0"/>
              <a:t>Mandatory mean 2.9-3.10 for first-year required courses</a:t>
            </a:r>
          </a:p>
          <a:p>
            <a:pPr lvl="1"/>
            <a:r>
              <a:rPr lang="en-US" dirty="0" smtClean="0"/>
              <a:t>Be aware of what </a:t>
            </a:r>
            <a:r>
              <a:rPr lang="en-US" dirty="0"/>
              <a:t>grades represent (and what they do not represent)</a:t>
            </a:r>
          </a:p>
          <a:p>
            <a:pPr lvl="1"/>
            <a:r>
              <a:rPr lang="en-US" dirty="0"/>
              <a:t>Strive for personal best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Mind. . . 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Law School Relationships</a:t>
            </a:r>
          </a:p>
          <a:p>
            <a:pPr lvl="1"/>
            <a:r>
              <a:rPr lang="en-US" dirty="0" smtClean="0"/>
              <a:t>Professors</a:t>
            </a:r>
            <a:r>
              <a:rPr lang="en-US" dirty="0"/>
              <a:t>, attorneys, and judges</a:t>
            </a:r>
          </a:p>
          <a:p>
            <a:pPr lvl="1"/>
            <a:r>
              <a:rPr lang="en-US" dirty="0" smtClean="0"/>
              <a:t>Members </a:t>
            </a:r>
            <a:r>
              <a:rPr lang="en-US" dirty="0"/>
              <a:t>of section and class</a:t>
            </a:r>
          </a:p>
          <a:p>
            <a:pPr lvl="1"/>
            <a:r>
              <a:rPr lang="en-US" dirty="0"/>
              <a:t>Study groups</a:t>
            </a:r>
          </a:p>
          <a:p>
            <a:pPr lvl="1"/>
            <a:r>
              <a:rPr lang="en-US" dirty="0"/>
              <a:t>Upperclassmen</a:t>
            </a:r>
          </a:p>
          <a:p>
            <a:pPr lvl="1"/>
            <a:r>
              <a:rPr lang="en-US" dirty="0"/>
              <a:t>Non-law trained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a Plan to Achieve your Vision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my description of law school differ from your other educational experiences?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phi mu bowling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72000" cy="2895600"/>
          </a:xfrm>
          <a:noFill/>
          <a:ln/>
        </p:spPr>
      </p:pic>
      <p:pic>
        <p:nvPicPr>
          <p:cNvPr id="51205" name="Picture 5" descr="University of South Florida students cheer during the team&amp;#039;s 21-13 upset win over West Virginia during a football game in this Sept. 28, 2007 file photo, in Tampa, Fla. Just over a decade removed from starting a college football program from scratch _ or, more specifically, from a trailer park on this sprawling urban campus _ South Florida finds itself lording over such mighty powers as Florida, USC and Notre Dame, with all their trophies and traditions. From AP Photo by Chris O'Meara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895600"/>
            <a:ext cx="4572000" cy="3962400"/>
          </a:xfrm>
          <a:noFill/>
          <a:ln/>
        </p:spPr>
      </p:pic>
      <p:pic>
        <p:nvPicPr>
          <p:cNvPr id="51206" name="Picture 6" descr="bla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191000" cy="6858000"/>
          </a:xfrm>
          <a:noFill/>
          <a:ln/>
        </p:spPr>
      </p:pic>
      <p:pic>
        <p:nvPicPr>
          <p:cNvPr id="53251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0"/>
            <a:ext cx="4953000" cy="3200400"/>
          </a:xfrm>
          <a:noFill/>
          <a:ln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200400"/>
            <a:ext cx="4953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Objectives</a:t>
            </a:r>
            <a:r>
              <a:rPr lang="en-US" dirty="0"/>
              <a:t>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Provide an overview academic sessions at Orientation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Outline steps that lead to academic success</a:t>
            </a: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Acquaint you </a:t>
            </a:r>
            <a:r>
              <a:rPr lang="en-US" sz="2600" dirty="0"/>
              <a:t>with Stetson’s Academic Success Program</a:t>
            </a:r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your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learning theory to shape how you study </a:t>
            </a:r>
          </a:p>
          <a:p>
            <a:pPr lvl="1"/>
            <a:r>
              <a:rPr lang="en-US" dirty="0" smtClean="0"/>
              <a:t>Self-directed learning</a:t>
            </a:r>
          </a:p>
          <a:p>
            <a:pPr lvl="1"/>
            <a:r>
              <a:rPr lang="en-US" dirty="0" smtClean="0"/>
              <a:t>Learning preferences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Your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Self-Directed learning = </a:t>
            </a:r>
          </a:p>
          <a:p>
            <a:pPr lvl="1"/>
            <a:r>
              <a:rPr lang="en-US" dirty="0" smtClean="0"/>
              <a:t>3 Phases of Learning</a:t>
            </a:r>
          </a:p>
          <a:p>
            <a:pPr lvl="2"/>
            <a:r>
              <a:rPr lang="en-US" dirty="0" smtClean="0"/>
              <a:t>Forethought</a:t>
            </a:r>
          </a:p>
          <a:p>
            <a:pPr lvl="2"/>
            <a:r>
              <a:rPr lang="en-US" dirty="0" smtClean="0"/>
              <a:t>Performance</a:t>
            </a:r>
          </a:p>
          <a:p>
            <a:pPr lvl="2"/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Forethought</a:t>
            </a:r>
          </a:p>
          <a:p>
            <a:pPr lvl="1"/>
            <a:r>
              <a:rPr lang="en-US" dirty="0" smtClean="0"/>
              <a:t>Think about what you are going to learn</a:t>
            </a:r>
          </a:p>
          <a:p>
            <a:pPr lvl="1"/>
            <a:r>
              <a:rPr lang="en-US" dirty="0" smtClean="0"/>
              <a:t>Think about what you already know about that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Forethought</a:t>
            </a:r>
          </a:p>
          <a:p>
            <a:pPr lvl="1"/>
            <a:r>
              <a:rPr lang="en-US" dirty="0" smtClean="0"/>
              <a:t>Think about how you are going to learn it</a:t>
            </a:r>
          </a:p>
          <a:p>
            <a:pPr lvl="2"/>
            <a:r>
              <a:rPr lang="en-US" dirty="0" smtClean="0"/>
              <a:t>A.	Read it</a:t>
            </a:r>
          </a:p>
          <a:p>
            <a:pPr lvl="2"/>
            <a:r>
              <a:rPr lang="en-US" dirty="0" smtClean="0"/>
              <a:t>B.	Brief it</a:t>
            </a:r>
          </a:p>
          <a:p>
            <a:pPr lvl="2"/>
            <a:r>
              <a:rPr lang="en-US" dirty="0" smtClean="0"/>
              <a:t>C.	Talk about it</a:t>
            </a:r>
          </a:p>
          <a:p>
            <a:pPr lvl="2"/>
            <a:r>
              <a:rPr lang="en-US" dirty="0" smtClean="0"/>
              <a:t>D.	All of the above</a:t>
            </a:r>
          </a:p>
          <a:p>
            <a:pPr lvl="1"/>
            <a:r>
              <a:rPr lang="en-US" dirty="0" smtClean="0"/>
              <a:t>Think about how much time you have to learn it</a:t>
            </a:r>
          </a:p>
          <a:p>
            <a:pPr lvl="2"/>
            <a:r>
              <a:rPr lang="en-US" dirty="0" smtClean="0"/>
              <a:t>Clock it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248400"/>
            <a:ext cx="1295400" cy="457200"/>
          </a:xfrm>
        </p:spPr>
        <p:txBody>
          <a:bodyPr/>
          <a:lstStyle/>
          <a:p>
            <a:fld id="{B68E67BF-69DE-4C25-83D9-E33DEA2A61E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Scaffolding:  Build on What You Know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4525" name="Picture 13" descr="panorama of scaffolding by 1541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7010400" cy="4038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Learning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The act of learning</a:t>
            </a:r>
          </a:p>
          <a:p>
            <a:pPr lvl="1"/>
            <a:r>
              <a:rPr lang="en-US" dirty="0" smtClean="0"/>
              <a:t>Active, engaged activity</a:t>
            </a:r>
          </a:p>
          <a:p>
            <a:pPr lvl="1"/>
            <a:r>
              <a:rPr lang="en-US" dirty="0" smtClean="0"/>
              <a:t>Connect with prior learning; expand connections</a:t>
            </a:r>
          </a:p>
          <a:p>
            <a:pPr lvl="1"/>
            <a:r>
              <a:rPr lang="en-US" dirty="0" smtClean="0"/>
              <a:t>Regularly check for understanding</a:t>
            </a:r>
          </a:p>
          <a:p>
            <a:pPr lvl="2"/>
            <a:r>
              <a:rPr lang="en-US" dirty="0" smtClean="0"/>
              <a:t>Practice questions</a:t>
            </a:r>
          </a:p>
          <a:p>
            <a:pPr lvl="2"/>
            <a:r>
              <a:rPr lang="en-US" dirty="0" smtClean="0"/>
              <a:t>Study group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Performance:   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Default reading strategies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Highlighting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Underlining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Paraphrasing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Problematizing strategies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Questioning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Hypothesizing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Synthesizing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Rhetorical strategies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Connect to purpose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Connect to prior knowledge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Evaluate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Learning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</a:p>
          <a:p>
            <a:pPr lvl="1"/>
            <a:r>
              <a:rPr lang="en-US" dirty="0" smtClean="0"/>
              <a:t>Assess whether your performance was effective</a:t>
            </a:r>
          </a:p>
          <a:p>
            <a:pPr lvl="1"/>
            <a:r>
              <a:rPr lang="en-US" dirty="0" smtClean="0"/>
              <a:t>Modify learning process to enhance outcome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your Plan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Preferences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way </a:t>
            </a:r>
            <a:r>
              <a:rPr lang="en-US" dirty="0" smtClean="0"/>
              <a:t>you </a:t>
            </a:r>
            <a:r>
              <a:rPr lang="en-US" dirty="0"/>
              <a:t>concentrate, process, absorb, and retain new and difficult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Visual, Auditory, Kinesthetic</a:t>
            </a:r>
          </a:p>
          <a:p>
            <a:pPr lvl="2"/>
            <a:r>
              <a:rPr lang="en-US" dirty="0" smtClean="0"/>
              <a:t>Analytic, Global</a:t>
            </a:r>
          </a:p>
          <a:p>
            <a:pPr lvl="2"/>
            <a:r>
              <a:rPr lang="en-US" dirty="0" smtClean="0"/>
              <a:t>Individual, social learner</a:t>
            </a:r>
          </a:p>
          <a:p>
            <a:pPr lvl="2"/>
            <a:r>
              <a:rPr lang="en-US" dirty="0" smtClean="0"/>
              <a:t>Authority, non authority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Preferences</a:t>
            </a:r>
            <a:endParaRPr lang="en-US" dirty="0"/>
          </a:p>
        </p:txBody>
      </p:sp>
      <p:pic>
        <p:nvPicPr>
          <p:cNvPr id="4" name="Content Placeholder 3" descr="St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76400"/>
            <a:ext cx="3657600" cy="4800600"/>
          </a:xfrm>
        </p:spPr>
      </p:pic>
      <p:pic>
        <p:nvPicPr>
          <p:cNvPr id="6" name="Picture 5" descr="JoanMiro-DutchInteriorII1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76400"/>
            <a:ext cx="3657600" cy="48101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 Academic Sessions at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Analyzing and Responding to Client Issues</a:t>
            </a:r>
          </a:p>
          <a:p>
            <a:endParaRPr lang="en-US" sz="2800" dirty="0" smtClean="0"/>
          </a:p>
          <a:p>
            <a:r>
              <a:rPr lang="en-US" sz="2800" dirty="0" smtClean="0"/>
              <a:t>Mock Class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Execute your Plan</a:t>
            </a:r>
            <a:endParaRPr lang="en-US" sz="38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preferences</a:t>
            </a:r>
          </a:p>
          <a:p>
            <a:pPr lvl="1"/>
            <a:r>
              <a:rPr lang="en-US" dirty="0" smtClean="0"/>
              <a:t>Deal </a:t>
            </a:r>
            <a:r>
              <a:rPr lang="en-US" dirty="0"/>
              <a:t>with the mismatch between your learning preferences and the presentation of content in class</a:t>
            </a:r>
          </a:p>
          <a:p>
            <a:pPr lvl="2"/>
            <a:r>
              <a:rPr lang="en-US" dirty="0"/>
              <a:t>Be flexible</a:t>
            </a:r>
          </a:p>
          <a:p>
            <a:pPr lvl="2"/>
            <a:r>
              <a:rPr lang="en-US" dirty="0"/>
              <a:t>Be proactive</a:t>
            </a:r>
          </a:p>
          <a:p>
            <a:pPr lvl="2"/>
            <a:r>
              <a:rPr lang="en-US" dirty="0"/>
              <a:t>Be intentional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 Cast a vision for success</a:t>
            </a:r>
          </a:p>
          <a:p>
            <a:endParaRPr lang="en-US" dirty="0" smtClean="0"/>
          </a:p>
          <a:p>
            <a:r>
              <a:rPr lang="en-US" dirty="0" smtClean="0"/>
              <a:t>Step 2:  Prepare an action plan</a:t>
            </a:r>
          </a:p>
          <a:p>
            <a:endParaRPr lang="en-US" dirty="0" smtClean="0"/>
          </a:p>
          <a:p>
            <a:r>
              <a:rPr lang="en-US" dirty="0" smtClean="0"/>
              <a:t>Step 3:  Execute the plan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world, with complex problems</a:t>
            </a:r>
          </a:p>
          <a:p>
            <a:endParaRPr lang="en-US" dirty="0" smtClean="0"/>
          </a:p>
          <a:p>
            <a:r>
              <a:rPr lang="en-US" dirty="0" smtClean="0"/>
              <a:t>Lawyers are trained problem solvers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world; Complex Problems</a:t>
            </a:r>
            <a:endParaRPr lang="en-US" dirty="0"/>
          </a:p>
        </p:txBody>
      </p:sp>
      <p:pic>
        <p:nvPicPr>
          <p:cNvPr id="5" name="Content Placeholder 4" descr="Sweet_Home_Alabama_license_pl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752601"/>
            <a:ext cx="4419600" cy="2133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123" name="Picture 3" descr="C:\Documents and Settings\minneti\My Documents\My Pictures\illegal immigrants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86200"/>
            <a:ext cx="3810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World; Complex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026" name="Picture 2" descr="C:\Documents and Settings\minneti\My Documents\My Pictures\money-and-marri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834" y="1905000"/>
            <a:ext cx="6178731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World; Complex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050" name="Picture 2" descr="C:\Documents and Settings\minneti\My Documents\My Pictures\day%205%20blastocy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473013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World; Complex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074" name="Picture 2" descr="C:\Documents and Settings\minneti\My Documents\My Pictures\White collar crime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228975" cy="3152775"/>
          </a:xfrm>
          <a:prstGeom prst="rect">
            <a:avLst/>
          </a:prstGeom>
          <a:noFill/>
        </p:spPr>
      </p:pic>
      <p:pic>
        <p:nvPicPr>
          <p:cNvPr id="3075" name="Picture 3" descr="C:\Documents and Settings\minneti\My Documents\My Pictures\drug-dea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4343400" cy="303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World; Complex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098" name="Picture 2" descr="C:\Documents and Settings\minneti\My Documents\My Pictures\Sustainability Index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4114800" cy="1981200"/>
          </a:xfrm>
          <a:prstGeom prst="rect">
            <a:avLst/>
          </a:prstGeom>
          <a:noFill/>
        </p:spPr>
      </p:pic>
      <p:pic>
        <p:nvPicPr>
          <p:cNvPr id="4099" name="Picture 3" descr="C:\Documents and Settings\minneti\My Documents\My Pictures\bangladesh_3547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86200"/>
            <a:ext cx="4095750" cy="278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Stetson’s Academic Success Program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Vision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Help you achieve academic success in law school and pass the bar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Goals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Equip you with the skills necessary to competently and independently </a:t>
            </a:r>
            <a:r>
              <a:rPr lang="en-US" sz="2400" dirty="0" smtClean="0"/>
              <a:t>master the material taught </a:t>
            </a:r>
            <a:r>
              <a:rPr lang="en-US" sz="2400" dirty="0"/>
              <a:t>in your law school classes and acquired in your professional </a:t>
            </a:r>
            <a:r>
              <a:rPr lang="en-US" sz="2400" dirty="0" smtClean="0"/>
              <a:t>lives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Enhance your execution of legal </a:t>
            </a:r>
            <a:r>
              <a:rPr lang="en-US" sz="2400" dirty="0" smtClean="0"/>
              <a:t>analysis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Nurture your motivation to 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Success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Success Workshops</a:t>
            </a:r>
          </a:p>
          <a:p>
            <a:pPr lvl="1"/>
            <a:r>
              <a:rPr lang="en-US" dirty="0" smtClean="0"/>
              <a:t>Assist with transition into law school</a:t>
            </a:r>
          </a:p>
          <a:p>
            <a:pPr lvl="1"/>
            <a:r>
              <a:rPr lang="en-US" dirty="0" smtClean="0"/>
              <a:t>Provide instruction on academic skills</a:t>
            </a:r>
          </a:p>
          <a:p>
            <a:pPr lvl="1"/>
            <a:r>
              <a:rPr lang="en-US" dirty="0" smtClean="0"/>
              <a:t>Enrollment criteria</a:t>
            </a:r>
          </a:p>
          <a:p>
            <a:pPr lvl="2"/>
            <a:r>
              <a:rPr lang="en-US" dirty="0" smtClean="0"/>
              <a:t>152 or lower on highest LSAT</a:t>
            </a:r>
          </a:p>
          <a:p>
            <a:pPr lvl="2"/>
            <a:r>
              <a:rPr lang="en-US" dirty="0" smtClean="0"/>
              <a:t>English as a second language</a:t>
            </a:r>
          </a:p>
          <a:p>
            <a:pPr lvl="2"/>
            <a:r>
              <a:rPr lang="en-US" dirty="0" smtClean="0"/>
              <a:t>Out of higher education for 10 years or more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Academic Sessions at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Preparing for Life Beyond Law School</a:t>
            </a:r>
          </a:p>
          <a:p>
            <a:r>
              <a:rPr lang="en-US" sz="2400" dirty="0" smtClean="0"/>
              <a:t>Mock Class Debriefing</a:t>
            </a:r>
          </a:p>
          <a:p>
            <a:r>
              <a:rPr lang="en-US" sz="2400" dirty="0" smtClean="0"/>
              <a:t>Orientation 1.5 (Optional)</a:t>
            </a:r>
          </a:p>
          <a:p>
            <a:pPr lvl="1"/>
            <a:r>
              <a:rPr lang="en-US" sz="2200" dirty="0" smtClean="0"/>
              <a:t>Critically reading and briefing cases</a:t>
            </a:r>
          </a:p>
          <a:p>
            <a:pPr lvl="2"/>
            <a:r>
              <a:rPr lang="en-US" sz="1800" dirty="0" smtClean="0"/>
              <a:t>Discuss briefs for cases used in Orientation</a:t>
            </a:r>
          </a:p>
          <a:p>
            <a:pPr lvl="2"/>
            <a:r>
              <a:rPr lang="en-US" sz="1800" dirty="0" smtClean="0"/>
              <a:t>Discuss other class preparation techniques</a:t>
            </a:r>
          </a:p>
          <a:p>
            <a:pPr lvl="2"/>
            <a:r>
              <a:rPr lang="en-US" sz="1800" dirty="0" smtClean="0"/>
              <a:t>Classroom D Gulfport Campus</a:t>
            </a:r>
          </a:p>
          <a:p>
            <a:pPr lvl="2"/>
            <a:r>
              <a:rPr lang="en-US" sz="1800" dirty="0" smtClean="0"/>
              <a:t>Date and time vary by Orientation session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Academic Success </a:t>
            </a:r>
            <a:r>
              <a:rPr lang="en-US" sz="3800" dirty="0" smtClean="0"/>
              <a:t>Program</a:t>
            </a:r>
            <a:endParaRPr lang="en-US" sz="38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Academic Success Workshop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Details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Tuesday 10:30-12:00</a:t>
            </a:r>
          </a:p>
          <a:p>
            <a:pPr lvl="3">
              <a:lnSpc>
                <a:spcPct val="80000"/>
              </a:lnSpc>
            </a:pPr>
            <a:r>
              <a:rPr lang="en-US" sz="2400" dirty="0" smtClean="0"/>
              <a:t> (Sections 1-2)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Tuesday 5-6 pm (Section 5)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Wednesday 3:10-4:30 </a:t>
            </a:r>
          </a:p>
          <a:p>
            <a:pPr lvl="3">
              <a:lnSpc>
                <a:spcPct val="80000"/>
              </a:lnSpc>
            </a:pPr>
            <a:r>
              <a:rPr lang="en-US" sz="2400" dirty="0" smtClean="0"/>
              <a:t>(Sections 3-4)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1 </a:t>
            </a:r>
            <a:r>
              <a:rPr lang="en-US" dirty="0"/>
              <a:t>Credit; pass/fail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Limited </a:t>
            </a:r>
            <a:r>
              <a:rPr lang="en-US" dirty="0"/>
              <a:t>to </a:t>
            </a:r>
            <a:r>
              <a:rPr lang="en-US" dirty="0" smtClean="0"/>
              <a:t>25 </a:t>
            </a:r>
            <a:r>
              <a:rPr lang="en-US" dirty="0"/>
              <a:t>registered students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To </a:t>
            </a:r>
            <a:r>
              <a:rPr lang="en-US" dirty="0"/>
              <a:t>Register, send an email to 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dirty="0" smtClean="0">
                <a:hlinkClick r:id="rId2"/>
              </a:rPr>
              <a:t>asp@law.stetson.edu</a:t>
            </a:r>
            <a:r>
              <a:rPr lang="en-US" dirty="0"/>
              <a:t>.  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dirty="0" smtClean="0"/>
              <a:t>Indicate </a:t>
            </a:r>
            <a:r>
              <a:rPr lang="en-US" dirty="0"/>
              <a:t>your name and section </a:t>
            </a:r>
            <a:r>
              <a:rPr lang="en-US" dirty="0" smtClean="0"/>
              <a:t>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Academic Success Program:  Courses Beyond the First Semester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Midpoint course </a:t>
            </a:r>
          </a:p>
          <a:p>
            <a:pPr lvl="1"/>
            <a:r>
              <a:rPr lang="en-US" dirty="0"/>
              <a:t>offered in Spring semester to </a:t>
            </a:r>
            <a:r>
              <a:rPr lang="en-US" dirty="0" smtClean="0"/>
              <a:t>second-semester students who struggle on first-semester exams</a:t>
            </a:r>
            <a:endParaRPr lang="en-US" dirty="0"/>
          </a:p>
          <a:p>
            <a:r>
              <a:rPr lang="en-US" dirty="0"/>
              <a:t>Advanced Critical Thinking </a:t>
            </a:r>
          </a:p>
          <a:p>
            <a:pPr lvl="1"/>
            <a:r>
              <a:rPr lang="en-US" dirty="0"/>
              <a:t>elective course offered during </a:t>
            </a:r>
            <a:r>
              <a:rPr lang="en-US" dirty="0" smtClean="0"/>
              <a:t>to </a:t>
            </a:r>
            <a:r>
              <a:rPr lang="en-US" dirty="0"/>
              <a:t>upper level students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Success Program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not enroll in a course to obtain assistance</a:t>
            </a:r>
          </a:p>
          <a:p>
            <a:r>
              <a:rPr lang="en-US" dirty="0"/>
              <a:t>Schedule individual meeting</a:t>
            </a:r>
          </a:p>
          <a:p>
            <a:pPr lvl="1"/>
            <a:r>
              <a:rPr lang="en-US" dirty="0"/>
              <a:t>Review case briefs, outlines, etc</a:t>
            </a:r>
          </a:p>
          <a:p>
            <a:pPr lvl="1"/>
            <a:r>
              <a:rPr lang="en-US" dirty="0"/>
              <a:t>Discuss exam preparation and performance </a:t>
            </a:r>
            <a:r>
              <a:rPr lang="en-US" dirty="0" smtClean="0"/>
              <a:t>strategies</a:t>
            </a:r>
          </a:p>
          <a:p>
            <a:pPr lvl="1"/>
            <a:r>
              <a:rPr lang="en-US" dirty="0" smtClean="0">
                <a:hlinkClick r:id="rId2"/>
              </a:rPr>
              <a:t>asp@law.stetson.edu</a:t>
            </a:r>
            <a:endParaRPr lang="en-US" dirty="0" smtClean="0"/>
          </a:p>
          <a:p>
            <a:pPr lvl="1"/>
            <a:r>
              <a:rPr lang="en-US" dirty="0" smtClean="0"/>
              <a:t>727.562.7343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Objectives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Provide an overview academic sessions at Orientation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Outline steps that lead to academic success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Cast a vision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Prepare a plan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Execute the plan</a:t>
            </a:r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Acquaint you </a:t>
            </a:r>
            <a:r>
              <a:rPr lang="en-US" sz="2600" dirty="0"/>
              <a:t>with Stetson’s Academic Success Program</a:t>
            </a:r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that Lead to Academic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 Cast a vision for success</a:t>
            </a:r>
          </a:p>
          <a:p>
            <a:endParaRPr lang="en-US" dirty="0" smtClean="0"/>
          </a:p>
          <a:p>
            <a:r>
              <a:rPr lang="en-US" dirty="0" smtClean="0"/>
              <a:t>Step 2:  Prepare a plan to achieve the vision</a:t>
            </a:r>
          </a:p>
          <a:p>
            <a:endParaRPr lang="en-US" dirty="0" smtClean="0"/>
          </a:p>
          <a:p>
            <a:r>
              <a:rPr lang="en-US" dirty="0" smtClean="0"/>
              <a:t>Step 3:  Execute the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 Cast a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Vision—defines success</a:t>
            </a:r>
          </a:p>
          <a:p>
            <a:pPr lvl="2"/>
            <a:endParaRPr lang="en-US" sz="2000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348" name="graduation montage.wm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7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34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 Cast </a:t>
            </a:r>
            <a:r>
              <a:rPr lang="en-US" dirty="0"/>
              <a:t>a </a:t>
            </a:r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Questions to consider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67BF-69DE-4C25-83D9-E33DEA2A61E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 Cast a Vision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Academic Goals</a:t>
            </a:r>
          </a:p>
          <a:p>
            <a:pPr lvl="1"/>
            <a:r>
              <a:rPr lang="en-US" dirty="0" smtClean="0"/>
              <a:t>Defining personal best</a:t>
            </a:r>
          </a:p>
          <a:p>
            <a:pPr lvl="1"/>
            <a:r>
              <a:rPr lang="en-US" dirty="0" smtClean="0"/>
              <a:t>Mastering the law, legal analysis, and a marketable skill set</a:t>
            </a:r>
          </a:p>
          <a:p>
            <a:pPr lvl="1"/>
            <a:r>
              <a:rPr lang="en-US" dirty="0" smtClean="0"/>
              <a:t>Passing the bar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Relational Goals</a:t>
            </a:r>
          </a:p>
          <a:p>
            <a:pPr lvl="1"/>
            <a:r>
              <a:rPr lang="en-US" dirty="0" smtClean="0"/>
              <a:t>Build bridges with faculty and students</a:t>
            </a:r>
          </a:p>
          <a:p>
            <a:pPr lvl="1"/>
            <a:r>
              <a:rPr lang="en-US" dirty="0" smtClean="0"/>
              <a:t>Contribute to campus and community life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7433-D6E7-4A7D-BA2E-41FB0099F41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1064</TotalTime>
  <Words>1090</Words>
  <Application>Microsoft Macintosh PowerPoint</Application>
  <PresentationFormat>On-screen Show (4:3)</PresentationFormat>
  <Paragraphs>272</Paragraphs>
  <Slides>43</Slides>
  <Notes>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Echo</vt:lpstr>
      <vt:lpstr>Achieving Your Personal Best in Law School</vt:lpstr>
      <vt:lpstr>Presentation Objectives </vt:lpstr>
      <vt:lpstr>Overview of  Academic Sessions at Orientation</vt:lpstr>
      <vt:lpstr>Overview of Academic Sessions at Orientation</vt:lpstr>
      <vt:lpstr>Steps that Lead to Academic Success</vt:lpstr>
      <vt:lpstr>Step 1:  Cast a Vision</vt:lpstr>
      <vt:lpstr>Slide 7</vt:lpstr>
      <vt:lpstr>Step 1:  Cast a Vision</vt:lpstr>
      <vt:lpstr>Step 1:  Cast a Vision</vt:lpstr>
      <vt:lpstr>Step 2:  Prepare a Plan to Achieve your Vision</vt:lpstr>
      <vt:lpstr>Step 2:  Prepare a plan </vt:lpstr>
      <vt:lpstr>Step 2:  Prepare a Plan </vt:lpstr>
      <vt:lpstr>Keep in Mind. . . </vt:lpstr>
      <vt:lpstr>Keep in Mind. . . </vt:lpstr>
      <vt:lpstr>Keep in Mind. . . </vt:lpstr>
      <vt:lpstr>Keep in Mind. . . </vt:lpstr>
      <vt:lpstr>Prepare a Plan to Achieve your Vision  </vt:lpstr>
      <vt:lpstr>Slide 18</vt:lpstr>
      <vt:lpstr>Slide 19</vt:lpstr>
      <vt:lpstr>Execute your Plan</vt:lpstr>
      <vt:lpstr>Execute Your Plan</vt:lpstr>
      <vt:lpstr>Phases of Learning</vt:lpstr>
      <vt:lpstr>Phases of Learning </vt:lpstr>
      <vt:lpstr>Scaffolding:  Build on What You Know</vt:lpstr>
      <vt:lpstr>Phases of Learning </vt:lpstr>
      <vt:lpstr>Phases of Learning</vt:lpstr>
      <vt:lpstr>Phases of Learning </vt:lpstr>
      <vt:lpstr>Execute your Plan</vt:lpstr>
      <vt:lpstr>Learning Preferences</vt:lpstr>
      <vt:lpstr>Execute your Plan</vt:lpstr>
      <vt:lpstr>Steps to Success</vt:lpstr>
      <vt:lpstr>Why does it matter?</vt:lpstr>
      <vt:lpstr>Complex world; Complex Problems</vt:lpstr>
      <vt:lpstr>Complex World; Complex Problems</vt:lpstr>
      <vt:lpstr>Complex World; Complex Problems</vt:lpstr>
      <vt:lpstr>Complex World; Complex Problems</vt:lpstr>
      <vt:lpstr>Complex World; Complex Problems</vt:lpstr>
      <vt:lpstr>Stetson’s Academic Success Program</vt:lpstr>
      <vt:lpstr>Academic Success Program</vt:lpstr>
      <vt:lpstr>Academic Success Program</vt:lpstr>
      <vt:lpstr>Academic Success Program:  Courses Beyond the First Semester</vt:lpstr>
      <vt:lpstr>Academic Success Program</vt:lpstr>
      <vt:lpstr>Presentation Objectives </vt:lpstr>
    </vt:vector>
  </TitlesOfParts>
  <Company>Stetson University College of Law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Success Program</dc:title>
  <dc:creator>minneti</dc:creator>
  <cp:lastModifiedBy>Brian Vandervliet</cp:lastModifiedBy>
  <cp:revision>62</cp:revision>
  <dcterms:created xsi:type="dcterms:W3CDTF">2011-08-22T16:53:35Z</dcterms:created>
  <dcterms:modified xsi:type="dcterms:W3CDTF">2011-08-22T16:53:59Z</dcterms:modified>
</cp:coreProperties>
</file>