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59" r:id="rId13"/>
    <p:sldId id="272" r:id="rId14"/>
    <p:sldId id="261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66178" autoAdjust="0"/>
  </p:normalViewPr>
  <p:slideViewPr>
    <p:cSldViewPr>
      <p:cViewPr>
        <p:scale>
          <a:sx n="76" d="100"/>
          <a:sy n="76" d="100"/>
        </p:scale>
        <p:origin x="-3392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E13B6-25AB-4FA9-AEFD-59EC41C36260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9F2D3-6A5C-46F3-95D8-7A3803EC7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74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806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901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3051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32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8863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52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078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16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503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105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79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baseline="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122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912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F2D3-6A5C-46F3-95D8-7A3803EC74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89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F0A67F3-FE26-4953-81A0-E21FDDA763F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408EECE-EF8E-4C09-A54A-34C854AFC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sp@law.stetson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620000" cy="1089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3600" dirty="0" smtClean="0">
                <a:solidFill>
                  <a:schemeClr val="bg1"/>
                </a:solidFill>
              </a:rPr>
              <a:t>Academic Success Program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i="1" dirty="0" smtClean="0">
                <a:solidFill>
                  <a:schemeClr val="bg1"/>
                </a:solidFill>
              </a:rPr>
              <a:t>Presents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14553" y="3449848"/>
            <a:ext cx="4876800" cy="1984365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u="sng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Ready or Not, Here It Comes</a:t>
            </a:r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:</a:t>
            </a:r>
          </a:p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Effective Outlining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Strategies for</a:t>
            </a:r>
            <a:endParaRPr lang="en-US" sz="4000" dirty="0">
              <a:solidFill>
                <a:schemeClr val="accent4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Before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, During, and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After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Class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-1140000">
            <a:off x="685800" y="457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en-US" dirty="0" smtClean="0"/>
              <a:t>Email Us: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asp@law.stetson.edu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48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Class: Practical Tips 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Notes </a:t>
                </a:r>
                <a:r>
                  <a:rPr lang="en-US" u="sng" dirty="0"/>
                  <a:t>IN</a:t>
                </a:r>
                <a:r>
                  <a:rPr lang="en-US" dirty="0"/>
                  <a:t> your ACTIVE OUTLINE where you took your pre-class notes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Symbols/Shorthand  </a:t>
                </a:r>
                <a:endParaRPr lang="en-US" dirty="0"/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Customize Symbol: </a:t>
                </a:r>
                <a:r>
                  <a:rPr lang="en-US" dirty="0">
                    <a:sym typeface="Wingdings" pitchFamily="2" charset="2"/>
                  </a:rPr>
                  <a:t>“Control/Alt/Symbol”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Therefore: ∴                      	JDXN = Jurisdiction    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Plaintiff: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/>
                  <a:t>			</a:t>
                </a:r>
                <a:r>
                  <a:rPr lang="en-US" dirty="0">
                    <a:sym typeface="Wingdings" pitchFamily="2" charset="2"/>
                  </a:rPr>
                  <a:t> 	Defendant: ∆ </a:t>
                </a:r>
                <a:r>
                  <a:rPr lang="en-US" dirty="0"/>
                  <a:t>	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Use </a:t>
                </a:r>
                <a:r>
                  <a:rPr lang="en-US" dirty="0"/>
                  <a:t>a different Color for Class Notes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06" t="-1233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04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563"/>
            <a:ext cx="8610600" cy="858837"/>
          </a:xfrm>
        </p:spPr>
        <p:txBody>
          <a:bodyPr/>
          <a:lstStyle/>
          <a:p>
            <a:r>
              <a:rPr lang="en-US" sz="3600" b="1" u="sng" dirty="0" smtClean="0"/>
              <a:t>POST-CLASS: FINAL EXAM OUTLINING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to Create</a:t>
            </a:r>
          </a:p>
          <a:p>
            <a:pPr lvl="1"/>
            <a:r>
              <a:rPr lang="en-US" dirty="0" smtClean="0"/>
              <a:t> Daily v. Topic Completion</a:t>
            </a:r>
          </a:p>
          <a:p>
            <a:pPr marL="329184" lvl="1" indent="0">
              <a:buNone/>
            </a:pPr>
            <a:endParaRPr lang="en-US" dirty="0" smtClean="0"/>
          </a:p>
          <a:p>
            <a:r>
              <a:rPr lang="en-US" dirty="0" smtClean="0"/>
              <a:t>What to Include</a:t>
            </a:r>
          </a:p>
          <a:p>
            <a:pPr lvl="1"/>
            <a:r>
              <a:rPr lang="en-US" dirty="0" smtClean="0"/>
              <a:t>RULES, Policy, Examples or Non-Examples</a:t>
            </a:r>
          </a:p>
          <a:p>
            <a:pPr lvl="8"/>
            <a:r>
              <a:rPr lang="en-US" dirty="0" smtClean="0"/>
              <a:t>Cases (brief fact to jog memory)</a:t>
            </a:r>
          </a:p>
          <a:p>
            <a:pPr lvl="8"/>
            <a:r>
              <a:rPr lang="en-US" dirty="0" smtClean="0"/>
              <a:t>Hypotheticals</a:t>
            </a:r>
          </a:p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SECOND TOC/Syllabus Document created</a:t>
            </a:r>
          </a:p>
          <a:p>
            <a:pPr marL="329184" lvl="1" indent="0">
              <a:buNone/>
            </a:pPr>
            <a:endParaRPr lang="en-US" dirty="0" smtClean="0"/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Manageable document to prepare for finals </a:t>
            </a:r>
          </a:p>
          <a:p>
            <a:pPr marL="329184" lvl="1" indent="0">
              <a:buNone/>
            </a:pPr>
            <a:endParaRPr lang="en-US" dirty="0" smtClean="0"/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Traditional Outline, Case Comparison Chart, Flow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3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Examples &amp; Practice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HANDOUTS:</a:t>
            </a:r>
          </a:p>
          <a:p>
            <a:r>
              <a:rPr lang="en-US" dirty="0" smtClean="0"/>
              <a:t>Case Driven Outlines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Rule Driven Outline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Case Comparison Chart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Practice Question</a:t>
            </a:r>
            <a:endParaRPr lang="en-US" b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9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 and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Prof. Minneti</a:t>
            </a:r>
            <a:r>
              <a:rPr lang="en-US" b="1" dirty="0" smtClean="0"/>
              <a:t>	</a:t>
            </a:r>
            <a:r>
              <a:rPr lang="en-US" dirty="0" smtClean="0"/>
              <a:t>					</a:t>
            </a:r>
            <a:r>
              <a:rPr lang="en-US" b="1" u="sng" dirty="0" smtClean="0"/>
              <a:t>Nina L. Hayden, Esq.</a:t>
            </a:r>
          </a:p>
          <a:p>
            <a:pPr marL="0" indent="0">
              <a:buNone/>
            </a:pPr>
            <a:r>
              <a:rPr lang="en-US" dirty="0" smtClean="0"/>
              <a:t>Mondays 3:00pm-5:00pm				Mondays     </a:t>
            </a:r>
            <a:r>
              <a:rPr lang="en-US" dirty="0"/>
              <a:t>12:00pm-1:30pm</a:t>
            </a:r>
          </a:p>
          <a:p>
            <a:pPr marL="0" indent="0">
              <a:buNone/>
            </a:pPr>
            <a:r>
              <a:rPr lang="en-US" dirty="0"/>
              <a:t>Wednesdays </a:t>
            </a:r>
            <a:r>
              <a:rPr lang="en-US" dirty="0" smtClean="0"/>
              <a:t>11:00am-12:00pm		Tuesdays     </a:t>
            </a:r>
            <a:r>
              <a:rPr lang="en-US" dirty="0"/>
              <a:t>4:30pm-6:00pm</a:t>
            </a:r>
          </a:p>
          <a:p>
            <a:pPr marL="0" indent="0">
              <a:buNone/>
            </a:pPr>
            <a:r>
              <a:rPr lang="en-US" dirty="0" smtClean="0"/>
              <a:t>									Thursdays   </a:t>
            </a:r>
            <a:r>
              <a:rPr lang="en-US" dirty="0"/>
              <a:t>12:00pm-1:30pm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b="1" u="sng" dirty="0" smtClean="0"/>
              <a:t>Kathryn J. Pelham, Esq.</a:t>
            </a:r>
          </a:p>
          <a:p>
            <a:pPr marL="0" indent="0">
              <a:buNone/>
            </a:pPr>
            <a:r>
              <a:rPr lang="en-US" sz="2500" dirty="0" smtClean="0"/>
              <a:t>Tuesdays    </a:t>
            </a:r>
            <a:r>
              <a:rPr lang="en-US" sz="2500" dirty="0"/>
              <a:t>12:30pm-2:00pm</a:t>
            </a:r>
          </a:p>
          <a:p>
            <a:pPr marL="0" indent="0">
              <a:buNone/>
            </a:pPr>
            <a:r>
              <a:rPr lang="en-US" sz="2500" dirty="0" smtClean="0"/>
              <a:t>Thursdays    4:30pm-6:00pm   **Tampa Law Center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Fridays         </a:t>
            </a:r>
            <a:r>
              <a:rPr lang="en-US" sz="2500" dirty="0"/>
              <a:t>12:30pm-2:00pm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chemeClr val="accent4">
                    <a:lumMod val="75000"/>
                  </a:schemeClr>
                </a:solidFill>
              </a:rPr>
              <a:t>asp@law.stetson.edu</a:t>
            </a:r>
            <a:endParaRPr lang="en-US" sz="36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90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271357"/>
            <a:ext cx="7772399" cy="1938443"/>
          </a:xfrm>
        </p:spPr>
        <p:txBody>
          <a:bodyPr anchor="t">
            <a:normAutofit fontScale="90000"/>
          </a:bodyPr>
          <a:lstStyle/>
          <a:p>
            <a:r>
              <a:rPr lang="en-US" sz="4900" b="1" u="sng" dirty="0">
                <a:solidFill>
                  <a:schemeClr val="bg1"/>
                </a:solidFill>
                <a:effectLst/>
              </a:rPr>
              <a:t>NEXT WORKSHOP</a:t>
            </a:r>
            <a:r>
              <a:rPr lang="en-US" sz="4400" dirty="0" smtClean="0">
                <a:solidFill>
                  <a:schemeClr val="bg1"/>
                </a:solidFill>
                <a:effectLst/>
              </a:rPr>
              <a:t>:</a:t>
            </a:r>
            <a:br>
              <a:rPr lang="en-US" sz="4400" dirty="0" smtClean="0">
                <a:solidFill>
                  <a:schemeClr val="bg1"/>
                </a:solidFill>
                <a:effectLst/>
              </a:rPr>
            </a:br>
            <a:r>
              <a:rPr lang="en-US" sz="4000" dirty="0" smtClean="0">
                <a:solidFill>
                  <a:schemeClr val="bg1"/>
                </a:solidFill>
                <a:effectLst/>
              </a:rPr>
              <a:t>Practice </a:t>
            </a:r>
            <a:r>
              <a:rPr lang="en-US" sz="4000" dirty="0">
                <a:solidFill>
                  <a:schemeClr val="bg1"/>
                </a:solidFill>
                <a:effectLst/>
              </a:rPr>
              <a:t>Makes Perfect: Reading and Responding to Essay Questions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 rot="360000">
            <a:off x="3795844" y="3007195"/>
            <a:ext cx="4359431" cy="3017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Wednesday, October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 	from 12pm-1pm (A) </a:t>
            </a:r>
            <a:r>
              <a:rPr lang="en-US" sz="2800" dirty="0"/>
              <a:t>	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000" dirty="0" smtClean="0"/>
              <a:t>OR</a:t>
            </a:r>
          </a:p>
          <a:p>
            <a:pPr marL="0" indent="0" algn="ctr">
              <a:buNone/>
            </a:pPr>
            <a:r>
              <a:rPr lang="en-US" sz="2800" dirty="0"/>
              <a:t>	</a:t>
            </a:r>
            <a:r>
              <a:rPr lang="en-US" sz="2800" dirty="0" smtClean="0"/>
              <a:t>Tuesday, October 30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dirty="0" smtClean="0"/>
              <a:t>   from 5pm-6pm (F)</a:t>
            </a:r>
          </a:p>
          <a:p>
            <a:pPr marL="329184" lvl="1" indent="0" algn="ctr">
              <a:buNone/>
            </a:pPr>
            <a:endParaRPr lang="en-US" sz="2800" dirty="0"/>
          </a:p>
        </p:txBody>
      </p:sp>
      <p:sp>
        <p:nvSpPr>
          <p:cNvPr id="6" name="Content Placeholder 3"/>
          <p:cNvSpPr>
            <a:spLocks noGrp="1"/>
          </p:cNvSpPr>
          <p:nvPr>
            <p:ph type="subTitle" idx="1"/>
          </p:nvPr>
        </p:nvSpPr>
        <p:spPr>
          <a:xfrm rot="-1140000">
            <a:off x="520275" y="2670439"/>
            <a:ext cx="3559538" cy="3709166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indent="-182880">
              <a:spcAft>
                <a:spcPts val="1800"/>
              </a:spcAft>
              <a:buClr>
                <a:srgbClr val="CCB400"/>
              </a:buClr>
            </a:pPr>
            <a:r>
              <a:rPr lang="en-US" sz="3600" b="1" i="1" dirty="0" smtClean="0">
                <a:solidFill>
                  <a:srgbClr val="002060"/>
                </a:solidFill>
                <a:latin typeface="Lucida Handwriting" pitchFamily="66" charset="0"/>
              </a:rPr>
              <a:t>Learn Like </a:t>
            </a:r>
          </a:p>
          <a:p>
            <a:pPr indent="-182880">
              <a:spcAft>
                <a:spcPts val="1800"/>
              </a:spcAft>
              <a:buClr>
                <a:srgbClr val="CCB400"/>
              </a:buClr>
            </a:pPr>
            <a:r>
              <a:rPr lang="en-US" sz="3600" b="1" i="1" dirty="0" smtClean="0">
                <a:solidFill>
                  <a:srgbClr val="002060"/>
                </a:solidFill>
                <a:latin typeface="Lucida Handwriting" pitchFamily="66" charset="0"/>
              </a:rPr>
              <a:t>a Champion </a:t>
            </a:r>
          </a:p>
          <a:p>
            <a:pPr indent="-182880">
              <a:spcAft>
                <a:spcPts val="3000"/>
              </a:spcAft>
              <a:buClr>
                <a:srgbClr val="CCB400"/>
              </a:buClr>
            </a:pPr>
            <a:r>
              <a:rPr lang="en-US" sz="3600" b="1" i="1" dirty="0" smtClean="0">
                <a:solidFill>
                  <a:srgbClr val="002060"/>
                </a:solidFill>
                <a:latin typeface="Lucida Handwriting" pitchFamily="66" charset="0"/>
              </a:rPr>
              <a:t>Today</a:t>
            </a:r>
            <a:endParaRPr lang="en-US" sz="3600" b="1" i="1" dirty="0">
              <a:solidFill>
                <a:srgbClr val="00206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11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 Bombarded?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22788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399" y="4932866"/>
            <a:ext cx="180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CONTRACTS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59466" y="4730045"/>
            <a:ext cx="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6155" y="407528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R&amp;W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9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OBJECTIVES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6943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 smtClean="0"/>
              <a:t>Learn Like A Champion!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Define “Outlining”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Content and Formats</a:t>
            </a:r>
          </a:p>
          <a:p>
            <a:pPr lvl="1"/>
            <a:r>
              <a:rPr lang="en-US" dirty="0" smtClean="0"/>
              <a:t>Before Class: Class Assignments &amp; </a:t>
            </a:r>
            <a:r>
              <a:rPr lang="en-US" dirty="0"/>
              <a:t>Preparation </a:t>
            </a:r>
            <a:endParaRPr lang="en-US" dirty="0" smtClean="0"/>
          </a:p>
          <a:p>
            <a:pPr lvl="1"/>
            <a:r>
              <a:rPr lang="en-US" dirty="0" smtClean="0"/>
              <a:t>During Class: Deciphering What’s Important</a:t>
            </a:r>
          </a:p>
          <a:p>
            <a:pPr lvl="1"/>
            <a:r>
              <a:rPr lang="en-US" dirty="0" smtClean="0"/>
              <a:t>After Class: Synthesizing </a:t>
            </a:r>
            <a:r>
              <a:rPr lang="en-US" smtClean="0"/>
              <a:t>Your Notes</a:t>
            </a:r>
          </a:p>
          <a:p>
            <a:pPr marL="329184" lvl="1" indent="0">
              <a:buNone/>
            </a:pPr>
            <a:endParaRPr lang="en-US" dirty="0" smtClean="0"/>
          </a:p>
          <a:p>
            <a:r>
              <a:rPr lang="en-US" dirty="0" smtClean="0"/>
              <a:t>Practical Exercise in Outlining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DEFINITION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“OUTLINING” – Creating a document that represents information covered in an entire class over the course of the semester.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CONTENT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Vocabulary</a:t>
            </a:r>
            <a:endParaRPr lang="en-US" dirty="0"/>
          </a:p>
          <a:p>
            <a:pPr lvl="1"/>
            <a:r>
              <a:rPr lang="en-US" dirty="0" smtClean="0"/>
              <a:t>Rules</a:t>
            </a:r>
            <a:endParaRPr lang="en-US" dirty="0"/>
          </a:p>
          <a:p>
            <a:pPr lvl="1"/>
            <a:r>
              <a:rPr lang="en-US" dirty="0"/>
              <a:t>Policy</a:t>
            </a:r>
          </a:p>
          <a:p>
            <a:pPr lvl="1"/>
            <a:r>
              <a:rPr lang="en-US" dirty="0"/>
              <a:t>Examples and Non-Examples </a:t>
            </a:r>
          </a:p>
          <a:p>
            <a:pPr lvl="2"/>
            <a:r>
              <a:rPr lang="en-US" dirty="0"/>
              <a:t>Cases</a:t>
            </a:r>
          </a:p>
          <a:p>
            <a:pPr lvl="2"/>
            <a:r>
              <a:rPr lang="en-US" dirty="0"/>
              <a:t>Hypotheticals</a:t>
            </a:r>
          </a:p>
          <a:p>
            <a:pPr lvl="1"/>
            <a:r>
              <a:rPr lang="en-US" dirty="0"/>
              <a:t>Unanswered </a:t>
            </a:r>
            <a:r>
              <a:rPr lang="en-US" dirty="0" smtClean="0"/>
              <a:t>Questions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8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41440" cy="1442674"/>
          </a:xfrm>
        </p:spPr>
        <p:txBody>
          <a:bodyPr/>
          <a:lstStyle/>
          <a:p>
            <a:r>
              <a:rPr lang="en-US" b="1" u="sng" dirty="0" smtClean="0"/>
              <a:t>Two Types Of Outlines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3017520" cy="542395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dirty="0" smtClean="0"/>
              <a:t>1. “ACTIVE”	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57800" y="2209800"/>
            <a:ext cx="3014708" cy="542394"/>
          </a:xfrm>
        </p:spPr>
        <p:txBody>
          <a:bodyPr/>
          <a:lstStyle/>
          <a:p>
            <a:pPr algn="ctr"/>
            <a:r>
              <a:rPr lang="en-US" sz="3200" dirty="0" smtClean="0"/>
              <a:t>2. “FINAL”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429000"/>
            <a:ext cx="3169920" cy="2514601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CASE DRIVEN</a:t>
            </a:r>
          </a:p>
          <a:p>
            <a:pPr lvl="1"/>
            <a:r>
              <a:rPr lang="en-US" dirty="0" smtClean="0"/>
              <a:t>Case Briefs</a:t>
            </a:r>
          </a:p>
          <a:p>
            <a:pPr lvl="1"/>
            <a:r>
              <a:rPr lang="en-US" dirty="0" smtClean="0"/>
              <a:t>In-Class Notes</a:t>
            </a:r>
          </a:p>
          <a:p>
            <a:pPr lvl="1"/>
            <a:r>
              <a:rPr lang="en-US" dirty="0" smtClean="0"/>
              <a:t>20-100 pages</a:t>
            </a:r>
          </a:p>
          <a:p>
            <a:pPr lvl="1"/>
            <a:r>
              <a:rPr lang="en-US" dirty="0"/>
              <a:t>Think Daily Details!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0" y="3429000"/>
            <a:ext cx="3429000" cy="25146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/>
              <a:t>RULE DRIVEN</a:t>
            </a:r>
          </a:p>
          <a:p>
            <a:pPr lvl="1"/>
            <a:r>
              <a:rPr lang="en-US" dirty="0" smtClean="0"/>
              <a:t>Synthesized </a:t>
            </a:r>
            <a:r>
              <a:rPr lang="en-US" dirty="0"/>
              <a:t>&amp; Manageable  </a:t>
            </a:r>
            <a:r>
              <a:rPr lang="en-US" u="sng" dirty="0"/>
              <a:t>&lt;</a:t>
            </a:r>
            <a:r>
              <a:rPr lang="en-US" dirty="0"/>
              <a:t>  10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Examples and Non-Examples</a:t>
            </a:r>
          </a:p>
          <a:p>
            <a:pPr lvl="1"/>
            <a:r>
              <a:rPr lang="en-US" dirty="0" smtClean="0"/>
              <a:t>Think Black-Letter Law!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2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/>
              <a:t>Getting Started: Before Class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313325"/>
          </a:xfrm>
        </p:spPr>
        <p:txBody>
          <a:bodyPr/>
          <a:lstStyle/>
          <a:p>
            <a:r>
              <a:rPr lang="en-US" dirty="0" smtClean="0"/>
              <a:t>Decide on a </a:t>
            </a:r>
            <a:r>
              <a:rPr lang="en-US" b="1" u="sng" dirty="0" smtClean="0"/>
              <a:t>Method</a:t>
            </a:r>
            <a:r>
              <a:rPr lang="en-US" dirty="0" smtClean="0"/>
              <a:t>:   Handwrite v. Computer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Decide on a </a:t>
            </a:r>
            <a:r>
              <a:rPr lang="en-US" b="1" u="sng" dirty="0" smtClean="0"/>
              <a:t>Template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Table of Contents</a:t>
            </a:r>
          </a:p>
          <a:p>
            <a:pPr lvl="1"/>
            <a:r>
              <a:rPr lang="en-US" dirty="0" smtClean="0"/>
              <a:t>Class Syllabus – Assignments </a:t>
            </a:r>
          </a:p>
          <a:p>
            <a:pPr lvl="1"/>
            <a:r>
              <a:rPr lang="en-US" dirty="0" smtClean="0"/>
              <a:t>Commercial Outline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Recreate</a:t>
            </a:r>
            <a:r>
              <a:rPr lang="en-US" dirty="0" smtClean="0"/>
              <a:t> Template in an editable document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Save </a:t>
            </a:r>
            <a:r>
              <a:rPr lang="en-US" b="1" u="sng" dirty="0" smtClean="0"/>
              <a:t>Two</a:t>
            </a:r>
            <a:r>
              <a:rPr lang="en-US" dirty="0" smtClean="0"/>
              <a:t> Skeleton Copies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5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800" b="1" u="sng" dirty="0" smtClean="0"/>
              <a:t>BEFORE CLASS: ACTIVE OUTLINING</a:t>
            </a:r>
            <a:endParaRPr lang="en-US" sz="3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389525"/>
          </a:xfrm>
        </p:spPr>
        <p:txBody>
          <a:bodyPr anchor="t"/>
          <a:lstStyle/>
          <a:p>
            <a:pPr marL="228600" lvl="1"/>
            <a:r>
              <a:rPr lang="en-US" u="sng" dirty="0" smtClean="0"/>
              <a:t>Context</a:t>
            </a:r>
            <a:r>
              <a:rPr lang="en-US" dirty="0" smtClean="0"/>
              <a:t> </a:t>
            </a:r>
            <a:r>
              <a:rPr lang="en-US" dirty="0"/>
              <a:t>–Focus on Relevant Subject </a:t>
            </a:r>
            <a:r>
              <a:rPr lang="en-US" dirty="0" smtClean="0"/>
              <a:t>Matter</a:t>
            </a:r>
          </a:p>
          <a:p>
            <a:pPr marL="228600" lvl="1"/>
            <a:endParaRPr lang="en-US" dirty="0"/>
          </a:p>
          <a:p>
            <a:pPr marL="228600" lvl="1"/>
            <a:r>
              <a:rPr lang="en-US" dirty="0" smtClean="0"/>
              <a:t>Organization</a:t>
            </a:r>
          </a:p>
          <a:p>
            <a:pPr marL="329184" lvl="1" indent="0">
              <a:buNone/>
            </a:pPr>
            <a:endParaRPr lang="en-US" dirty="0" smtClean="0"/>
          </a:p>
          <a:p>
            <a:r>
              <a:rPr lang="en-US" u="sng" dirty="0" smtClean="0"/>
              <a:t>Case Briefs: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Case Name, Rule, Facts, Reasoning, Holding, Policy </a:t>
            </a:r>
          </a:p>
          <a:p>
            <a:pPr lvl="1"/>
            <a:r>
              <a:rPr lang="en-US" dirty="0" smtClean="0"/>
              <a:t>Questions: Include Unresolved Questions/Concepts</a:t>
            </a:r>
          </a:p>
          <a:p>
            <a:pPr lvl="1"/>
            <a:r>
              <a:rPr lang="en-US" b="1" dirty="0" smtClean="0"/>
              <a:t>**Practical Tip:  AGREE or DISAGREE?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8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u="sng" dirty="0" smtClean="0"/>
              <a:t>DURING CLASS: ACTIVE OUTLINING</a:t>
            </a:r>
            <a:endParaRPr lang="en-US" sz="3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Decide </a:t>
            </a:r>
            <a:r>
              <a:rPr lang="en-US" b="1" u="sng" dirty="0" smtClean="0"/>
              <a:t>Method</a:t>
            </a:r>
            <a:r>
              <a:rPr lang="en-US" dirty="0" smtClean="0"/>
              <a:t> of Note-Taking:    Hand v. Computer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Two Most Common Fears of Students:</a:t>
            </a:r>
          </a:p>
          <a:p>
            <a:pPr lvl="1"/>
            <a:r>
              <a:rPr lang="en-US" dirty="0" smtClean="0"/>
              <a:t>Note-Taking: All or Nothing</a:t>
            </a:r>
          </a:p>
          <a:p>
            <a:pPr lvl="1"/>
            <a:r>
              <a:rPr lang="en-US" dirty="0" smtClean="0"/>
              <a:t>Getting Called On: </a:t>
            </a:r>
            <a:r>
              <a:rPr lang="en-US" dirty="0"/>
              <a:t>T</a:t>
            </a:r>
            <a:r>
              <a:rPr lang="en-US" dirty="0" smtClean="0"/>
              <a:t>he Socratic Method</a:t>
            </a:r>
          </a:p>
          <a:p>
            <a:pPr marL="329184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66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/>
              <a:t>During Class: Practical Tips on </a:t>
            </a:r>
            <a:br>
              <a:rPr lang="en-US" sz="4000" b="1" u="sng" dirty="0" smtClean="0"/>
            </a:br>
            <a:r>
              <a:rPr lang="en-US" sz="4000" b="1" u="sng" dirty="0" smtClean="0"/>
              <a:t>What’s Important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39112"/>
            <a:ext cx="4041648" cy="3950208"/>
          </a:xfrm>
        </p:spPr>
        <p:txBody>
          <a:bodyPr>
            <a:normAutofit/>
          </a:bodyPr>
          <a:lstStyle/>
          <a:p>
            <a:r>
              <a:rPr lang="en-US" u="sng" dirty="0" smtClean="0"/>
              <a:t>Verbal Cues:</a:t>
            </a:r>
          </a:p>
          <a:p>
            <a:pPr lvl="1"/>
            <a:r>
              <a:rPr lang="en-US" dirty="0" smtClean="0"/>
              <a:t>Hypotheticals</a:t>
            </a:r>
          </a:p>
          <a:p>
            <a:pPr lvl="1"/>
            <a:r>
              <a:rPr lang="en-US" u="sng" dirty="0" smtClean="0"/>
              <a:t>Professor’s </a:t>
            </a:r>
            <a:r>
              <a:rPr lang="en-US" dirty="0" smtClean="0"/>
              <a:t>Own Words</a:t>
            </a:r>
          </a:p>
          <a:p>
            <a:pPr lvl="2"/>
            <a:r>
              <a:rPr lang="en-US" dirty="0" smtClean="0"/>
              <a:t>Rules</a:t>
            </a:r>
          </a:p>
          <a:p>
            <a:pPr lvl="2"/>
            <a:r>
              <a:rPr lang="en-US" dirty="0" smtClean="0"/>
              <a:t>Conclusions</a:t>
            </a:r>
          </a:p>
          <a:p>
            <a:pPr lvl="2"/>
            <a:r>
              <a:rPr lang="en-US" dirty="0" smtClean="0"/>
              <a:t>Rationales &amp; Public </a:t>
            </a:r>
            <a:r>
              <a:rPr lang="en-US" dirty="0"/>
              <a:t>Policy </a:t>
            </a:r>
            <a:endParaRPr lang="en-US" dirty="0" smtClean="0"/>
          </a:p>
          <a:p>
            <a:pPr lvl="1"/>
            <a:r>
              <a:rPr lang="en-US" dirty="0" smtClean="0"/>
              <a:t>Repetition</a:t>
            </a:r>
          </a:p>
          <a:p>
            <a:pPr lvl="1"/>
            <a:r>
              <a:rPr lang="en-US" dirty="0" smtClean="0"/>
              <a:t>Reference to Authored Book or Article</a:t>
            </a:r>
          </a:p>
          <a:p>
            <a:pPr lvl="1"/>
            <a:r>
              <a:rPr lang="en-US" dirty="0" smtClean="0"/>
              <a:t>Last Two Weeks of Class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965448" cy="3950208"/>
          </a:xfrm>
        </p:spPr>
        <p:txBody>
          <a:bodyPr>
            <a:normAutofit/>
          </a:bodyPr>
          <a:lstStyle/>
          <a:p>
            <a:r>
              <a:rPr lang="en-US" sz="2600" u="sng" dirty="0" smtClean="0"/>
              <a:t>Physical Cues:</a:t>
            </a:r>
            <a:endParaRPr lang="en-US" sz="2600" dirty="0"/>
          </a:p>
          <a:p>
            <a:pPr lvl="1"/>
            <a:r>
              <a:rPr lang="en-US" sz="2400" dirty="0" smtClean="0"/>
              <a:t>Timing</a:t>
            </a:r>
          </a:p>
          <a:p>
            <a:pPr lvl="1"/>
            <a:r>
              <a:rPr lang="en-US" sz="2400" dirty="0" smtClean="0"/>
              <a:t>Illustrations</a:t>
            </a:r>
            <a:endParaRPr lang="en-US" sz="2400" dirty="0"/>
          </a:p>
          <a:p>
            <a:pPr lvl="1"/>
            <a:r>
              <a:rPr lang="en-US" sz="2400" dirty="0"/>
              <a:t>Excitement </a:t>
            </a:r>
            <a:endParaRPr lang="en-US" sz="2400" dirty="0" smtClean="0"/>
          </a:p>
          <a:p>
            <a:pPr lvl="1"/>
            <a:r>
              <a:rPr lang="en-US" sz="2400" dirty="0" smtClean="0"/>
              <a:t>Watch </a:t>
            </a:r>
            <a:r>
              <a:rPr lang="en-US" sz="2400" dirty="0"/>
              <a:t>Professor’s Eyes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5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1318</TotalTime>
  <Words>586</Words>
  <Application>Microsoft Macintosh PowerPoint</Application>
  <PresentationFormat>On-screen Show (4:3)</PresentationFormat>
  <Paragraphs>152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Sketchbook</vt:lpstr>
      <vt:lpstr> Academic Success Program Presents</vt:lpstr>
      <vt:lpstr>Feel Bombarded?</vt:lpstr>
      <vt:lpstr>OBJECTIVES</vt:lpstr>
      <vt:lpstr>DEFINITION</vt:lpstr>
      <vt:lpstr>Two Types Of Outlines</vt:lpstr>
      <vt:lpstr>Getting Started: Before Class</vt:lpstr>
      <vt:lpstr>BEFORE CLASS: ACTIVE OUTLINING</vt:lpstr>
      <vt:lpstr>DURING CLASS: ACTIVE OUTLINING</vt:lpstr>
      <vt:lpstr>During Class: Practical Tips on  What’s Important</vt:lpstr>
      <vt:lpstr>During Class: Practical Tips </vt:lpstr>
      <vt:lpstr>POST-CLASS: FINAL EXAM OUTLINING</vt:lpstr>
      <vt:lpstr>Examples &amp; Practice</vt:lpstr>
      <vt:lpstr>Office Hours and Email</vt:lpstr>
      <vt:lpstr>NEXT WORKSHOP: Practice Makes Perfect: Reading and Responding to Essay Questions</vt:lpstr>
    </vt:vector>
  </TitlesOfParts>
  <Company>Stetson University College of Law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or Not:</dc:title>
  <dc:creator>Windows User</dc:creator>
  <cp:lastModifiedBy>Brian Vandervliet</cp:lastModifiedBy>
  <cp:revision>86</cp:revision>
  <cp:lastPrinted>2012-09-24T20:54:10Z</cp:lastPrinted>
  <dcterms:created xsi:type="dcterms:W3CDTF">2012-09-26T20:31:26Z</dcterms:created>
  <dcterms:modified xsi:type="dcterms:W3CDTF">2012-09-26T20:32:23Z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